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12192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70" y="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6403625"/>
            <a:ext cx="5143499" cy="2943572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E3B910-23E3-4C5D-84E7-E50C042FA9F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F127DB-429D-4C10-B784-DC16F682D72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047241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6F09A6-EFB3-47FD-AEC9-231A9DE9476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962628-1CC5-4739-806B-E1BA7530C37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38217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649114"/>
            <a:ext cx="1478758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649114"/>
            <a:ext cx="4350541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16C8EA-6888-41E0-94B7-A5B452947269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9C61D8-6AED-4A25-9479-D7290A63B75B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142408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D0AAA6-0C9C-4218-8501-DDC589AC8550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FCB95B-DD5B-408D-B448-C136D4B2C56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540550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3039538"/>
            <a:ext cx="5915025" cy="5071527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8159044"/>
            <a:ext cx="5915025" cy="266700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DA9848-F344-47C5-8029-2C4F8AE3427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8A3F2F-B587-42A0-B5FE-A1CB230A39A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75847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882034-3084-4E27-A5F2-F425EF41F070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CCE490-6E34-4103-AB2D-417A083162F1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65933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49114"/>
            <a:ext cx="5915025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988734"/>
            <a:ext cx="2901254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4453466"/>
            <a:ext cx="2901254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988734"/>
            <a:ext cx="2915546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4453466"/>
            <a:ext cx="29155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8C61F-C847-47FB-B05D-3C55FF1D6E1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228A88-2FE0-4849-9472-654FDF72DD3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290452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7B5D4B-5D21-457F-8BB8-14725FF645D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59A123-D866-4394-B0E8-72D142A890D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94326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3C4D36-FD6C-4C0D-969F-5AF51B4BC6F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9690FD-FD94-4F94-A236-200983F6789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185186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15EF09-F14F-455A-AECA-CDD2486F141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BB9DA2-7D28-49EC-A48B-F9E78D5F4111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44601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4213BB-1636-4E3B-9585-2B345E5C71A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F13FA9-7A07-44A4-86C3-E3B21623B44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589529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649114"/>
            <a:ext cx="5915025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3245553"/>
            <a:ext cx="5915025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A6C67E9-56B0-4C26-BCEB-382853D5774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11300182"/>
            <a:ext cx="2314574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2F020A5-4353-4DC9-A42B-298CC805487C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hyperlink" Target="https://www.google.co.uk/url?sa=i&amp;rct=j&amp;q=&amp;esrc=s&amp;source=images&amp;cd=&amp;cad=rja&amp;uact=8&amp;ved=0ahUKEwjnq5OrxbjUAhUGXhQKHVEuDPEQjRwIBw&amp;url=https://shop.savethechildren.org.uk/product/football/&amp;psig=AFQjCNFCZ3DCkR7jCP6iXJiWBviqc-_JWA&amp;ust=149736496934467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79165" y="308856"/>
            <a:ext cx="6172200" cy="2568284"/>
          </a:xfrm>
        </p:spPr>
        <p:txBody>
          <a:bodyPr/>
          <a:lstStyle/>
          <a:p>
            <a:pPr marL="0" lvl="0" indent="0" algn="ctr">
              <a:lnSpc>
                <a:spcPct val="70000"/>
              </a:lnSpc>
              <a:buNone/>
            </a:pPr>
            <a:r>
              <a:rPr lang="en-GB" sz="1000" b="1"/>
              <a:t> </a:t>
            </a:r>
            <a:endParaRPr lang="en-GB" sz="1200" b="1"/>
          </a:p>
          <a:p>
            <a:pPr marL="0" lvl="0" indent="0">
              <a:lnSpc>
                <a:spcPct val="70000"/>
              </a:lnSpc>
              <a:buNone/>
            </a:pPr>
            <a:r>
              <a:rPr lang="en-GB" sz="1600" b="1"/>
              <a:t>Sioned</a:t>
            </a:r>
            <a:r>
              <a:rPr lang="en-GB" sz="1600"/>
              <a:t>: Fy hoff chwaraeon ydy pêl droed oherwydd dwi’n caru tîm pêl droed Everton! Fy hoff chwaraewr ydy Lukaku achos mae’n andros o dda.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en-GB" sz="1600"/>
              <a:t>Mae clwb pêl droed Everton yn Lerpwl – a dweud y gwir mae’n gas gen i clwb pêl droed Lerpwl oherwydd mae nhw’n sbwriel. Dw i wedi gwylio Everton pump gwaith yn 2017.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en-GB" sz="1600"/>
              <a:t>Es i weld Everton tro diwethaf yn chwarae Manchester City yn Ionawr.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en-GB" sz="1600"/>
              <a:t>Yn y dyfodol hoffwn i chwarae pêl droed i dîm pêl droed Everton.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8748" y="10952171"/>
            <a:ext cx="6399327" cy="99711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2E75B6"/>
          </a:solidFill>
          <a:ln w="12701">
            <a:solidFill>
              <a:srgbClr val="00206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Dw i wedi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I have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Es i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I went to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Hoffwn i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I would like to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1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tro diwethaf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/ last time	yn y dyfodol / in the future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 flipH="1">
            <a:off x="2679274" y="2767276"/>
            <a:ext cx="605707" cy="895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1115239">
            <a:off x="728777" y="2901819"/>
            <a:ext cx="365805" cy="2827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4"/>
          <a:srcRect l="14190" t="12853" r="15134" b="16471"/>
          <a:stretch>
            <a:fillRect/>
          </a:stretch>
        </p:blipFill>
        <p:spPr>
          <a:xfrm>
            <a:off x="100730" y="2892100"/>
            <a:ext cx="681511" cy="835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12775" y="2895292"/>
            <a:ext cx="762573" cy="762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1115239">
            <a:off x="1943767" y="2896517"/>
            <a:ext cx="368064" cy="284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Multiply 4"/>
          <p:cNvSpPr/>
          <p:nvPr/>
        </p:nvSpPr>
        <p:spPr>
          <a:xfrm flipH="1">
            <a:off x="2803696" y="2940783"/>
            <a:ext cx="356862" cy="671590"/>
          </a:xfrm>
          <a:custGeom>
            <a:avLst>
              <a:gd name="f10" fmla="val 2352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*/ 0 0 1"/>
              <a:gd name="f10" fmla="val 23520"/>
              <a:gd name="f11" fmla="+- 0 0 -270"/>
              <a:gd name="f12" fmla="+- 0 0 -360"/>
              <a:gd name="f13" fmla="+- 0 0 -90"/>
              <a:gd name="f14" fmla="+- 0 0 -180"/>
              <a:gd name="f15" fmla="abs f4"/>
              <a:gd name="f16" fmla="abs f5"/>
              <a:gd name="f17" fmla="abs f6"/>
              <a:gd name="f18" fmla="val f7"/>
              <a:gd name="f19" fmla="val f10"/>
              <a:gd name="f20" fmla="*/ f11 f1 1"/>
              <a:gd name="f21" fmla="*/ f12 f1 1"/>
              <a:gd name="f22" fmla="*/ f13 f1 1"/>
              <a:gd name="f23" fmla="*/ f14 f1 1"/>
              <a:gd name="f24" fmla="?: f15 f4 1"/>
              <a:gd name="f25" fmla="?: f16 f5 1"/>
              <a:gd name="f26" fmla="?: f17 f6 1"/>
              <a:gd name="f27" fmla="*/ f20 1 f3"/>
              <a:gd name="f28" fmla="*/ f21 1 f3"/>
              <a:gd name="f29" fmla="*/ f22 1 f3"/>
              <a:gd name="f30" fmla="*/ f23 1 f3"/>
              <a:gd name="f31" fmla="*/ f24 1 21600"/>
              <a:gd name="f32" fmla="*/ f25 1 21600"/>
              <a:gd name="f33" fmla="*/ 21600 f24 1"/>
              <a:gd name="f34" fmla="*/ 21600 f25 1"/>
              <a:gd name="f35" fmla="+- f27 0 f2"/>
              <a:gd name="f36" fmla="+- f28 0 f2"/>
              <a:gd name="f37" fmla="+- f29 0 f2"/>
              <a:gd name="f38" fmla="+- f30 0 f2"/>
              <a:gd name="f39" fmla="min f32 f31"/>
              <a:gd name="f40" fmla="*/ f33 1 f26"/>
              <a:gd name="f41" fmla="*/ f34 1 f26"/>
              <a:gd name="f42" fmla="val f40"/>
              <a:gd name="f43" fmla="val f41"/>
              <a:gd name="f44" fmla="+- f43 0 f18"/>
              <a:gd name="f45" fmla="+- f42 0 f18"/>
              <a:gd name="f46" fmla="*/ f44 1 2"/>
              <a:gd name="f47" fmla="*/ f45 1 2"/>
              <a:gd name="f48" fmla="min f45 f44"/>
              <a:gd name="f49" fmla="+- 0 0 f45"/>
              <a:gd name="f50" fmla="+- 0 0 f44"/>
              <a:gd name="f51" fmla="*/ f45 f45 1"/>
              <a:gd name="f52" fmla="*/ f44 f44 1"/>
              <a:gd name="f53" fmla="+- f18 f46 0"/>
              <a:gd name="f54" fmla="+- f18 f47 0"/>
              <a:gd name="f55" fmla="*/ f48 f19 1"/>
              <a:gd name="f56" fmla="+- 0 0 f49"/>
              <a:gd name="f57" fmla="+- 0 0 f50"/>
              <a:gd name="f58" fmla="+- f51 f52 0"/>
              <a:gd name="f59" fmla="*/ f55 1 100000"/>
              <a:gd name="f60" fmla="at2 f56 f57"/>
              <a:gd name="f61" fmla="+- f58 f9 0"/>
              <a:gd name="f62" fmla="*/ f54 f39 1"/>
              <a:gd name="f63" fmla="*/ f53 f39 1"/>
              <a:gd name="f64" fmla="+- f60 f2 0"/>
              <a:gd name="f65" fmla="sqrt f61"/>
              <a:gd name="f66" fmla="*/ f64 f8 1"/>
              <a:gd name="f67" fmla="*/ f65 51965 1"/>
              <a:gd name="f68" fmla="*/ f66 1 f1"/>
              <a:gd name="f69" fmla="*/ f67 1 100000"/>
              <a:gd name="f70" fmla="+- 0 0 f68"/>
              <a:gd name="f71" fmla="+- f65 0 f69"/>
              <a:gd name="f72" fmla="val f70"/>
              <a:gd name="f73" fmla="+- 0 0 f72"/>
              <a:gd name="f74" fmla="*/ f73 f1 1"/>
              <a:gd name="f75" fmla="*/ f74 1 f8"/>
              <a:gd name="f76" fmla="+- f75 0 f2"/>
              <a:gd name="f77" fmla="+- f76 f2 0"/>
              <a:gd name="f78" fmla="*/ f77 f8 1"/>
              <a:gd name="f79" fmla="*/ f78 1 f1"/>
              <a:gd name="f80" fmla="+- 0 0 f79"/>
              <a:gd name="f81" fmla="+- 0 0 f80"/>
              <a:gd name="f82" fmla="*/ f81 f1 1"/>
              <a:gd name="f83" fmla="*/ f82 1 f8"/>
              <a:gd name="f84" fmla="+- f83 0 f2"/>
              <a:gd name="f85" fmla="sin 1 f84"/>
              <a:gd name="f86" fmla="cos 1 f84"/>
              <a:gd name="f87" fmla="tan 1 f84"/>
              <a:gd name="f88" fmla="+- 0 0 f85"/>
              <a:gd name="f89" fmla="+- 0 0 f86"/>
              <a:gd name="f90" fmla="*/ 1 1 f87"/>
              <a:gd name="f91" fmla="+- 0 0 f88"/>
              <a:gd name="f92" fmla="+- 0 0 f89"/>
              <a:gd name="f93" fmla="*/ 1 1 f90"/>
              <a:gd name="f94" fmla="val f91"/>
              <a:gd name="f95" fmla="val f92"/>
              <a:gd name="f96" fmla="*/ f95 f71 1"/>
              <a:gd name="f97" fmla="*/ f94 f71 1"/>
              <a:gd name="f98" fmla="*/ f94 f59 1"/>
              <a:gd name="f99" fmla="*/ f95 f59 1"/>
              <a:gd name="f100" fmla="*/ f96 1 2"/>
              <a:gd name="f101" fmla="*/ f97 1 2"/>
              <a:gd name="f102" fmla="*/ f98 1 2"/>
              <a:gd name="f103" fmla="*/ f99 1 2"/>
              <a:gd name="f104" fmla="+- f100 0 f102"/>
              <a:gd name="f105" fmla="+- f101 f103 0"/>
              <a:gd name="f106" fmla="+- f100 f102 0"/>
              <a:gd name="f107" fmla="+- f101 0 f103"/>
              <a:gd name="f108" fmla="+- f42 0 f100"/>
              <a:gd name="f109" fmla="+- f43 0 f101"/>
              <a:gd name="f110" fmla="*/ f100 f39 1"/>
              <a:gd name="f111" fmla="*/ f101 f39 1"/>
              <a:gd name="f112" fmla="+- f54 0 f106"/>
              <a:gd name="f113" fmla="+- f42 0 f106"/>
              <a:gd name="f114" fmla="+- f42 0 f104"/>
              <a:gd name="f115" fmla="+- f53 0 f105"/>
              <a:gd name="f116" fmla="+- f43 0 f105"/>
              <a:gd name="f117" fmla="+- f43 0 f107"/>
              <a:gd name="f118" fmla="*/ f104 f39 1"/>
              <a:gd name="f119" fmla="*/ f107 f39 1"/>
              <a:gd name="f120" fmla="*/ f105 f39 1"/>
              <a:gd name="f121" fmla="*/ f106 f39 1"/>
              <a:gd name="f122" fmla="*/ f108 f39 1"/>
              <a:gd name="f123" fmla="*/ f109 f39 1"/>
              <a:gd name="f124" fmla="*/ f112 f93 1"/>
              <a:gd name="f125" fmla="*/ f115 1 f93"/>
              <a:gd name="f126" fmla="*/ f114 f39 1"/>
              <a:gd name="f127" fmla="*/ f117 f39 1"/>
              <a:gd name="f128" fmla="*/ f113 f39 1"/>
              <a:gd name="f129" fmla="*/ f116 f39 1"/>
              <a:gd name="f130" fmla="+- f124 f107 0"/>
              <a:gd name="f131" fmla="+- f114 0 f125"/>
              <a:gd name="f132" fmla="+- f104 f125 0"/>
              <a:gd name="f133" fmla="+- f43 0 f130"/>
              <a:gd name="f134" fmla="*/ f130 f39 1"/>
              <a:gd name="f135" fmla="*/ f131 f39 1"/>
              <a:gd name="f136" fmla="*/ f132 f39 1"/>
              <a:gd name="f137" fmla="*/ f133 f3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5">
                <a:pos x="f110" y="f111"/>
              </a:cxn>
              <a:cxn ang="f36">
                <a:pos x="f122" y="f111"/>
              </a:cxn>
              <a:cxn ang="f37">
                <a:pos x="f122" y="f123"/>
              </a:cxn>
              <a:cxn ang="f38">
                <a:pos x="f110" y="f123"/>
              </a:cxn>
            </a:cxnLst>
            <a:rect l="f118" t="f119" r="f126" b="f127"/>
            <a:pathLst>
              <a:path>
                <a:moveTo>
                  <a:pt x="f118" y="f120"/>
                </a:moveTo>
                <a:lnTo>
                  <a:pt x="f121" y="f119"/>
                </a:lnTo>
                <a:lnTo>
                  <a:pt x="f62" y="f134"/>
                </a:lnTo>
                <a:lnTo>
                  <a:pt x="f128" y="f119"/>
                </a:lnTo>
                <a:lnTo>
                  <a:pt x="f126" y="f120"/>
                </a:lnTo>
                <a:lnTo>
                  <a:pt x="f135" y="f63"/>
                </a:lnTo>
                <a:lnTo>
                  <a:pt x="f126" y="f129"/>
                </a:lnTo>
                <a:lnTo>
                  <a:pt x="f128" y="f127"/>
                </a:lnTo>
                <a:lnTo>
                  <a:pt x="f62" y="f137"/>
                </a:lnTo>
                <a:lnTo>
                  <a:pt x="f121" y="f127"/>
                </a:lnTo>
                <a:lnTo>
                  <a:pt x="f118" y="f129"/>
                </a:lnTo>
                <a:lnTo>
                  <a:pt x="f136" y="f63"/>
                </a:lnTo>
                <a:close/>
              </a:path>
            </a:pathLst>
          </a:custGeom>
          <a:solidFill>
            <a:srgbClr val="FF0000"/>
          </a:solidFill>
          <a:ln w="12701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4869161" y="2913324"/>
            <a:ext cx="703895" cy="703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7"/>
          <p:cNvPicPr>
            <a:picLocks noChangeAspect="1"/>
          </p:cNvPicPr>
          <p:nvPr/>
        </p:nvPicPr>
        <p:blipFill>
          <a:blip r:embed="rId8"/>
          <a:srcRect l="13840" t="3919" r="13034" b="5201"/>
          <a:stretch>
            <a:fillRect/>
          </a:stretch>
        </p:blipFill>
        <p:spPr>
          <a:xfrm>
            <a:off x="3861044" y="2906749"/>
            <a:ext cx="567778" cy="7056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Straight Connector 13"/>
          <p:cNvCxnSpPr/>
          <p:nvPr/>
        </p:nvCxnSpPr>
        <p:spPr>
          <a:xfrm>
            <a:off x="-7278" y="4021128"/>
            <a:ext cx="6865278" cy="3914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cxnSp>
        <p:nvCxnSpPr>
          <p:cNvPr id="14" name="Straight Connector 14"/>
          <p:cNvCxnSpPr/>
          <p:nvPr/>
        </p:nvCxnSpPr>
        <p:spPr>
          <a:xfrm>
            <a:off x="0" y="2601861"/>
            <a:ext cx="6858000" cy="0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sp>
        <p:nvSpPr>
          <p:cNvPr id="15" name="TextBox 5"/>
          <p:cNvSpPr txBox="1"/>
          <p:nvPr/>
        </p:nvSpPr>
        <p:spPr>
          <a:xfrm>
            <a:off x="87425" y="5157380"/>
            <a:ext cx="6641972" cy="25545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ydy hoff chwaraeon Sioned? ______________________________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ydy hoff tîm pel droed Sioned?_____________________________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Pwy ydy hoff chwaraewr Sioned? _______________________________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P’un ydy cas glwb Sioned? Pam? _______________________________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Sawl gwaith mae Sioned wedi gweld Everton yn 2017? 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Pryd aeth Sioned i weld Everton </a:t>
            </a: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tro diwethaf</a:t>
            </a: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? ____________________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</a:t>
            </a: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hoffai</a:t>
            </a: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Sioned wneud yn y dyfodol? _________________________</a:t>
            </a: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6" name="Straight Connector 16"/>
          <p:cNvCxnSpPr/>
          <p:nvPr/>
        </p:nvCxnSpPr>
        <p:spPr>
          <a:xfrm>
            <a:off x="-20592" y="7474168"/>
            <a:ext cx="6857999" cy="0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sp>
        <p:nvSpPr>
          <p:cNvPr id="17" name="TextBox 6"/>
          <p:cNvSpPr txBox="1"/>
          <p:nvPr/>
        </p:nvSpPr>
        <p:spPr>
          <a:xfrm>
            <a:off x="194648" y="7780967"/>
            <a:ext cx="6541242" cy="36625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8. Extension task. Write about your favourite sports team / player.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_______________________________________________________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514350" marR="0" lvl="0" indent="-51435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           </a:t>
            </a:r>
          </a:p>
        </p:txBody>
      </p:sp>
      <p:sp>
        <p:nvSpPr>
          <p:cNvPr id="18" name="TextBox 7"/>
          <p:cNvSpPr txBox="1"/>
          <p:nvPr/>
        </p:nvSpPr>
        <p:spPr>
          <a:xfrm>
            <a:off x="87425" y="4418764"/>
            <a:ext cx="6541242" cy="86177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Answer the following questions based on Sioned’s conversation. Answer in Cymraeg only.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9" name="Straight Connector 10"/>
          <p:cNvCxnSpPr/>
          <p:nvPr/>
        </p:nvCxnSpPr>
        <p:spPr>
          <a:xfrm>
            <a:off x="1241892" y="2601861"/>
            <a:ext cx="0" cy="1406457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cxnSp>
        <p:nvCxnSpPr>
          <p:cNvPr id="20" name="Straight Connector 21"/>
          <p:cNvCxnSpPr/>
          <p:nvPr/>
        </p:nvCxnSpPr>
        <p:spPr>
          <a:xfrm>
            <a:off x="2492892" y="2601861"/>
            <a:ext cx="0" cy="1423181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cxnSp>
        <p:nvCxnSpPr>
          <p:cNvPr id="21" name="Straight Connector 22"/>
          <p:cNvCxnSpPr/>
          <p:nvPr/>
        </p:nvCxnSpPr>
        <p:spPr>
          <a:xfrm>
            <a:off x="3573018" y="2601861"/>
            <a:ext cx="0" cy="1423181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cxnSp>
        <p:nvCxnSpPr>
          <p:cNvPr id="22" name="Straight Connector 23"/>
          <p:cNvCxnSpPr/>
          <p:nvPr/>
        </p:nvCxnSpPr>
        <p:spPr>
          <a:xfrm>
            <a:off x="4653134" y="2601861"/>
            <a:ext cx="0" cy="1420227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sp>
        <p:nvSpPr>
          <p:cNvPr id="23" name="Slide Number Placeholder 11"/>
          <p:cNvSpPr txBox="1"/>
          <p:nvPr/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64FC2DD-7B71-4B66-BF2A-AFEFF4D04432}" type="slidenum">
              <a:t>1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cxnSp>
        <p:nvCxnSpPr>
          <p:cNvPr id="24" name="Straight Connector 35"/>
          <p:cNvCxnSpPr/>
          <p:nvPr/>
        </p:nvCxnSpPr>
        <p:spPr>
          <a:xfrm>
            <a:off x="5733260" y="2584716"/>
            <a:ext cx="0" cy="1420218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pic>
        <p:nvPicPr>
          <p:cNvPr id="25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1115239">
            <a:off x="6385813" y="2950502"/>
            <a:ext cx="365805" cy="2827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"/>
          <p:cNvPicPr>
            <a:picLocks noChangeAspect="1"/>
          </p:cNvPicPr>
          <p:nvPr/>
        </p:nvPicPr>
        <p:blipFill>
          <a:blip r:embed="rId4"/>
          <a:srcRect l="14190" t="12853" r="15134" b="16471"/>
          <a:stretch>
            <a:fillRect/>
          </a:stretch>
        </p:blipFill>
        <p:spPr>
          <a:xfrm>
            <a:off x="5757766" y="2940783"/>
            <a:ext cx="681511" cy="835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" descr="Image result for football">
            <a:hlinkClick r:id="rId9"/>
          </p:cNvPr>
          <p:cNvPicPr>
            <a:picLocks noChangeAspect="1"/>
          </p:cNvPicPr>
          <p:nvPr/>
        </p:nvPicPr>
        <p:blipFill>
          <a:blip r:embed="rId10"/>
          <a:srcRect l="24827" t="10942" r="23443" b="18362"/>
          <a:stretch>
            <a:fillRect/>
          </a:stretch>
        </p:blipFill>
        <p:spPr>
          <a:xfrm>
            <a:off x="6490795" y="3569781"/>
            <a:ext cx="296357" cy="294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2</TotalTime>
  <Words>196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Lowri Newman</dc:creator>
  <cp:lastModifiedBy>Roberts Heddwen Vaughan (GwE)</cp:lastModifiedBy>
  <cp:revision>2</cp:revision>
  <dcterms:created xsi:type="dcterms:W3CDTF">2017-06-14T10:44:47Z</dcterms:created>
  <dcterms:modified xsi:type="dcterms:W3CDTF">2017-07-13T14:14:58Z</dcterms:modified>
</cp:coreProperties>
</file>