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66" r:id="rId15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3607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9863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0036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0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76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949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5684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560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8556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4553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6381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F363-0E13-42C8-AA9A-7FB1FEE05A74}" type="datetimeFigureOut">
              <a:rPr lang="cy-GB" smtClean="0"/>
              <a:t>09/06/17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6E94-1309-472C-805B-AD83EB8A6CE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912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" y="397565"/>
            <a:ext cx="3463167" cy="2531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8000" y="1093163"/>
            <a:ext cx="7762061" cy="36711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Cynhadledd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Cymraeg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Ail-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Iaith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Caerdydd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5" y="2774525"/>
            <a:ext cx="6096528" cy="3429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71" y="185530"/>
            <a:ext cx="6096528" cy="3429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16" y="172278"/>
            <a:ext cx="2465919" cy="18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4" y="185529"/>
            <a:ext cx="2389287" cy="1746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5" y="3105830"/>
            <a:ext cx="6096528" cy="3429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649" y="185530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4" y="185529"/>
            <a:ext cx="2389287" cy="1746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056" y="1311965"/>
            <a:ext cx="8484599" cy="47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4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6" y="172278"/>
            <a:ext cx="2792292" cy="2040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0278" y="172278"/>
            <a:ext cx="8388626" cy="2040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Adnoddau iaith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Starters amrywiol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Syniadau gwersi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Taflenni Trafod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7153" y="2543266"/>
            <a:ext cx="567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Camau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Nesaf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0278" y="3796749"/>
            <a:ext cx="8388626" cy="2040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Parhau i greu adnoddau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Parhau i rannu adnoddau/ arfer dda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Cynnal cyfarfodydd gydag athrawon y rhanbarth</a:t>
            </a:r>
          </a:p>
        </p:txBody>
      </p:sp>
    </p:spTree>
    <p:extLst>
      <p:ext uri="{BB962C8B-B14F-4D97-AF65-F5344CB8AC3E}">
        <p14:creationId xmlns:p14="http://schemas.microsoft.com/office/powerpoint/2010/main" val="43938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" y="397565"/>
            <a:ext cx="3463167" cy="2531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1750" y="1716411"/>
            <a:ext cx="7558479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Am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fwy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o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wybodaeth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694" y="3273287"/>
            <a:ext cx="11242193" cy="3180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cdh@ystj.anglesey.sch.uk</a:t>
            </a:r>
          </a:p>
          <a:p>
            <a:pPr algn="ctr"/>
            <a:endParaRPr lang="cy-GB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cy-GB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lnn@eirias.conwy.sch.uk </a:t>
            </a:r>
            <a:endParaRPr lang="cy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" y="397565"/>
            <a:ext cx="3463167" cy="2531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9066" y="1093163"/>
            <a:ext cx="7499938" cy="53091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Carys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Dwyfor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Hughes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GwE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Môn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 Gwynedd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Lowri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Newman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GwE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Conwy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Dinbych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7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" y="397565"/>
            <a:ext cx="3463167" cy="2531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4404" y="397565"/>
            <a:ext cx="45191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Pwy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ydy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GwE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1913" y="1815548"/>
            <a:ext cx="73152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en-GB" sz="2000" b="1" dirty="0" err="1">
                <a:latin typeface="Century Gothic" panose="020B0502020202020204" pitchFamily="34" charset="0"/>
              </a:rPr>
              <a:t>GwE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yw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Gwasanaeth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Effeithiolrwydd</a:t>
            </a:r>
            <a:r>
              <a:rPr lang="en-GB" sz="2000" b="1" dirty="0"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latin typeface="Century Gothic" panose="020B0502020202020204" pitchFamily="34" charset="0"/>
              </a:rPr>
              <a:t>Gwella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Ysgolion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Gogledd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Cymru</a:t>
            </a:r>
            <a:r>
              <a:rPr lang="en-GB" sz="2000" b="1" dirty="0">
                <a:latin typeface="Century Gothic" panose="020B0502020202020204" pitchFamily="34" charset="0"/>
              </a:rPr>
              <a:t>. </a:t>
            </a:r>
            <a:r>
              <a:rPr lang="en-GB" sz="2000" b="1" dirty="0" err="1">
                <a:latin typeface="Century Gothic" panose="020B0502020202020204" pitchFamily="34" charset="0"/>
              </a:rPr>
              <a:t>Rydym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yn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gweithio’n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gwbl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ddwyieithog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ochr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yn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ochr</a:t>
            </a:r>
            <a:r>
              <a:rPr lang="en-GB" sz="2000" b="1" dirty="0">
                <a:latin typeface="Century Gothic" panose="020B0502020202020204" pitchFamily="34" charset="0"/>
              </a:rPr>
              <a:t> ag </a:t>
            </a:r>
            <a:r>
              <a:rPr lang="en-GB" sz="2000" b="1" dirty="0" err="1">
                <a:latin typeface="Century Gothic" panose="020B0502020202020204" pitchFamily="34" charset="0"/>
              </a:rPr>
              <a:t>Awdurdodau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Lleol</a:t>
            </a:r>
            <a:r>
              <a:rPr lang="en-GB" sz="2000" b="1" dirty="0">
                <a:latin typeface="Century Gothic" panose="020B0502020202020204" pitchFamily="34" charset="0"/>
              </a:rPr>
              <a:t> Conwy, </a:t>
            </a:r>
            <a:r>
              <a:rPr lang="en-GB" sz="2000" b="1" dirty="0" err="1">
                <a:latin typeface="Century Gothic" panose="020B0502020202020204" pitchFamily="34" charset="0"/>
              </a:rPr>
              <a:t>Dinbych</a:t>
            </a:r>
            <a:r>
              <a:rPr lang="en-GB" sz="2000" b="1" dirty="0">
                <a:latin typeface="Century Gothic" panose="020B0502020202020204" pitchFamily="34" charset="0"/>
              </a:rPr>
              <a:t>, </a:t>
            </a:r>
            <a:r>
              <a:rPr lang="en-GB" sz="2000" b="1" dirty="0" err="1">
                <a:latin typeface="Century Gothic" panose="020B0502020202020204" pitchFamily="34" charset="0"/>
              </a:rPr>
              <a:t>Fflint</a:t>
            </a:r>
            <a:r>
              <a:rPr lang="en-GB" sz="2000" b="1" dirty="0">
                <a:latin typeface="Century Gothic" panose="020B0502020202020204" pitchFamily="34" charset="0"/>
              </a:rPr>
              <a:t>, Gwynedd, </a:t>
            </a:r>
            <a:r>
              <a:rPr lang="en-GB" sz="2000" b="1" dirty="0" err="1">
                <a:latin typeface="Century Gothic" panose="020B0502020202020204" pitchFamily="34" charset="0"/>
              </a:rPr>
              <a:t>Wrecsam</a:t>
            </a:r>
            <a:r>
              <a:rPr lang="en-GB" sz="2000" b="1" dirty="0">
                <a:latin typeface="Century Gothic" panose="020B0502020202020204" pitchFamily="34" charset="0"/>
              </a:rPr>
              <a:t> ac Ynys Môn, ac </a:t>
            </a:r>
            <a:r>
              <a:rPr lang="en-GB" sz="2000" b="1" dirty="0" err="1">
                <a:latin typeface="Century Gothic" panose="020B0502020202020204" pitchFamily="34" charset="0"/>
              </a:rPr>
              <a:t>ar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rhan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nhw</a:t>
            </a:r>
            <a:r>
              <a:rPr lang="en-GB" sz="2000" b="1" dirty="0">
                <a:latin typeface="Century Gothic" panose="020B0502020202020204" pitchFamily="34" charset="0"/>
              </a:rPr>
              <a:t>, a </a:t>
            </a:r>
            <a:r>
              <a:rPr lang="en-GB" sz="2000" b="1" dirty="0" err="1">
                <a:latin typeface="Century Gothic" panose="020B0502020202020204" pitchFamily="34" charset="0"/>
              </a:rPr>
              <a:t>hynny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i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ddatblygu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ysgolion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rhagorol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ar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hyd</a:t>
            </a:r>
            <a:r>
              <a:rPr lang="en-GB" sz="2000" b="1" dirty="0"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latin typeface="Century Gothic" panose="020B0502020202020204" pitchFamily="34" charset="0"/>
              </a:rPr>
              <a:t>lled</a:t>
            </a:r>
            <a:r>
              <a:rPr lang="en-GB" sz="2000" b="1" dirty="0">
                <a:latin typeface="Century Gothic" panose="020B0502020202020204" pitchFamily="34" charset="0"/>
              </a:rPr>
              <a:t> y </a:t>
            </a:r>
            <a:r>
              <a:rPr lang="en-GB" sz="2000" b="1" dirty="0" err="1">
                <a:latin typeface="Century Gothic" panose="020B0502020202020204" pitchFamily="34" charset="0"/>
              </a:rPr>
              <a:t>rhanbarth</a:t>
            </a:r>
            <a:r>
              <a:rPr lang="en-GB" sz="2000" b="1" dirty="0">
                <a:latin typeface="Century Gothic" panose="020B0502020202020204" pitchFamily="34" charset="0"/>
              </a:rPr>
              <a:t> a </a:t>
            </a:r>
            <a:r>
              <a:rPr lang="en-GB" sz="2000" b="1" dirty="0" err="1">
                <a:latin typeface="Century Gothic" panose="020B0502020202020204" pitchFamily="34" charset="0"/>
              </a:rPr>
              <a:t>gwella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deilliannau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disgyblion</a:t>
            </a:r>
            <a:r>
              <a:rPr lang="en-GB" sz="2000" b="1" dirty="0">
                <a:latin typeface="Century Gothic" panose="020B0502020202020204" pitchFamily="34" charset="0"/>
              </a:rPr>
              <a:t>. </a:t>
            </a:r>
            <a:r>
              <a:rPr lang="en-GB" sz="2000" b="1" dirty="0" err="1">
                <a:latin typeface="Century Gothic" panose="020B0502020202020204" pitchFamily="34" charset="0"/>
              </a:rPr>
              <a:t>Gwnawn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hyn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drwy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sicrhau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arweinyddiaeth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effeithiol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ar</a:t>
            </a:r>
            <a:r>
              <a:rPr lang="en-GB" sz="2000" b="1" dirty="0">
                <a:latin typeface="Century Gothic" panose="020B0502020202020204" pitchFamily="34" charset="0"/>
              </a:rPr>
              <a:t> bob </a:t>
            </a:r>
            <a:r>
              <a:rPr lang="en-GB" sz="2000" b="1" dirty="0" err="1">
                <a:latin typeface="Century Gothic" panose="020B0502020202020204" pitchFamily="34" charset="0"/>
              </a:rPr>
              <a:t>lefel</a:t>
            </a:r>
            <a:r>
              <a:rPr lang="en-GB" sz="2000" b="1" dirty="0">
                <a:latin typeface="Century Gothic" panose="020B0502020202020204" pitchFamily="34" charset="0"/>
              </a:rPr>
              <a:t>, a </a:t>
            </a:r>
            <a:r>
              <a:rPr lang="en-GB" sz="2000" b="1" dirty="0" err="1">
                <a:latin typeface="Century Gothic" panose="020B0502020202020204" pitchFamily="34" charset="0"/>
              </a:rPr>
              <a:t>dysgu</a:t>
            </a:r>
            <a:r>
              <a:rPr lang="en-GB" sz="2000" b="1" dirty="0">
                <a:latin typeface="Century Gothic" panose="020B0502020202020204" pitchFamily="34" charset="0"/>
              </a:rPr>
              <a:t> ac </a:t>
            </a:r>
            <a:r>
              <a:rPr lang="en-GB" sz="2000" b="1" dirty="0" err="1">
                <a:latin typeface="Century Gothic" panose="020B0502020202020204" pitchFamily="34" charset="0"/>
              </a:rPr>
              <a:t>addysgu</a:t>
            </a:r>
            <a:r>
              <a:rPr lang="en-GB" sz="2000" b="1" dirty="0">
                <a:latin typeface="Century Gothic" panose="020B0502020202020204" pitchFamily="34" charset="0"/>
              </a:rPr>
              <a:t> o </a:t>
            </a:r>
            <a:r>
              <a:rPr lang="en-GB" sz="2000" b="1" dirty="0" err="1">
                <a:latin typeface="Century Gothic" panose="020B0502020202020204" pitchFamily="34" charset="0"/>
              </a:rPr>
              <a:t>safon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ym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mhob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dosbarth</a:t>
            </a:r>
            <a:r>
              <a:rPr lang="en-GB" sz="2000" b="1" dirty="0">
                <a:latin typeface="Century Gothic" panose="020B0502020202020204" pitchFamily="34" charset="0"/>
              </a:rPr>
              <a:t>.”</a:t>
            </a:r>
            <a:endParaRPr lang="cy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6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" y="397565"/>
            <a:ext cx="3463167" cy="2531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8491" y="384313"/>
            <a:ext cx="28664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Ein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Rôl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Ni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3253" y="1401073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cy-GB" sz="8000" b="1" dirty="0">
                <a:latin typeface="Century Gothic" panose="020B0502020202020204" pitchFamily="34" charset="0"/>
              </a:rPr>
              <a:t>Cynllun Cefnogi Ysgolion ar gyfer Cyflwyno’r  Manylebau TGAU Diwygiedig: </a:t>
            </a:r>
            <a:br>
              <a:rPr lang="cy-GB" sz="8000" b="1" dirty="0">
                <a:latin typeface="Century Gothic" panose="020B0502020202020204" pitchFamily="34" charset="0"/>
              </a:rPr>
            </a:br>
            <a:r>
              <a:rPr lang="en-GB" b="1" dirty="0"/>
              <a:t> </a:t>
            </a:r>
            <a:br>
              <a:rPr lang="cy-GB" b="1" dirty="0"/>
            </a:b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23253" y="2928730"/>
            <a:ext cx="8229600" cy="344556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cy-GB" sz="7200" dirty="0">
                <a:latin typeface="Century Gothic" panose="020B0502020202020204" pitchFamily="34" charset="0"/>
              </a:rPr>
              <a:t>Darparu cefnogaeth i ysgolion y Gogledd er mwyn cyflwyno'r fanyleb TGAU newydd yn llwyddiannus.</a:t>
            </a:r>
          </a:p>
          <a:p>
            <a:pPr>
              <a:lnSpc>
                <a:spcPct val="170000"/>
              </a:lnSpc>
            </a:pPr>
            <a:r>
              <a:rPr lang="cy-GB" sz="7200" dirty="0">
                <a:latin typeface="Century Gothic" panose="020B0502020202020204" pitchFamily="34" charset="0"/>
              </a:rPr>
              <a:t>Rhaeadru gwybodaeth ynglŷn â’r fanyleb newydd i ysgolion.</a:t>
            </a:r>
          </a:p>
          <a:p>
            <a:pPr>
              <a:lnSpc>
                <a:spcPct val="170000"/>
              </a:lnSpc>
            </a:pPr>
            <a:r>
              <a:rPr lang="cy-GB" sz="7200" dirty="0">
                <a:latin typeface="Century Gothic" panose="020B0502020202020204" pitchFamily="34" charset="0"/>
              </a:rPr>
              <a:t>Creu a chasglu adnoddau ar gyfer addysgu’r TGAU newydd o Fedi ymlaen.</a:t>
            </a:r>
          </a:p>
          <a:p>
            <a:pPr>
              <a:lnSpc>
                <a:spcPct val="170000"/>
              </a:lnSpc>
            </a:pPr>
            <a:r>
              <a:rPr lang="cy-GB" sz="7200" dirty="0">
                <a:latin typeface="Century Gothic" panose="020B0502020202020204" pitchFamily="34" charset="0"/>
              </a:rPr>
              <a:t>Sicrhau cysondeb ar draws y Rhanbarth.</a:t>
            </a:r>
          </a:p>
          <a:p>
            <a:pPr>
              <a:lnSpc>
                <a:spcPct val="170000"/>
              </a:lnSpc>
            </a:pPr>
            <a:r>
              <a:rPr lang="cy-GB" sz="7200" dirty="0">
                <a:latin typeface="Century Gothic" panose="020B0502020202020204" pitchFamily="34" charset="0"/>
              </a:rPr>
              <a:t>Bod yn bwynt cyswllt i’r ysgolion. </a:t>
            </a:r>
          </a:p>
          <a:p>
            <a:endParaRPr lang="cy-GB" sz="8000" b="1" dirty="0">
              <a:latin typeface="Century Gothic" panose="020B0502020202020204" pitchFamily="34" charset="0"/>
            </a:endParaRPr>
          </a:p>
          <a:p>
            <a:endParaRPr lang="cy-GB" sz="3300" dirty="0"/>
          </a:p>
          <a:p>
            <a:endParaRPr lang="cy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900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79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" y="397565"/>
            <a:ext cx="3463167" cy="25311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68417" y="397565"/>
            <a:ext cx="7712766" cy="6109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y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Carys D. Hughes- Ysgol Syr Thomas Jones, Amlwch</a:t>
            </a:r>
          </a:p>
          <a:p>
            <a:r>
              <a:rPr lang="cy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Rhanbarth Môn a Gwynedd</a:t>
            </a:r>
          </a:p>
          <a:p>
            <a:endParaRPr lang="cy-GB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cy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Lowri Newman- Ysgol Eirias, Bae Colwyn</a:t>
            </a:r>
          </a:p>
          <a:p>
            <a:r>
              <a:rPr lang="cy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Rhanbarth Conwy a Dinbych</a:t>
            </a:r>
          </a:p>
          <a:p>
            <a:endParaRPr lang="cy-GB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cy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Helen Davies- Ysgol St Joseff, Wrecsam</a:t>
            </a:r>
          </a:p>
          <a:p>
            <a:r>
              <a:rPr lang="cy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Rhanbarth Fflint a Wrecsam</a:t>
            </a:r>
          </a:p>
        </p:txBody>
      </p:sp>
    </p:spTree>
    <p:extLst>
      <p:ext uri="{BB962C8B-B14F-4D97-AF65-F5344CB8AC3E}">
        <p14:creationId xmlns:p14="http://schemas.microsoft.com/office/powerpoint/2010/main" val="221136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" y="397565"/>
            <a:ext cx="3463167" cy="2531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2373" y="1716411"/>
            <a:ext cx="3897221" cy="24246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Gwaith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hyd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yn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hyn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0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6" y="172278"/>
            <a:ext cx="2465919" cy="1802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085" r="2608" b="10814"/>
          <a:stretch/>
        </p:blipFill>
        <p:spPr>
          <a:xfrm>
            <a:off x="184516" y="2087218"/>
            <a:ext cx="9979901" cy="46780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8974" y="172278"/>
            <a:ext cx="8627165" cy="1802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200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Gwefan GwE:</a:t>
            </a:r>
          </a:p>
          <a:p>
            <a:pPr algn="ctr"/>
            <a:r>
              <a:rPr lang="cy-GB" sz="3200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http://www.gwegogledd.cymru/cy</a:t>
            </a:r>
          </a:p>
        </p:txBody>
      </p:sp>
    </p:spTree>
    <p:extLst>
      <p:ext uri="{BB962C8B-B14F-4D97-AF65-F5344CB8AC3E}">
        <p14:creationId xmlns:p14="http://schemas.microsoft.com/office/powerpoint/2010/main" val="134503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676" r="13261" b="31005"/>
          <a:stretch/>
        </p:blipFill>
        <p:spPr>
          <a:xfrm>
            <a:off x="184516" y="2305879"/>
            <a:ext cx="10575235" cy="4134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6" y="172278"/>
            <a:ext cx="2465919" cy="1802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8974" y="172278"/>
            <a:ext cx="8627165" cy="1802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200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Cymuned HWB</a:t>
            </a:r>
          </a:p>
        </p:txBody>
      </p:sp>
    </p:spTree>
    <p:extLst>
      <p:ext uri="{BB962C8B-B14F-4D97-AF65-F5344CB8AC3E}">
        <p14:creationId xmlns:p14="http://schemas.microsoft.com/office/powerpoint/2010/main" val="180296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8290" y="381864"/>
            <a:ext cx="5200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y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Adnoddau hyd yn hyn</a:t>
            </a:r>
            <a:endParaRPr lang="cy-GB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5" y="3392557"/>
            <a:ext cx="5775265" cy="3248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992" y="1028194"/>
            <a:ext cx="6166678" cy="346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16" y="172278"/>
            <a:ext cx="2465919" cy="18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0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252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Lowri Newman</dc:creator>
  <cp:lastModifiedBy>Lowri Newman</cp:lastModifiedBy>
  <cp:revision>10</cp:revision>
  <dcterms:created xsi:type="dcterms:W3CDTF">2017-06-08T16:38:26Z</dcterms:created>
  <dcterms:modified xsi:type="dcterms:W3CDTF">2017-06-09T10:24:20Z</dcterms:modified>
</cp:coreProperties>
</file>