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20"/>
  </p:notesMasterIdLst>
  <p:sldIdLst>
    <p:sldId id="256" r:id="rId2"/>
    <p:sldId id="269" r:id="rId3"/>
    <p:sldId id="270" r:id="rId4"/>
    <p:sldId id="257" r:id="rId5"/>
    <p:sldId id="258" r:id="rId6"/>
    <p:sldId id="266" r:id="rId7"/>
    <p:sldId id="259" r:id="rId8"/>
    <p:sldId id="272" r:id="rId9"/>
    <p:sldId id="260" r:id="rId10"/>
    <p:sldId id="273" r:id="rId11"/>
    <p:sldId id="274" r:id="rId12"/>
    <p:sldId id="262" r:id="rId13"/>
    <p:sldId id="263" r:id="rId14"/>
    <p:sldId id="264" r:id="rId15"/>
    <p:sldId id="265" r:id="rId16"/>
    <p:sldId id="268" r:id="rId17"/>
    <p:sldId id="267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J" initials="AJ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6433" autoAdjust="0"/>
  </p:normalViewPr>
  <p:slideViewPr>
    <p:cSldViewPr snapToGrid="0">
      <p:cViewPr varScale="1">
        <p:scale>
          <a:sx n="92" d="100"/>
          <a:sy n="92" d="100"/>
        </p:scale>
        <p:origin x="-49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EAF5B-C6CB-45D7-8CB5-09C2D998627C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2197A-6EC0-445E-ADD2-9827D101F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4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2197A-6EC0-445E-ADD2-9827D101FEC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083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2197A-6EC0-445E-ADD2-9827D101FEC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17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 bought the icing as part of a 5 colour set to make</a:t>
            </a:r>
            <a:r>
              <a:rPr lang="en-GB" baseline="0" dirty="0" smtClean="0"/>
              <a:t> an In the Night Garden themed cake.  I mainly wanted the blue and red icing to make </a:t>
            </a:r>
            <a:r>
              <a:rPr lang="en-GB" baseline="0" dirty="0" err="1" smtClean="0"/>
              <a:t>Iggle</a:t>
            </a:r>
            <a:r>
              <a:rPr lang="en-GB" baseline="0" dirty="0" smtClean="0"/>
              <a:t> Piggle, and was wondering if the green from the set would be enough to cover the top of the cake to look like grass.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2197A-6EC0-445E-ADD2-9827D101FEC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486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You may wish to conceal the prior</a:t>
            </a:r>
            <a:r>
              <a:rPr lang="en-GB" baseline="0" dirty="0" smtClean="0"/>
              <a:t> knowledge topics at this stage so that pupils identify the methods independently.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2197A-6EC0-445E-ADD2-9827D101FEC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75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can</a:t>
            </a:r>
            <a:r>
              <a:rPr lang="en-GB" baseline="0" dirty="0" smtClean="0"/>
              <a:t> </a:t>
            </a:r>
            <a:r>
              <a:rPr lang="en-GB" dirty="0" smtClean="0"/>
              <a:t>be shown, or withheld</a:t>
            </a:r>
            <a:r>
              <a:rPr lang="en-GB" baseline="0" dirty="0" smtClean="0"/>
              <a:t> until pupils ask for the information.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2197A-6EC0-445E-ADD2-9827D101FEC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270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You may wish to conceal the prior</a:t>
            </a:r>
            <a:r>
              <a:rPr lang="en-GB" baseline="0" dirty="0" smtClean="0"/>
              <a:t> knowledge topics at this stage so that pupils identify the methods independently.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2197A-6EC0-445E-ADD2-9827D101FEC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75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Pictures can be shown as stimulus or left out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2197A-6EC0-445E-ADD2-9827D101FEC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412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1592135" y="2887530"/>
            <a:ext cx="9038813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7788" y="1387737"/>
            <a:ext cx="9036424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767862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22081" y="559399"/>
            <a:ext cx="2237591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7985" y="849855"/>
            <a:ext cx="7343889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6125426" y="2880824"/>
            <a:ext cx="5480154" cy="923330"/>
            <a:chOff x="1815339" y="1496875"/>
            <a:chExt cx="5480154" cy="692497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496875"/>
              <a:ext cx="877163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563446" y="2887579"/>
            <a:ext cx="9038813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54" y="1204857"/>
            <a:ext cx="10339617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2331" y="3767317"/>
            <a:ext cx="10312996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240280"/>
            <a:ext cx="5071872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6193535" y="2240280"/>
            <a:ext cx="5071872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2080" y="2240280"/>
            <a:ext cx="458992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7984" y="2947595"/>
            <a:ext cx="5071872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9741" y="2240280"/>
            <a:ext cx="4596384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944368"/>
            <a:ext cx="50663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2773" y="1678196"/>
            <a:ext cx="4563311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669" y="559399"/>
            <a:ext cx="5488889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2773" y="3603813"/>
            <a:ext cx="4548967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642" y="4668819"/>
            <a:ext cx="10356028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911723" y="666965"/>
            <a:ext cx="6362875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986" y="5324306"/>
            <a:ext cx="10341685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7987" y="570156"/>
            <a:ext cx="10341684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2330" y="2248348"/>
            <a:ext cx="10327340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504" y="61614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3901537-3A7A-48DB-845A-96066A5C02F4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16144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52352" y="61614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4F35D78-3126-452B-A398-A610004184B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gi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87737"/>
            <a:ext cx="11270974" cy="1731982"/>
          </a:xfrm>
        </p:spPr>
        <p:txBody>
          <a:bodyPr/>
          <a:lstStyle/>
          <a:p>
            <a:r>
              <a:rPr lang="cy-GB" sz="9600" dirty="0" smtClean="0"/>
              <a:t>Cacen Pen-blwydd</a:t>
            </a:r>
            <a:endParaRPr lang="cy-GB" sz="9600" dirty="0"/>
          </a:p>
        </p:txBody>
      </p:sp>
    </p:spTree>
    <p:extLst>
      <p:ext uri="{BB962C8B-B14F-4D97-AF65-F5344CB8AC3E}">
        <p14:creationId xmlns:p14="http://schemas.microsoft.com/office/powerpoint/2010/main" val="169386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Pwyntiau trafod</a:t>
            </a:r>
            <a:endParaRPr lang="cy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32329" y="2115403"/>
            <a:ext cx="4949855" cy="3643952"/>
          </a:xfrm>
          <a:prstGeom prst="wedgeRectCallout">
            <a:avLst>
              <a:gd name="adj1" fmla="val 28097"/>
              <a:gd name="adj2" fmla="val 66434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marL="0" indent="0">
              <a:buNone/>
            </a:pPr>
            <a:r>
              <a:rPr lang="cy-GB" sz="2800" dirty="0" smtClean="0"/>
              <a:t>Meddyliwch: </a:t>
            </a:r>
          </a:p>
          <a:p>
            <a:pPr>
              <a:buFont typeface="Arial" pitchFamily="34" charset="0"/>
              <a:buChar char="•"/>
            </a:pPr>
            <a:r>
              <a:rPr lang="cy-GB" sz="2800" dirty="0" smtClean="0"/>
              <a:t>Pa mor </a:t>
            </a:r>
            <a:r>
              <a:rPr lang="cy-GB" sz="2800" b="1" u="sng" dirty="0" smtClean="0"/>
              <a:t>arwyddocaol</a:t>
            </a:r>
            <a:r>
              <a:rPr lang="cy-GB" sz="2800" dirty="0" smtClean="0"/>
              <a:t> ydi’r ateb hwn?</a:t>
            </a:r>
          </a:p>
          <a:p>
            <a:pPr>
              <a:buFont typeface="Arial" pitchFamily="34" charset="0"/>
              <a:buChar char="•"/>
            </a:pPr>
            <a:r>
              <a:rPr lang="cy-GB" sz="2800" dirty="0" smtClean="0"/>
              <a:t>A alwch chi </a:t>
            </a:r>
            <a:r>
              <a:rPr lang="cy-GB" sz="2800" b="1" dirty="0" smtClean="0"/>
              <a:t>ddarlunio’r</a:t>
            </a:r>
            <a:r>
              <a:rPr lang="cy-GB" sz="2800" dirty="0" smtClean="0"/>
              <a:t> gwahaniaeth?</a:t>
            </a:r>
          </a:p>
          <a:p>
            <a:pPr>
              <a:buFont typeface="Arial" pitchFamily="34" charset="0"/>
              <a:buChar char="•"/>
            </a:pPr>
            <a:r>
              <a:rPr lang="cy-GB" sz="2800" dirty="0" smtClean="0"/>
              <a:t>Mewn bywyd go iawn, beth </a:t>
            </a:r>
            <a:r>
              <a:rPr lang="cy-GB" sz="2800" b="1" dirty="0" smtClean="0"/>
              <a:t>allech</a:t>
            </a:r>
            <a:r>
              <a:rPr lang="cy-GB" sz="2800" dirty="0" smtClean="0"/>
              <a:t> chi wneud yn y sefyllfa hon?</a:t>
            </a:r>
            <a:endParaRPr lang="cy-GB" sz="2800" dirty="0"/>
          </a:p>
        </p:txBody>
      </p:sp>
      <p:sp>
        <p:nvSpPr>
          <p:cNvPr id="5" name="6-Point Star 4"/>
          <p:cNvSpPr/>
          <p:nvPr/>
        </p:nvSpPr>
        <p:spPr>
          <a:xfrm>
            <a:off x="6496334" y="2006221"/>
            <a:ext cx="4681182" cy="4585648"/>
          </a:xfrm>
          <a:prstGeom prst="star6">
            <a:avLst>
              <a:gd name="adj" fmla="val 31131"/>
              <a:gd name="hf" fmla="val 11547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2400" dirty="0" smtClean="0">
                <a:solidFill>
                  <a:schemeClr val="tx1"/>
                </a:solidFill>
              </a:rPr>
              <a:t>Felly: </a:t>
            </a:r>
          </a:p>
          <a:p>
            <a:pPr algn="ctr"/>
            <a:r>
              <a:rPr lang="cy-GB" sz="2400" dirty="0" smtClean="0">
                <a:solidFill>
                  <a:schemeClr val="tx1"/>
                </a:solidFill>
              </a:rPr>
              <a:t>Pa mor </a:t>
            </a:r>
            <a:r>
              <a:rPr lang="cy-GB" sz="2400" b="1" dirty="0" smtClean="0">
                <a:solidFill>
                  <a:schemeClr val="tx1"/>
                </a:solidFill>
              </a:rPr>
              <a:t>denau</a:t>
            </a:r>
            <a:r>
              <a:rPr lang="cy-GB" sz="2400" dirty="0" smtClean="0">
                <a:solidFill>
                  <a:schemeClr val="tx1"/>
                </a:solidFill>
              </a:rPr>
              <a:t> byddai’n rhaid i ni rolio’r eising i wneud iddo orchuddio top y gacen yn gyfan gwbl?</a:t>
            </a:r>
            <a:endParaRPr lang="cy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22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929348" y="2248348"/>
            <a:ext cx="3944203" cy="38778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y-GB" sz="5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y-GB" sz="5400" dirty="0" smtClean="0">
                <a:solidFill>
                  <a:schemeClr val="tx2"/>
                </a:solidFill>
              </a:rPr>
              <a:t>(roedd yn eithaf anodd!!)</a:t>
            </a:r>
            <a:endParaRPr lang="cy-GB" sz="5400" dirty="0">
              <a:solidFill>
                <a:schemeClr val="tx2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1242" y="109171"/>
            <a:ext cx="11259671" cy="1719629"/>
          </a:xfrm>
        </p:spPr>
        <p:txBody>
          <a:bodyPr>
            <a:normAutofit/>
          </a:bodyPr>
          <a:lstStyle/>
          <a:p>
            <a:r>
              <a:rPr lang="cy-GB" sz="4800" b="1" dirty="0" smtClean="0"/>
              <a:t>Mi rois i gynnig arno beth bynnag!</a:t>
            </a:r>
            <a:br>
              <a:rPr lang="cy-GB" sz="4800" b="1" dirty="0" smtClean="0"/>
            </a:br>
            <a:r>
              <a:rPr lang="cy-GB" sz="4800" u="sng" dirty="0" smtClean="0"/>
              <a:t>a rholio’r eising mor denau â phosibl</a:t>
            </a:r>
            <a:r>
              <a:rPr lang="cy-GB" sz="4800" dirty="0" smtClean="0"/>
              <a:t>…</a:t>
            </a:r>
            <a:endParaRPr lang="cy-GB" sz="4800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205391" y="2378513"/>
            <a:ext cx="4352925" cy="36596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3664684" y="2311579"/>
            <a:ext cx="4352927" cy="379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9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275755" y="2429436"/>
            <a:ext cx="4562818" cy="3694671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987" y="262467"/>
            <a:ext cx="10341684" cy="1361939"/>
          </a:xfrm>
        </p:spPr>
        <p:txBody>
          <a:bodyPr>
            <a:noAutofit/>
          </a:bodyPr>
          <a:lstStyle/>
          <a:p>
            <a:r>
              <a:rPr lang="cy-GB" sz="4400" dirty="0" smtClean="0"/>
              <a:t>…gan ddefnyddio </a:t>
            </a:r>
            <a:r>
              <a:rPr lang="cy-GB" sz="4400" dirty="0" err="1" smtClean="0"/>
              <a:t>Smarties</a:t>
            </a:r>
            <a:r>
              <a:rPr lang="cy-GB" sz="4400" dirty="0" smtClean="0"/>
              <a:t> o gwmpas yr ymyl i guddio’r bylchau…</a:t>
            </a:r>
            <a:endParaRPr lang="cy-GB" sz="44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7991061" y="1995363"/>
            <a:ext cx="4068876" cy="223876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4000" dirty="0" smtClean="0"/>
              <a:t>Faint o </a:t>
            </a:r>
            <a:r>
              <a:rPr lang="cy-GB" sz="4000" dirty="0" err="1" smtClean="0"/>
              <a:t>Smarties</a:t>
            </a:r>
            <a:r>
              <a:rPr lang="cy-GB" sz="4000" dirty="0" smtClean="0"/>
              <a:t> fydd eu hangen arna i?</a:t>
            </a:r>
            <a:endParaRPr lang="cy-GB" sz="4000" dirty="0"/>
          </a:p>
        </p:txBody>
      </p:sp>
      <p:sp>
        <p:nvSpPr>
          <p:cNvPr id="7" name="Oval Callout 6"/>
          <p:cNvSpPr/>
          <p:nvPr/>
        </p:nvSpPr>
        <p:spPr>
          <a:xfrm>
            <a:off x="8488834" y="4465451"/>
            <a:ext cx="3571103" cy="2064566"/>
          </a:xfrm>
          <a:prstGeom prst="wedgeEllipseCallout">
            <a:avLst>
              <a:gd name="adj1" fmla="val -50173"/>
              <a:gd name="adj2" fmla="val 505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3600" dirty="0" smtClean="0"/>
              <a:t>Beth sy’n rhaid ei wybod?</a:t>
            </a:r>
            <a:endParaRPr lang="cy-GB" sz="3600" dirty="0"/>
          </a:p>
        </p:txBody>
      </p:sp>
      <p:sp>
        <p:nvSpPr>
          <p:cNvPr id="5" name="Cloud Callout 4"/>
          <p:cNvSpPr/>
          <p:nvPr/>
        </p:nvSpPr>
        <p:spPr>
          <a:xfrm>
            <a:off x="4162567" y="2101755"/>
            <a:ext cx="3739042" cy="4080681"/>
          </a:xfrm>
          <a:prstGeom prst="cloudCallout">
            <a:avLst>
              <a:gd name="adj1" fmla="val -54196"/>
              <a:gd name="adj2" fmla="val 573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2800" u="sng" dirty="0" smtClean="0"/>
              <a:t>Meddyliwch:</a:t>
            </a:r>
            <a:r>
              <a:rPr lang="cy-GB" sz="2800" dirty="0" smtClean="0"/>
              <a:t> </a:t>
            </a:r>
          </a:p>
          <a:p>
            <a:pPr algn="ctr"/>
            <a:r>
              <a:rPr lang="cy-GB" sz="2800" dirty="0" smtClean="0"/>
              <a:t>Pa gwestiynau mathemategol y </a:t>
            </a:r>
            <a:r>
              <a:rPr lang="cy-GB" sz="2800" dirty="0" err="1" smtClean="0"/>
              <a:t>gallen</a:t>
            </a:r>
            <a:r>
              <a:rPr lang="cy-GB" sz="2800" dirty="0" smtClean="0"/>
              <a:t> ni eu gofyn?</a:t>
            </a:r>
            <a:endParaRPr lang="cy-GB" sz="2800" dirty="0"/>
          </a:p>
        </p:txBody>
      </p:sp>
    </p:spTree>
    <p:extLst>
      <p:ext uri="{BB962C8B-B14F-4D97-AF65-F5344CB8AC3E}">
        <p14:creationId xmlns:p14="http://schemas.microsoft.com/office/powerpoint/2010/main" val="274824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cy-GB" sz="3600" dirty="0" smtClean="0"/>
              <a:t>1.5cm ydi diamedr </a:t>
            </a:r>
            <a:r>
              <a:rPr lang="cy-GB" sz="3600" dirty="0" err="1" smtClean="0"/>
              <a:t>Smartie</a:t>
            </a:r>
            <a:r>
              <a:rPr lang="cy-GB" sz="36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cy-GB" sz="3600" dirty="0" smtClean="0"/>
              <a:t>Gallwn </a:t>
            </a:r>
            <a:r>
              <a:rPr lang="cy-GB" sz="3600" b="1" dirty="0" smtClean="0"/>
              <a:t>gyfrifo</a:t>
            </a:r>
            <a:r>
              <a:rPr lang="cy-GB" sz="3600" dirty="0" smtClean="0"/>
              <a:t> cylchedd y gacen.</a:t>
            </a:r>
          </a:p>
          <a:p>
            <a:pPr marL="2834640" lvl="8" indent="0">
              <a:buNone/>
            </a:pPr>
            <a:endParaRPr lang="cy-GB" sz="3600" u="sng" dirty="0" smtClean="0">
              <a:solidFill>
                <a:schemeClr val="tx2"/>
              </a:solidFill>
              <a:latin typeface="+mj-lt"/>
            </a:endParaRPr>
          </a:p>
          <a:p>
            <a:pPr marL="2834640" lvl="8" indent="0">
              <a:buNone/>
            </a:pPr>
            <a:r>
              <a:rPr lang="cy-GB" sz="3600" u="sng" dirty="0" smtClean="0">
                <a:solidFill>
                  <a:schemeClr val="tx2"/>
                </a:solidFill>
                <a:latin typeface="+mj-lt"/>
              </a:rPr>
              <a:t>Gwybodaeth ddefnyddiol…</a:t>
            </a:r>
          </a:p>
          <a:p>
            <a:pPr lvl="8">
              <a:buFont typeface="Arial" pitchFamily="34" charset="0"/>
              <a:buChar char="•"/>
            </a:pPr>
            <a:r>
              <a:rPr lang="cy-GB" sz="3600" dirty="0" smtClean="0"/>
              <a:t>Mae gen i bedwar tiwb o </a:t>
            </a:r>
            <a:r>
              <a:rPr lang="cy-GB" sz="3600" dirty="0" err="1" smtClean="0"/>
              <a:t>Smarties</a:t>
            </a:r>
            <a:endParaRPr lang="cy-GB" sz="3600" dirty="0" smtClean="0"/>
          </a:p>
          <a:p>
            <a:pPr lvl="8">
              <a:buFont typeface="Arial" pitchFamily="34" charset="0"/>
              <a:buChar char="•"/>
            </a:pPr>
            <a:r>
              <a:rPr lang="cy-GB" sz="3600" dirty="0" smtClean="0"/>
              <a:t>Mae pob tiwb yn cynnwys tua 30 </a:t>
            </a:r>
            <a:r>
              <a:rPr lang="cy-GB" sz="3600" dirty="0" err="1" smtClean="0"/>
              <a:t>Smartie</a:t>
            </a:r>
            <a:endParaRPr lang="cy-GB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y-GB" dirty="0" smtClean="0"/>
              <a:t>Rhaid gwybod… </a:t>
            </a:r>
            <a:endParaRPr lang="cy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6629" y="3924679"/>
            <a:ext cx="2922516" cy="255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82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cy-GB" sz="3200" dirty="0" smtClean="0"/>
              <a:t>Cylchedd y gacen = πd</a:t>
            </a:r>
          </a:p>
          <a:p>
            <a:pPr marL="3657600" lvl="8" indent="0">
              <a:buNone/>
            </a:pPr>
            <a:r>
              <a:rPr lang="cy-GB" sz="3200" dirty="0" smtClean="0"/>
              <a:t>               = π x 18</a:t>
            </a:r>
          </a:p>
          <a:p>
            <a:pPr marL="3657600" lvl="8" indent="0">
              <a:buNone/>
            </a:pPr>
            <a:r>
              <a:rPr lang="cy-GB" sz="3200" dirty="0" smtClean="0"/>
              <a:t>               = 56.55 (2 </a:t>
            </a:r>
            <a:r>
              <a:rPr lang="cy-GB" sz="3200" dirty="0" err="1" smtClean="0"/>
              <a:t>d.p</a:t>
            </a:r>
            <a:r>
              <a:rPr lang="cy-GB" sz="3200" dirty="0" smtClean="0"/>
              <a:t>.)</a:t>
            </a:r>
          </a:p>
          <a:p>
            <a:pPr marL="3657600" lvl="8" indent="0">
              <a:buNone/>
            </a:pPr>
            <a:endParaRPr lang="cy-GB" sz="3200" dirty="0" smtClean="0"/>
          </a:p>
          <a:p>
            <a:pPr marL="3657600" lvl="8" indent="0">
              <a:buNone/>
            </a:pPr>
            <a:r>
              <a:rPr lang="cy-GB" sz="3200" dirty="0" smtClean="0"/>
              <a:t>               ÷ 1.5 = 37.7 </a:t>
            </a:r>
            <a:r>
              <a:rPr lang="cy-GB" sz="3200" dirty="0" err="1" smtClean="0"/>
              <a:t>Smartie</a:t>
            </a:r>
            <a:endParaRPr lang="cy-GB" sz="3200" dirty="0" smtClean="0"/>
          </a:p>
          <a:p>
            <a:pPr marL="3657600" lvl="8" indent="0">
              <a:buNone/>
            </a:pPr>
            <a:endParaRPr lang="cy-GB" sz="3200" dirty="0" smtClean="0"/>
          </a:p>
          <a:p>
            <a:pPr>
              <a:buFont typeface="Arial" pitchFamily="34" charset="0"/>
              <a:buChar char="•"/>
            </a:pPr>
            <a:r>
              <a:rPr lang="cy-GB" sz="4200" dirty="0" smtClean="0"/>
              <a:t>Sut fyddech </a:t>
            </a:r>
            <a:r>
              <a:rPr lang="cy-GB" sz="4200" dirty="0" err="1" smtClean="0"/>
              <a:t>chi’n</a:t>
            </a:r>
            <a:r>
              <a:rPr lang="cy-GB" sz="4200" dirty="0" smtClean="0"/>
              <a:t> </a:t>
            </a:r>
            <a:r>
              <a:rPr lang="cy-GB" sz="4200" b="1" dirty="0" smtClean="0"/>
              <a:t>dehongli</a:t>
            </a:r>
            <a:r>
              <a:rPr lang="cy-GB" sz="4200" dirty="0" smtClean="0"/>
              <a:t>’r ateb hwn?</a:t>
            </a:r>
            <a:endParaRPr lang="cy-GB" sz="4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Datrysiad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37136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3707262" y="1952625"/>
            <a:ext cx="4701277" cy="387826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787" y="170106"/>
            <a:ext cx="10341684" cy="1054250"/>
          </a:xfrm>
        </p:spPr>
        <p:txBody>
          <a:bodyPr/>
          <a:lstStyle/>
          <a:p>
            <a:r>
              <a:rPr lang="cy-GB" dirty="0" smtClean="0"/>
              <a:t>Wedi gorffen!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420859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 txBox="1">
            <a:spLocks/>
          </p:cNvSpPr>
          <p:nvPr/>
        </p:nvSpPr>
        <p:spPr>
          <a:xfrm>
            <a:off x="1084730" y="2400748"/>
            <a:ext cx="10327340" cy="38778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cy-GB" dirty="0" smtClean="0"/>
              <a:t>Defnyddio gwybodaeth sydd gennyn ni eisoes i ddatrys problem ymarferol a gwneud penderfyniadau gwybodus.</a:t>
            </a:r>
          </a:p>
          <a:p>
            <a:pPr>
              <a:buFont typeface="Arial" pitchFamily="34" charset="0"/>
              <a:buChar char="•"/>
            </a:pPr>
            <a:r>
              <a:rPr lang="cy-GB" dirty="0" smtClean="0"/>
              <a:t>Meddwl pa mor ymarferol y byddai’n datrysiadau mewn sefyllfa go iawn.</a:t>
            </a:r>
          </a:p>
          <a:p>
            <a:pPr marL="0" indent="0">
              <a:buFont typeface="Wingdings" pitchFamily="2" charset="2"/>
              <a:buNone/>
            </a:pPr>
            <a:endParaRPr lang="cy-GB" dirty="0" smtClean="0"/>
          </a:p>
          <a:p>
            <a:pPr>
              <a:buFont typeface="Arial" pitchFamily="34" charset="0"/>
              <a:buChar char="•"/>
            </a:pPr>
            <a:r>
              <a:rPr lang="cy-GB" dirty="0" smtClean="0"/>
              <a:t>Gwybodaeth sydd gennyn ni eisoes: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Cyfaint ciwboid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Arwynebedd cylch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Cyfaint silindr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Cylchedd cylch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Unedau mesur metrig</a:t>
            </a:r>
            <a:endParaRPr lang="cy-GB" dirty="0"/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1070387" y="722556"/>
            <a:ext cx="10341684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mtClean="0"/>
              <a:t>Amcanion heddiw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91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65040" y="4928095"/>
            <a:ext cx="2857500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32330" y="2047164"/>
            <a:ext cx="10327340" cy="4078999"/>
          </a:xfrm>
        </p:spPr>
        <p:txBody>
          <a:bodyPr>
            <a:normAutofit/>
          </a:bodyPr>
          <a:lstStyle/>
          <a:p>
            <a:r>
              <a:rPr lang="cy-GB" sz="3600" dirty="0" smtClean="0"/>
              <a:t>Pa broblemau/cwestiynau mathemategol eraill a </a:t>
            </a:r>
            <a:r>
              <a:rPr lang="cy-GB" sz="3600" dirty="0" err="1" smtClean="0"/>
              <a:t>allai</a:t>
            </a:r>
            <a:r>
              <a:rPr lang="cy-GB" sz="3600" dirty="0" smtClean="0"/>
              <a:t> godi drwy bobi cacennau?</a:t>
            </a:r>
            <a:endParaRPr lang="cy-GB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I bawb</a:t>
            </a:r>
            <a:endParaRPr lang="cy-GB" dirty="0"/>
          </a:p>
        </p:txBody>
      </p:sp>
      <p:pic>
        <p:nvPicPr>
          <p:cNvPr id="1031" name="Picture 7" descr="C:\Users\jar\AppData\Local\Microsoft\Windows\Temporary Internet Files\Content.IE5\LDZB1DCS\cake-ingredients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ts1.mm.bing.net/th?&amp;id=HN.607986079047484583&amp;w=300&amp;h=300&amp;c=0&amp;pid=1.9&amp;rs=0&amp;p=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0872" y="3690408"/>
            <a:ext cx="28575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74724" y="2832595"/>
            <a:ext cx="285750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09335" y="4275667"/>
            <a:ext cx="1936750" cy="2582333"/>
          </a:xfrm>
          <a:prstGeom prst="rect">
            <a:avLst/>
          </a:prstGeom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95298" y="3424237"/>
            <a:ext cx="2857500" cy="173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43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32331" y="2393650"/>
            <a:ext cx="10327340" cy="3877815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sz="16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GB" sz="16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GB" sz="1600" dirty="0" smtClean="0">
                <a:latin typeface="Calibri" pitchFamily="34" charset="0"/>
                <a:cs typeface="Calibri" pitchFamily="34" charset="0"/>
              </a:rPr>
              <a:t>UNED 2 MATHEMATEG TGAU: CANIATEIR DEFNYDDIO CYFRIFIANNELL</a:t>
            </a:r>
          </a:p>
          <a:p>
            <a:pPr marL="0" indent="0">
              <a:buNone/>
            </a:pPr>
            <a:r>
              <a:rPr lang="en-GB" sz="1600" dirty="0" smtClean="0">
                <a:latin typeface="Calibri" pitchFamily="34" charset="0"/>
                <a:cs typeface="Calibri" pitchFamily="34" charset="0"/>
              </a:rPr>
              <a:t>PAPUR ENGHRAIFFT O’R HAEN GANOLRADD, HAF 2017</a:t>
            </a:r>
            <a:endParaRPr lang="en-GB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Cwestiwn arholiad</a:t>
            </a:r>
            <a:endParaRPr lang="cy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2331" y="2283471"/>
            <a:ext cx="7379744" cy="338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594846" y="2393566"/>
            <a:ext cx="3377848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4 × 4 × 4 </a:t>
            </a:r>
            <a:endParaRPr lang="en-GB" sz="2400" dirty="0" smtClean="0"/>
          </a:p>
          <a:p>
            <a:r>
              <a:rPr lang="en-GB" sz="2400" dirty="0" smtClean="0"/>
              <a:t>=64 </a:t>
            </a:r>
            <a:r>
              <a:rPr lang="en-GB" sz="2400" dirty="0"/>
              <a:t>(cm³) 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64 </a:t>
            </a:r>
            <a:r>
              <a:rPr lang="en-GB" sz="2400" dirty="0"/>
              <a:t>/ (8×4) </a:t>
            </a:r>
            <a:r>
              <a:rPr lang="en-GB" sz="2400" dirty="0" err="1" smtClean="0"/>
              <a:t>neu</a:t>
            </a:r>
            <a:r>
              <a:rPr lang="en-GB" sz="2400" dirty="0" smtClean="0"/>
              <a:t> </a:t>
            </a:r>
            <a:r>
              <a:rPr lang="en-GB" sz="2400" dirty="0"/>
              <a:t>32h=64 </a:t>
            </a:r>
            <a:endParaRPr lang="en-GB" sz="2400" dirty="0" smtClean="0"/>
          </a:p>
          <a:p>
            <a:r>
              <a:rPr lang="en-GB" sz="2400" dirty="0" smtClean="0"/>
              <a:t>=2 </a:t>
            </a:r>
            <a:r>
              <a:rPr lang="en-GB" sz="2400" dirty="0"/>
              <a:t>(cm)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3486" y="2283471"/>
            <a:ext cx="4572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y-GB" dirty="0" smtClean="0">
                <a:latin typeface="Arial" panose="020B0604020202020204" pitchFamily="34" charset="0"/>
                <a:cs typeface="Arial" panose="020B0604020202020204" pitchFamily="34" charset="0"/>
              </a:rPr>
              <a:t>Ciwboid ydi siâp A</a:t>
            </a:r>
          </a:p>
          <a:p>
            <a:r>
              <a:rPr lang="cy-GB" dirty="0" smtClean="0">
                <a:latin typeface="Arial" panose="020B0604020202020204" pitchFamily="34" charset="0"/>
                <a:cs typeface="Arial" panose="020B0604020202020204" pitchFamily="34" charset="0"/>
              </a:rPr>
              <a:t>Ciwboid ydi siâp B</a:t>
            </a:r>
          </a:p>
          <a:p>
            <a:r>
              <a:rPr lang="cy-GB" dirty="0" smtClean="0">
                <a:latin typeface="Arial" panose="020B0604020202020204" pitchFamily="34" charset="0"/>
                <a:cs typeface="Arial" panose="020B0604020202020204" pitchFamily="34" charset="0"/>
              </a:rPr>
              <a:t>Yr un cyfaint sydd gan siâp A â siâp B.</a:t>
            </a:r>
          </a:p>
          <a:p>
            <a:r>
              <a:rPr lang="cy-GB" dirty="0" smtClean="0">
                <a:latin typeface="Arial" panose="020B0604020202020204" pitchFamily="34" charset="0"/>
                <a:cs typeface="Arial" panose="020B0604020202020204" pitchFamily="34" charset="0"/>
              </a:rPr>
              <a:t>Beth ydi uchder siâp B?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8300" y="3483800"/>
            <a:ext cx="4572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y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Siâp A                                                          Siâp 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9300" y="5216522"/>
            <a:ext cx="457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y-GB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 diagramau heb fod i raddfa</a:t>
            </a:r>
          </a:p>
        </p:txBody>
      </p:sp>
    </p:spTree>
    <p:extLst>
      <p:ext uri="{BB962C8B-B14F-4D97-AF65-F5344CB8AC3E}">
        <p14:creationId xmlns:p14="http://schemas.microsoft.com/office/powerpoint/2010/main" val="326956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I ddechrau</a:t>
            </a:r>
            <a:endParaRPr lang="cy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32330" y="2248349"/>
            <a:ext cx="10327340" cy="481204"/>
          </a:xfrm>
        </p:spPr>
        <p:txBody>
          <a:bodyPr/>
          <a:lstStyle/>
          <a:p>
            <a:pPr marL="0" indent="0">
              <a:buNone/>
            </a:pPr>
            <a:r>
              <a:rPr lang="cy-GB" dirty="0" smtClean="0"/>
              <a:t>Faint ydi arwynebedd y siapiau hyn?:</a:t>
            </a:r>
            <a:endParaRPr lang="cy-GB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46912" y="2729552"/>
            <a:ext cx="8229601" cy="3466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552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I </a:t>
            </a:r>
            <a:r>
              <a:rPr lang="cy-GB" dirty="0"/>
              <a:t>ddechrau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y-GB" dirty="0" smtClean="0"/>
              <a:t>Faint ydi </a:t>
            </a:r>
            <a:r>
              <a:rPr lang="cy-GB" dirty="0"/>
              <a:t>arwynebedd y siapiau </a:t>
            </a:r>
            <a:r>
              <a:rPr lang="cy-GB" dirty="0" smtClean="0"/>
              <a:t>hyn?</a:t>
            </a:r>
            <a:r>
              <a:rPr lang="en-GB" dirty="0" smtClean="0"/>
              <a:t>:</a:t>
            </a:r>
            <a:endParaRPr lang="en-GB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46912" y="2729552"/>
            <a:ext cx="8229601" cy="3466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26340" y="5734419"/>
            <a:ext cx="2449772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157.08 cm² </a:t>
            </a:r>
            <a:r>
              <a:rPr lang="en-GB" dirty="0" smtClean="0"/>
              <a:t>(2 </a:t>
            </a:r>
            <a:r>
              <a:rPr lang="en-GB" dirty="0" err="1" smtClean="0"/>
              <a:t>d.p.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751627" y="5734419"/>
            <a:ext cx="2449772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530.14 cm² </a:t>
            </a:r>
            <a:r>
              <a:rPr lang="en-GB" dirty="0" smtClean="0"/>
              <a:t>(2 </a:t>
            </a:r>
            <a:r>
              <a:rPr lang="en-GB" dirty="0" err="1" smtClean="0"/>
              <a:t>d.p.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97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pPr algn="l"/>
            <a:r>
              <a:rPr lang="cy-GB" dirty="0" smtClean="0"/>
              <a:t>Y broblem…</a:t>
            </a:r>
            <a:endParaRPr lang="cy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434" y="2207462"/>
            <a:ext cx="4114802" cy="35834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7144614" y="2067647"/>
            <a:ext cx="4111141" cy="38594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5313" y="1192696"/>
            <a:ext cx="10684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/>
              <a:t>Ydw i’n gallu defnyddio’r bloc hwn o </a:t>
            </a:r>
            <a:r>
              <a:rPr lang="cy-GB" dirty="0" smtClean="0"/>
              <a:t>eising …                               ... i orchuddio’r gacen hon?</a:t>
            </a:r>
            <a:endParaRPr lang="cy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0995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77534" y="2241882"/>
            <a:ext cx="5169783" cy="355374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sy’n rhaid gwybod?</a:t>
            </a:r>
            <a:endParaRPr lang="cy-GB" dirty="0"/>
          </a:p>
        </p:txBody>
      </p:sp>
      <p:grpSp>
        <p:nvGrpSpPr>
          <p:cNvPr id="6" name="Group 5"/>
          <p:cNvGrpSpPr/>
          <p:nvPr/>
        </p:nvGrpSpPr>
        <p:grpSpPr>
          <a:xfrm>
            <a:off x="7414591" y="2115844"/>
            <a:ext cx="3281984" cy="4215167"/>
            <a:chOff x="4695695" y="852048"/>
            <a:chExt cx="3915234" cy="5853222"/>
          </a:xfrm>
        </p:grpSpPr>
        <p:sp>
          <p:nvSpPr>
            <p:cNvPr id="7" name="TextBox 6"/>
            <p:cNvSpPr txBox="1"/>
            <p:nvPr/>
          </p:nvSpPr>
          <p:spPr>
            <a:xfrm>
              <a:off x="4695695" y="1192048"/>
              <a:ext cx="2439357" cy="5513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2800" b="1" dirty="0" smtClean="0">
                  <a:solidFill>
                    <a:schemeClr val="bg2">
                      <a:lumMod val="50000"/>
                    </a:schemeClr>
                  </a:solidFill>
                </a:rPr>
                <a:t>MEDDWL</a:t>
              </a:r>
              <a:endParaRPr lang="en-GB" sz="2800" b="1" dirty="0" smtClean="0">
                <a:solidFill>
                  <a:schemeClr val="bg2">
                    <a:lumMod val="50000"/>
                  </a:schemeClr>
                </a:solidFill>
              </a:endParaRPr>
            </a:p>
            <a:p>
              <a:endParaRPr lang="en-GB" sz="2800" b="1" dirty="0" smtClean="0">
                <a:solidFill>
                  <a:schemeClr val="bg2">
                    <a:lumMod val="50000"/>
                  </a:schemeClr>
                </a:solidFill>
              </a:endParaRPr>
            </a:p>
            <a:p>
              <a:endParaRPr lang="en-GB" sz="2800" b="1" dirty="0">
                <a:solidFill>
                  <a:schemeClr val="bg2">
                    <a:lumMod val="50000"/>
                  </a:schemeClr>
                </a:solidFill>
              </a:endParaRPr>
            </a:p>
            <a:p>
              <a:r>
                <a:rPr lang="en-GB" sz="2800" b="1" dirty="0" smtClean="0">
                  <a:solidFill>
                    <a:schemeClr val="bg2">
                      <a:lumMod val="50000"/>
                    </a:schemeClr>
                  </a:solidFill>
                </a:rPr>
                <a:t>PARU</a:t>
              </a:r>
            </a:p>
            <a:p>
              <a:endParaRPr lang="en-GB" sz="2800" b="1" dirty="0" smtClean="0">
                <a:solidFill>
                  <a:schemeClr val="bg2">
                    <a:lumMod val="50000"/>
                  </a:schemeClr>
                </a:solidFill>
              </a:endParaRPr>
            </a:p>
            <a:p>
              <a:endParaRPr lang="en-GB" sz="2800" b="1" dirty="0">
                <a:solidFill>
                  <a:schemeClr val="bg2">
                    <a:lumMod val="50000"/>
                  </a:schemeClr>
                </a:solidFill>
              </a:endParaRPr>
            </a:p>
            <a:p>
              <a:r>
                <a:rPr lang="en-GB" sz="2800" b="1" dirty="0" smtClean="0">
                  <a:solidFill>
                    <a:schemeClr val="bg2">
                      <a:lumMod val="50000"/>
                    </a:schemeClr>
                  </a:solidFill>
                </a:rPr>
                <a:t>RHANNU</a:t>
              </a:r>
            </a:p>
            <a:p>
              <a:endParaRPr lang="en-GB" sz="2800" b="1" dirty="0">
                <a:solidFill>
                  <a:schemeClr val="bg2">
                    <a:lumMod val="50000"/>
                  </a:schemeClr>
                </a:solidFill>
              </a:endParaRPr>
            </a:p>
            <a:p>
              <a:endParaRPr lang="en-GB" sz="28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pic>
          <p:nvPicPr>
            <p:cNvPr id="8" name="Picture 2" descr="http://t3.gstatic.com/images?q=tbn:ANd9GcT0NV03kaJek3bxNjJRHbTxIM8BR3T7gjbovwAPPTafn_XV1fs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1222" y="852048"/>
              <a:ext cx="1036205" cy="16392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http://t2.gstatic.com/images?q=tbn:ANd9GcR73ODxRUGXdL4YtILnQHhBcTkMBvv4a1LEqbEW9q9HDZNam7m_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5052" y="2909446"/>
              <a:ext cx="1091472" cy="9664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http://t3.gstatic.com/images?q=tbn:ANd9GcSrByXKy6CcaLQoqrmdWIQqVny2avGNO8123g_Qg9mL6R1WFbr7x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95707" y="4525632"/>
              <a:ext cx="1615222" cy="1615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1908313" y="6239529"/>
            <a:ext cx="8360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3200" dirty="0" smtClean="0"/>
              <a:t>Ceisiwch ddefnyddio eiriau mathemategol</a:t>
            </a:r>
            <a:endParaRPr lang="cy-GB" sz="3200" dirty="0"/>
          </a:p>
        </p:txBody>
      </p:sp>
    </p:spTree>
    <p:extLst>
      <p:ext uri="{BB962C8B-B14F-4D97-AF65-F5344CB8AC3E}">
        <p14:creationId xmlns:p14="http://schemas.microsoft.com/office/powerpoint/2010/main" val="154532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cy-GB" dirty="0" smtClean="0"/>
              <a:t>Defnyddio gwybodaeth sydd gennyn ni eisoes i ddatrys problem ymarferol a gwneud penderfyniadau gwybodus.</a:t>
            </a:r>
          </a:p>
          <a:p>
            <a:pPr>
              <a:buFont typeface="Arial" pitchFamily="34" charset="0"/>
              <a:buChar char="•"/>
            </a:pPr>
            <a:r>
              <a:rPr lang="cy-GB" smtClean="0"/>
              <a:t>Meddwl pa </a:t>
            </a:r>
            <a:r>
              <a:rPr lang="cy-GB" dirty="0" smtClean="0"/>
              <a:t>mor ymarferol y byddai’n datrysiadau mewn sefyllfa go iawn.</a:t>
            </a:r>
          </a:p>
          <a:p>
            <a:pPr marL="0" indent="0">
              <a:buNone/>
            </a:pPr>
            <a:endParaRPr lang="cy-GB" dirty="0" smtClean="0"/>
          </a:p>
          <a:p>
            <a:pPr>
              <a:buFont typeface="Arial" pitchFamily="34" charset="0"/>
              <a:buChar char="•"/>
            </a:pPr>
            <a:r>
              <a:rPr lang="cy-GB" dirty="0" smtClean="0"/>
              <a:t>Gwybodaeth sydd gennyn ni eisoes: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Cyfaint ciwboid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Arwynebedd cylch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Cyfaint silindr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Cylchedd cylch</a:t>
            </a:r>
          </a:p>
          <a:p>
            <a:pPr lvl="1">
              <a:buFont typeface="Arial" pitchFamily="34" charset="0"/>
              <a:buChar char="•"/>
            </a:pPr>
            <a:r>
              <a:rPr lang="cy-GB" dirty="0" smtClean="0"/>
              <a:t>Unedau mesur metrig</a:t>
            </a:r>
            <a:endParaRPr lang="cy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Amcanion heddiw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275023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y-GB" dirty="0" smtClean="0"/>
          </a:p>
          <a:p>
            <a:pPr>
              <a:buFont typeface="Arial" pitchFamily="34" charset="0"/>
              <a:buChar char="•"/>
            </a:pPr>
            <a:r>
              <a:rPr lang="cy-GB" sz="3200" dirty="0" smtClean="0"/>
              <a:t>Mesuriadau’r bloc eising ydi 11cm x 4cm x 2cm.</a:t>
            </a:r>
          </a:p>
          <a:p>
            <a:pPr>
              <a:buFont typeface="Arial" pitchFamily="34" charset="0"/>
              <a:buChar char="•"/>
            </a:pPr>
            <a:r>
              <a:rPr lang="cy-GB" sz="3200" dirty="0" smtClean="0"/>
              <a:t>18cm ydi diamedr y gacen.</a:t>
            </a:r>
          </a:p>
          <a:p>
            <a:pPr>
              <a:buFont typeface="Arial" pitchFamily="34" charset="0"/>
              <a:buChar char="•"/>
            </a:pPr>
            <a:r>
              <a:rPr lang="cy-GB" sz="3200" dirty="0" smtClean="0"/>
              <a:t>Rhaid i’r eising fod yn </a:t>
            </a:r>
            <a:r>
              <a:rPr lang="cy-GB" sz="3200" b="1" dirty="0" smtClean="0"/>
              <a:t>5mm</a:t>
            </a:r>
            <a:r>
              <a:rPr lang="cy-GB" sz="3200" dirty="0" smtClean="0"/>
              <a:t> o drwch.</a:t>
            </a:r>
          </a:p>
          <a:p>
            <a:pPr>
              <a:buFont typeface="Arial" pitchFamily="34" charset="0"/>
              <a:buChar char="•"/>
            </a:pPr>
            <a:r>
              <a:rPr lang="cy-GB" sz="3200" dirty="0" smtClean="0"/>
              <a:t>Does dim ond angen gorchuddio </a:t>
            </a:r>
            <a:r>
              <a:rPr lang="cy-GB" sz="3200" b="1" dirty="0" smtClean="0"/>
              <a:t>top</a:t>
            </a:r>
            <a:r>
              <a:rPr lang="cy-GB" sz="3200" dirty="0" smtClean="0"/>
              <a:t> y gacen.</a:t>
            </a:r>
          </a:p>
          <a:p>
            <a:pPr>
              <a:buFont typeface="Arial" pitchFamily="34" charset="0"/>
              <a:buChar char="•"/>
            </a:pPr>
            <a:endParaRPr lang="cy-GB" sz="3200" dirty="0" smtClean="0"/>
          </a:p>
          <a:p>
            <a:pPr>
              <a:buFont typeface="Arial" pitchFamily="34" charset="0"/>
              <a:buChar char="•"/>
            </a:pPr>
            <a:r>
              <a:rPr lang="cy-GB" sz="4000" b="1" dirty="0" smtClean="0"/>
              <a:t>Ydi hyn yn bosibl?</a:t>
            </a:r>
            <a:endParaRPr lang="cy-GB" sz="4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y-GB" dirty="0" smtClean="0"/>
              <a:t>Gwybodaeth angenrheidiol: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136972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32330" y="2033516"/>
            <a:ext cx="10567244" cy="40926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y-GB" sz="3200" dirty="0" smtClean="0"/>
              <a:t>Ffeiriwch [</a:t>
            </a:r>
            <a:r>
              <a:rPr lang="cy-GB" sz="3200" dirty="0" err="1" smtClean="0"/>
              <a:t>swap</a:t>
            </a:r>
            <a:r>
              <a:rPr lang="cy-GB" sz="3200" dirty="0" smtClean="0"/>
              <a:t>] eich gwaith gyda rhywun arall ac aseswch y canlynol.</a:t>
            </a:r>
          </a:p>
          <a:p>
            <a:endParaRPr lang="cy-GB" sz="3200" dirty="0" smtClean="0"/>
          </a:p>
          <a:p>
            <a:pPr marL="0" indent="0">
              <a:buNone/>
            </a:pPr>
            <a:r>
              <a:rPr lang="cy-GB" sz="3200" dirty="0" smtClean="0"/>
              <a:t>Meddyliwch: </a:t>
            </a:r>
          </a:p>
          <a:p>
            <a:pPr>
              <a:buFont typeface="Arial" pitchFamily="34" charset="0"/>
              <a:buChar char="•"/>
            </a:pPr>
            <a:r>
              <a:rPr lang="cy-GB" sz="3200" dirty="0" smtClean="0"/>
              <a:t>Ydi dilyn beth mae o/hi wedi’i wneud yn hawdd?</a:t>
            </a:r>
          </a:p>
          <a:p>
            <a:pPr>
              <a:buFont typeface="Arial" pitchFamily="34" charset="0"/>
              <a:buChar char="•"/>
            </a:pPr>
            <a:r>
              <a:rPr lang="cy-GB" sz="3200" dirty="0" smtClean="0"/>
              <a:t>Ydych </a:t>
            </a:r>
            <a:r>
              <a:rPr lang="cy-GB" sz="3200" dirty="0" err="1" smtClean="0"/>
              <a:t>chi’n</a:t>
            </a:r>
            <a:r>
              <a:rPr lang="cy-GB" sz="3200" dirty="0" smtClean="0"/>
              <a:t> cytuno </a:t>
            </a:r>
            <a:r>
              <a:rPr lang="cy-GB" sz="3200" dirty="0" err="1" smtClean="0"/>
              <a:t>â’r</a:t>
            </a:r>
            <a:r>
              <a:rPr lang="cy-GB" sz="3200" dirty="0" smtClean="0"/>
              <a:t> dull a’r datrysiad?</a:t>
            </a:r>
          </a:p>
          <a:p>
            <a:pPr>
              <a:buFont typeface="Arial" pitchFamily="34" charset="0"/>
              <a:buChar char="•"/>
            </a:pPr>
            <a:r>
              <a:rPr lang="cy-GB" sz="3200" dirty="0" smtClean="0"/>
              <a:t>A </a:t>
            </a:r>
            <a:r>
              <a:rPr lang="cy-GB" sz="3200" dirty="0" err="1" smtClean="0"/>
              <a:t>allwch</a:t>
            </a:r>
            <a:r>
              <a:rPr lang="cy-GB" sz="3200" dirty="0" smtClean="0"/>
              <a:t> chi awgrymu sut mae’n bosib wella’r gwaith?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Asesiad gan gyfoedion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416561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2076450"/>
            <a:ext cx="10327340" cy="4781550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cy-GB" sz="4500" dirty="0" smtClean="0"/>
              <a:t>Cyfaint y bloc eising = hyd x lled x uchder</a:t>
            </a:r>
          </a:p>
          <a:p>
            <a:pPr marL="2743200" lvl="6" indent="0">
              <a:buNone/>
            </a:pPr>
            <a:r>
              <a:rPr lang="cy-GB" sz="4500" dirty="0" smtClean="0"/>
              <a:t>                = 11 x 4 x 2</a:t>
            </a:r>
          </a:p>
          <a:p>
            <a:pPr marL="2743200" lvl="6" indent="0">
              <a:buNone/>
            </a:pPr>
            <a:r>
              <a:rPr lang="cy-GB" sz="4500" dirty="0" smtClean="0"/>
              <a:t>                = 88 cm</a:t>
            </a:r>
            <a:r>
              <a:rPr lang="cy-GB" sz="4500" baseline="30000" dirty="0" smtClean="0"/>
              <a:t>3</a:t>
            </a:r>
          </a:p>
          <a:p>
            <a:pPr marL="2743200" lvl="6" indent="0">
              <a:buNone/>
            </a:pPr>
            <a:endParaRPr lang="cy-GB" sz="4500" baseline="30000" dirty="0" smtClean="0"/>
          </a:p>
          <a:p>
            <a:pPr>
              <a:buFont typeface="Arial" pitchFamily="34" charset="0"/>
              <a:buChar char="•"/>
            </a:pPr>
            <a:r>
              <a:rPr lang="cy-GB" sz="4500" dirty="0" smtClean="0"/>
              <a:t>Cyfaint angenrheidiol = Arwynebedd top y gacen x 5mm (0.5cm) o drwch</a:t>
            </a:r>
          </a:p>
          <a:p>
            <a:pPr marL="411480" lvl="1" indent="0">
              <a:buNone/>
            </a:pPr>
            <a:r>
              <a:rPr lang="cy-GB" sz="4300" dirty="0" smtClean="0"/>
              <a:t>                              	= πr²h</a:t>
            </a:r>
          </a:p>
          <a:p>
            <a:pPr marL="0" indent="0">
              <a:buNone/>
            </a:pPr>
            <a:r>
              <a:rPr lang="cy-GB" sz="4500" baseline="30000" dirty="0" smtClean="0"/>
              <a:t>		 </a:t>
            </a:r>
            <a:r>
              <a:rPr lang="cy-GB" sz="4500" dirty="0" smtClean="0"/>
              <a:t>         	= π x 9² x 0.5</a:t>
            </a:r>
          </a:p>
          <a:p>
            <a:pPr marL="0" indent="0">
              <a:buNone/>
            </a:pPr>
            <a:r>
              <a:rPr lang="cy-GB" sz="4500" baseline="30000" dirty="0" smtClean="0"/>
              <a:t>	 </a:t>
            </a:r>
            <a:r>
              <a:rPr lang="cy-GB" sz="4500" dirty="0" smtClean="0"/>
              <a:t>                     	= 127.23 cm³ (2 </a:t>
            </a:r>
            <a:r>
              <a:rPr lang="cy-GB" sz="4500" dirty="0" err="1" smtClean="0"/>
              <a:t>d.p</a:t>
            </a:r>
            <a:r>
              <a:rPr lang="cy-GB" sz="4500" dirty="0" smtClean="0"/>
              <a:t>.)</a:t>
            </a:r>
          </a:p>
          <a:p>
            <a:pPr marL="0" indent="0">
              <a:buNone/>
            </a:pPr>
            <a:r>
              <a:rPr lang="cy-GB" sz="5900" dirty="0" smtClean="0"/>
              <a:t>Felly ... Nac ydi, ddim yn hollol!</a:t>
            </a:r>
          </a:p>
          <a:p>
            <a:pPr marL="0" indent="0">
              <a:buNone/>
            </a:pPr>
            <a:endParaRPr lang="cy-GB" sz="4500" dirty="0" smtClean="0"/>
          </a:p>
          <a:p>
            <a:pPr marL="2743200" lvl="6" indent="0">
              <a:buNone/>
            </a:pPr>
            <a:endParaRPr lang="cy-GB" sz="2800" dirty="0" smtClean="0"/>
          </a:p>
          <a:p>
            <a:pPr marL="2743200" lvl="6" indent="0">
              <a:buNone/>
            </a:pPr>
            <a:endParaRPr lang="cy-GB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987" y="570156"/>
            <a:ext cx="10341684" cy="1001469"/>
          </a:xfrm>
        </p:spPr>
        <p:txBody>
          <a:bodyPr/>
          <a:lstStyle/>
          <a:p>
            <a:r>
              <a:rPr lang="cy-GB" dirty="0" smtClean="0"/>
              <a:t>Datrysiad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396003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768</TotalTime>
  <Words>668</Words>
  <Application>Microsoft Office PowerPoint</Application>
  <PresentationFormat>Custom</PresentationFormat>
  <Paragraphs>131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Hardcover</vt:lpstr>
      <vt:lpstr>Cacen Pen-blwydd</vt:lpstr>
      <vt:lpstr>I ddechrau</vt:lpstr>
      <vt:lpstr>I ddechrau</vt:lpstr>
      <vt:lpstr>Y broblem…</vt:lpstr>
      <vt:lpstr>Beth sy’n rhaid gwybod?</vt:lpstr>
      <vt:lpstr>Amcanion heddiw</vt:lpstr>
      <vt:lpstr>Gwybodaeth angenrheidiol:</vt:lpstr>
      <vt:lpstr>Asesiad gan gyfoedion</vt:lpstr>
      <vt:lpstr>Datrysiad</vt:lpstr>
      <vt:lpstr>Pwyntiau trafod</vt:lpstr>
      <vt:lpstr>Mi rois i gynnig arno beth bynnag! a rholio’r eising mor denau â phosibl…</vt:lpstr>
      <vt:lpstr>…gan ddefnyddio Smarties o gwmpas yr ymyl i guddio’r bylchau…</vt:lpstr>
      <vt:lpstr>Rhaid gwybod… </vt:lpstr>
      <vt:lpstr>Datrysiad</vt:lpstr>
      <vt:lpstr>Wedi gorffen!</vt:lpstr>
      <vt:lpstr>PowerPoint Presentation</vt:lpstr>
      <vt:lpstr>I bawb</vt:lpstr>
      <vt:lpstr>Cwestiwn arholiad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Alexander</dc:creator>
  <cp:lastModifiedBy>Alexander J</cp:lastModifiedBy>
  <cp:revision>47</cp:revision>
  <dcterms:created xsi:type="dcterms:W3CDTF">2015-03-09T20:57:26Z</dcterms:created>
  <dcterms:modified xsi:type="dcterms:W3CDTF">2015-07-09T11:48:59Z</dcterms:modified>
</cp:coreProperties>
</file>