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handoutMasterIdLst>
    <p:handoutMasterId r:id="rId35"/>
  </p:handoutMasterIdLst>
  <p:sldIdLst>
    <p:sldId id="310" r:id="rId2"/>
    <p:sldId id="309" r:id="rId3"/>
    <p:sldId id="311" r:id="rId4"/>
    <p:sldId id="312" r:id="rId5"/>
    <p:sldId id="308" r:id="rId6"/>
    <p:sldId id="313" r:id="rId7"/>
    <p:sldId id="314" r:id="rId8"/>
    <p:sldId id="315" r:id="rId9"/>
    <p:sldId id="316" r:id="rId10"/>
    <p:sldId id="317" r:id="rId11"/>
    <p:sldId id="288" r:id="rId12"/>
    <p:sldId id="257" r:id="rId13"/>
    <p:sldId id="258" r:id="rId14"/>
    <p:sldId id="303" r:id="rId15"/>
    <p:sldId id="259" r:id="rId16"/>
    <p:sldId id="290" r:id="rId17"/>
    <p:sldId id="291" r:id="rId18"/>
    <p:sldId id="304" r:id="rId19"/>
    <p:sldId id="305" r:id="rId20"/>
    <p:sldId id="264" r:id="rId21"/>
    <p:sldId id="266" r:id="rId22"/>
    <p:sldId id="265" r:id="rId23"/>
    <p:sldId id="267" r:id="rId24"/>
    <p:sldId id="318" r:id="rId25"/>
    <p:sldId id="293" r:id="rId26"/>
    <p:sldId id="294" r:id="rId27"/>
    <p:sldId id="295" r:id="rId28"/>
    <p:sldId id="306" r:id="rId29"/>
    <p:sldId id="268" r:id="rId30"/>
    <p:sldId id="269" r:id="rId31"/>
    <p:sldId id="273" r:id="rId32"/>
    <p:sldId id="319" r:id="rId33"/>
  </p:sldIdLst>
  <p:sldSz cx="9144000" cy="6858000" type="screen4x3"/>
  <p:notesSz cx="6669088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3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3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3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3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8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83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84035" autoAdjust="0"/>
  </p:normalViewPr>
  <p:slideViewPr>
    <p:cSldViewPr>
      <p:cViewPr varScale="1">
        <p:scale>
          <a:sx n="62" d="100"/>
          <a:sy n="62" d="100"/>
        </p:scale>
        <p:origin x="-160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0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C3715-5FA2-47A4-B5EB-FDEF429ABC87}" type="datetimeFigureOut">
              <a:rPr lang="en-GB" smtClean="0"/>
              <a:pPr/>
              <a:t>07/04/2016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0CC4B3-822A-430A-9698-0DCC1A96887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9022968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83" charset="0"/>
              </a:defRPr>
            </a:lvl1pPr>
          </a:lstStyle>
          <a:p>
            <a:fld id="{A321EA4E-84D2-4482-A2B2-116C6C51591C}" type="datetime1">
              <a:rPr lang="en-GB"/>
              <a:pPr/>
              <a:t>07/04/2016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83" charset="0"/>
              </a:defRPr>
            </a:lvl1pPr>
          </a:lstStyle>
          <a:p>
            <a:fld id="{B64BBF59-1CAE-4F9A-A2BD-072651436DDE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7009893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3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3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3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3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83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1</a:t>
            </a:fld>
            <a:endParaRPr lang="en-GB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ＭＳ Ｐゴシック" pitchFamily="-83" charset="-128"/>
                <a:cs typeface="+mn-cs"/>
              </a:rPr>
              <a:t>Mae angen i ganolfannau ystyried proses gymeradwyo i deitlau, i gynorthwyo myfyrwyr wrth gwblhau’r gwersi canlynol a chysylltu’n uniongyrchol â’u prosiect eu hunain</a:t>
            </a:r>
            <a:r>
              <a:rPr lang="en-GB" baseline="0" dirty="0" smtClean="0"/>
              <a:t>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7691333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11</a:t>
            </a:fld>
            <a:endParaRPr lang="en-GB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12</a:t>
            </a:fld>
            <a:endParaRPr lang="en-GB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y-GB" noProof="0" dirty="0" smtClean="0"/>
              <a:t>Ar ôl 2 funud mae angen i chi esbonio</a:t>
            </a:r>
            <a:r>
              <a:rPr lang="cy-GB" baseline="0" noProof="0" dirty="0" smtClean="0"/>
              <a:t> iddynt beth ydynt.....peidiwch â dangos y sleid nesaf nes eu bod wedi cael 2 funud!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4080170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14</a:t>
            </a:fld>
            <a:endParaRPr lang="en-GB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r>
              <a:rPr lang="cy-GB" noProof="0" dirty="0" smtClean="0"/>
              <a:t>Gwnewch yn siŵr eu bod wedi deall y sleid ymlaen llaw, ac wedi cytuno ar nodau ac amcanion. </a:t>
            </a:r>
            <a:endParaRPr lang="cy-GB" baseline="0" noProof="0" dirty="0" smtClean="0"/>
          </a:p>
          <a:p>
            <a:pPr>
              <a:spcBef>
                <a:spcPct val="0"/>
              </a:spcBef>
            </a:pPr>
            <a:r>
              <a:rPr lang="cy-GB" baseline="0" noProof="0" dirty="0" smtClean="0"/>
              <a:t>Nod – ennill y gystadleuaeth. Amcanion, cael papur, dylunio awyren, ymarfer taflu, mireinio’r dyluniad, gwneud y gystadleuaeth</a:t>
            </a:r>
            <a:endParaRPr lang="cy-GB" noProof="0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DD05FFB-A331-4077-9327-8893CE614D4A}" type="slidenum">
              <a:rPr lang="en-GB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3663135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16</a:t>
            </a:fld>
            <a:endParaRPr lang="en-GB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y-GB" noProof="0" dirty="0" smtClean="0"/>
              <a:t>Mae enghraifft ar y sleid nesaf. 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8434087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18</a:t>
            </a:fld>
            <a:endParaRPr lang="en-GB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y-GB" noProof="0" dirty="0" smtClean="0"/>
              <a:t>Ailadroddir y sleid fel y gall myfyrwyr gyfeirio’n ôl ato wrth ysgrifennu eu nod eu hunain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204531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20</a:t>
            </a:fld>
            <a:endParaRPr lang="en-GB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692B8B2-8AC5-47CD-A191-E890EA44D43F}" type="slidenum">
              <a:rPr lang="en-GB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0582056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22</a:t>
            </a:fld>
            <a:endParaRPr lang="en-GB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348F01F-23A3-4F9C-8307-24B3F7660668}" type="slidenum">
              <a:rPr lang="en-GB"/>
              <a:pPr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43428362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24</a:t>
            </a:fld>
            <a:endParaRPr lang="en-GB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25</a:t>
            </a:fld>
            <a:endParaRPr lang="en-GB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26</a:t>
            </a:fld>
            <a:endParaRPr lang="en-GB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ＭＳ Ｐゴシック" pitchFamily="-83" charset="-128"/>
                <a:cs typeface="+mn-cs"/>
              </a:rPr>
              <a:t>Ysgrifennwch y rhain i mewn yma, neu ar y bwrdd. Gwnewch yn siŵr eich bod yn ddewisol iawn ynglŷn â’r ffordd y mae’r rhain wedi eu geirio - dim </a:t>
            </a:r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ＭＳ Ｐゴシック" pitchFamily="-83" charset="-128"/>
                <a:cs typeface="+mn-cs"/>
              </a:rPr>
              <a:t>amwysedd, </a:t>
            </a:r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ＭＳ Ｐゴシック" pitchFamily="-83" charset="-128"/>
                <a:cs typeface="+mn-cs"/>
              </a:rPr>
              <a:t>os gwelwch yn dda</a:t>
            </a:r>
            <a:r>
              <a:rPr lang="en-GB" dirty="0" smtClean="0"/>
              <a:t>.</a:t>
            </a:r>
            <a:r>
              <a:rPr lang="en-GB" baseline="0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2275126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ＭＳ Ｐゴシック" pitchFamily="-83" charset="-128"/>
                <a:cs typeface="+mn-cs"/>
              </a:rPr>
              <a:t>Nid yw pob un yn SMART yn yr achos hwn oherwydd fod angen gwneud mwy o ymchwil i ddatblygu </a:t>
            </a:r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ＭＳ Ｐゴシック" pitchFamily="-83" charset="-128"/>
                <a:cs typeface="+mn-cs"/>
              </a:rPr>
              <a:t>hwy i fod yn amcanion </a:t>
            </a:r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ＭＳ Ｐゴシック" pitchFamily="-83" charset="-128"/>
                <a:cs typeface="+mn-cs"/>
              </a:rPr>
              <a:t>SMART:</a:t>
            </a:r>
          </a:p>
          <a:p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ＭＳ Ｐゴシック" pitchFamily="-83" charset="-128"/>
                <a:cs typeface="+mn-cs"/>
              </a:rPr>
              <a:t>Amcan 3 ar ôl </a:t>
            </a:r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ＭＳ Ｐゴシック" pitchFamily="-83" charset="-128"/>
                <a:cs typeface="+mn-cs"/>
              </a:rPr>
              <a:t>gwneud</a:t>
            </a:r>
            <a:r>
              <a:rPr lang="cy-GB" sz="1200" kern="1200" baseline="0" dirty="0" smtClean="0">
                <a:solidFill>
                  <a:schemeClr val="tx1"/>
                </a:solidFill>
                <a:latin typeface="+mn-lt"/>
                <a:ea typeface="ＭＳ Ｐゴシック" pitchFamily="-83" charset="-128"/>
                <a:cs typeface="+mn-cs"/>
              </a:rPr>
              <a:t> </a:t>
            </a:r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ＭＳ Ｐゴシック" pitchFamily="-83" charset="-128"/>
                <a:cs typeface="+mn-cs"/>
              </a:rPr>
              <a:t>ymchwil  </a:t>
            </a:r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ＭＳ Ｐゴシック" pitchFamily="-83" charset="-128"/>
                <a:cs typeface="+mn-cs"/>
              </a:rPr>
              <a:t>- </a:t>
            </a:r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ＭＳ Ｐゴシック" pitchFamily="-83" charset="-128"/>
                <a:cs typeface="+mn-cs"/>
              </a:rPr>
              <a:t>Nodi </a:t>
            </a:r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ＭＳ Ｐゴシック" pitchFamily="-83" charset="-128"/>
                <a:cs typeface="+mn-cs"/>
              </a:rPr>
              <a:t>3 ymgyrch sy'n canolbwyntio ar unigolion a ddefnyddir ar hyn o bryd yng Nghymru ac ymwybyddiaeth </a:t>
            </a:r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ＭＳ Ｐゴシック" pitchFamily="-83" charset="-128"/>
                <a:cs typeface="+mn-cs"/>
              </a:rPr>
              <a:t>pobl ifanc yn eu harddegau o’r </a:t>
            </a:r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ＭＳ Ｐゴシック" pitchFamily="-83" charset="-128"/>
                <a:cs typeface="+mn-cs"/>
              </a:rPr>
              <a:t>ymgyrchoedd </a:t>
            </a:r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ＭＳ Ｐゴシック" pitchFamily="-83" charset="-128"/>
                <a:cs typeface="+mn-cs"/>
              </a:rPr>
              <a:t>hyn.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28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06903963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y-GB" noProof="0" dirty="0" smtClean="0"/>
              <a:t>Defnyddiwch y strwythur</a:t>
            </a:r>
            <a:r>
              <a:rPr lang="cy-GB" baseline="0" noProof="0" dirty="0" smtClean="0"/>
              <a:t> ar Daflen Myfyrwyr 1 i helpu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29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414282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Taken from spec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70712185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r>
              <a:rPr lang="cy-GB" noProof="0" dirty="0" smtClean="0"/>
              <a:t>Hwn yw eich cyfarfod llawn ar gyfer y wers - gellir ei ymestyn </a:t>
            </a:r>
            <a:r>
              <a:rPr lang="cy-GB" noProof="0" dirty="0" smtClean="0"/>
              <a:t>yn </a:t>
            </a:r>
            <a:r>
              <a:rPr lang="cy-GB" noProof="0" dirty="0" smtClean="0"/>
              <a:t>drafodaeth os oes angen. </a:t>
            </a: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CB76BD3-F0D2-426B-B77C-58200CE2C1D0}" type="slidenum">
              <a:rPr lang="en-GB"/>
              <a:pPr/>
              <a:t>30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52382991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31</a:t>
            </a:fld>
            <a:endParaRPr lang="en-GB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32</a:t>
            </a:fld>
            <a:endParaRPr 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4</a:t>
            </a:fld>
            <a:endParaRPr lang="en-GB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5</a:t>
            </a:fld>
            <a:endParaRPr lang="en-GB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Mae briffiau wrthi’n cael eu cynhyrchu gan brifysgolion a chaiff y rhain eu llwytho i fyny i’r gronfa her yn fuan</a:t>
            </a:r>
            <a:r>
              <a:rPr lang="cy-GB" baseline="0" noProof="0" dirty="0" smtClean="0"/>
              <a:t>.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8280080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noProof="0" dirty="0" smtClean="0"/>
              <a:t>Enghraifft a gymerwyd o’r Adran Seicoleg</a:t>
            </a:r>
            <a:endParaRPr lang="cy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0130318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ＭＳ Ｐゴシック" pitchFamily="-83" charset="-128"/>
                <a:cs typeface="+mn-cs"/>
              </a:rPr>
              <a:t>Dosbarth i edrych ar y briff ac ystyried y teitlau y gallent ddod o hyd iddynt </a:t>
            </a:r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ＭＳ Ｐゴシック" pitchFamily="-83" charset="-128"/>
                <a:cs typeface="+mn-cs"/>
              </a:rPr>
              <a:t>ohono -</a:t>
            </a:r>
            <a:endParaRPr lang="cy-GB" sz="1200" kern="1200" dirty="0" smtClean="0">
              <a:solidFill>
                <a:schemeClr val="tx1"/>
              </a:solidFill>
              <a:latin typeface="+mn-lt"/>
              <a:ea typeface="ＭＳ Ｐゴシック" pitchFamily="-83" charset="-128"/>
              <a:cs typeface="+mn-cs"/>
            </a:endParaRPr>
          </a:p>
          <a:p>
            <a:r>
              <a:rPr lang="en-GB" dirty="0" smtClean="0"/>
              <a:t>“</a:t>
            </a:r>
            <a:r>
              <a:rPr lang="cy-GB" sz="1200" kern="1200" dirty="0" smtClean="0">
                <a:solidFill>
                  <a:schemeClr val="tx1"/>
                </a:solidFill>
                <a:latin typeface="+mn-lt"/>
                <a:ea typeface="ＭＳ Ｐゴシック" pitchFamily="-83" charset="-128"/>
                <a:cs typeface="+mn-cs"/>
              </a:rPr>
              <a:t>Nid yw symud i becynnau sigarét heb frand wedi cael llawer o effaith ar y nifer o bobl ifanc yn eu harddegau sy’n ysmygu; byddai eu grymuso i wneud eu penderfyniadau eu hunain yn gwneud hynny</a:t>
            </a:r>
            <a:r>
              <a:rPr lang="en-GB" dirty="0" smtClean="0"/>
              <a:t>”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2516904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BBF59-1CAE-4F9A-A2BD-072651436DDE}" type="slidenum">
              <a:rPr lang="en-GB" smtClean="0"/>
              <a:pPr/>
              <a:t>9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448EBA6-11E8-433F-AAAD-16085E1FB405}" type="datetime1">
              <a:rPr lang="en-GB"/>
              <a:pPr/>
              <a:t>07/04/2016</a:t>
            </a:fld>
            <a:endParaRPr lang="en-GB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51BFB2C-5988-484C-B2FB-34D975E90E65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1DA9F5-2BCC-464C-B271-4413563B0EC5}" type="datetime1">
              <a:rPr lang="en-GB"/>
              <a:pPr/>
              <a:t>07/04/2016</a:t>
            </a:fld>
            <a:endParaRPr lang="en-GB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282FB-C5BB-4E4F-AEF0-E15034C51CE6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3F9DEF-9378-4470-B131-33752C5E7866}" type="datetime1">
              <a:rPr lang="en-GB"/>
              <a:pPr/>
              <a:t>07/04/2016</a:t>
            </a:fld>
            <a:endParaRPr lang="en-GB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CEC322-2C3F-4FC8-A924-0DE5425CBA4B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6BCF9E-20DC-4C6F-88F9-5908F1F290EC}" type="datetime1">
              <a:rPr lang="en-GB"/>
              <a:pPr/>
              <a:t>07/04/2016</a:t>
            </a:fld>
            <a:endParaRPr lang="en-GB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C93D83-70F9-4270-A691-F22EFF62DE70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>
            <a:spLocks noChangeArrowheads="1"/>
          </p:cNvSpPr>
          <p:nvPr/>
        </p:nvSpPr>
        <p:spPr bwMode="auto"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7FC4DD"/>
              </a:gs>
              <a:gs pos="28000">
                <a:srgbClr val="50B8DA"/>
              </a:gs>
              <a:gs pos="100000">
                <a:srgbClr val="1389A6"/>
              </a:gs>
            </a:gsLst>
            <a:lin ang="54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Chevron 4"/>
          <p:cNvSpPr>
            <a:spLocks noChangeArrowheads="1"/>
          </p:cNvSpPr>
          <p:nvPr/>
        </p:nvSpPr>
        <p:spPr bwMode="auto"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7FC4DD"/>
              </a:gs>
              <a:gs pos="28000">
                <a:srgbClr val="50B8DA"/>
              </a:gs>
              <a:gs pos="100000">
                <a:srgbClr val="1389A6"/>
              </a:gs>
            </a:gsLst>
            <a:lin ang="54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57BF47-6C84-40B0-A5AA-32AD05F1AFDE}" type="datetime1">
              <a:rPr lang="en-GB"/>
              <a:pPr/>
              <a:t>07/04/2016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2FF323-0502-45C3-82FA-6AD79E78BE19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75247A-5431-4E8A-89BD-BEB4BCB85212}" type="datetime1">
              <a:rPr lang="en-GB"/>
              <a:pPr/>
              <a:t>07/04/2016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7E671-9BEB-4544-B822-684649479908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98B672-B627-45C2-8DC4-02D9C615B4C0}" type="datetime1">
              <a:rPr lang="en-GB"/>
              <a:pPr/>
              <a:t>07/04/2016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6772C0-5F72-4C31-849A-A1F82F0F4CF8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528D62-7F5B-47C4-B1F3-39A048D433EB}" type="datetime1">
              <a:rPr lang="en-GB"/>
              <a:pPr/>
              <a:t>07/04/2016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8DD07D-D51E-4F64-B006-49F08EC6A08A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58AB93-B69F-466C-89B8-7D2B9A4E269E}" type="datetime1">
              <a:rPr lang="en-GB"/>
              <a:pPr/>
              <a:t>07/04/2016</a:t>
            </a:fld>
            <a:endParaRPr lang="en-GB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D07984-9F40-424D-89CE-4877A58238E1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DAD1A5-E927-4955-9A2C-B2E791157955}" type="datetime1">
              <a:rPr lang="en-GB"/>
              <a:pPr/>
              <a:t>07/04/2016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5B2E6-3419-492D-BCE0-1D1B46BE91CA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>
            <a:spLocks noChangeArrowheads="1"/>
          </p:cNvSpPr>
          <p:nvPr/>
        </p:nvSpPr>
        <p:spPr bwMode="auto"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7FC4DD"/>
              </a:gs>
              <a:gs pos="28000">
                <a:srgbClr val="50B8DA"/>
              </a:gs>
              <a:gs pos="100000">
                <a:srgbClr val="1389A6"/>
              </a:gs>
            </a:gsLst>
            <a:lin ang="54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0" name="Chevron 9"/>
          <p:cNvSpPr>
            <a:spLocks noChangeArrowheads="1"/>
          </p:cNvSpPr>
          <p:nvPr/>
        </p:nvSpPr>
        <p:spPr bwMode="auto"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7FC4DD"/>
              </a:gs>
              <a:gs pos="28000">
                <a:srgbClr val="50B8DA"/>
              </a:gs>
              <a:gs pos="100000">
                <a:srgbClr val="1389A6"/>
              </a:gs>
            </a:gsLst>
            <a:lin ang="54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650004-6DF5-4239-9DD2-79F8CF841E36}" type="datetime1">
              <a:rPr lang="en-GB"/>
              <a:pPr/>
              <a:t>07/04/2016</a:t>
            </a:fld>
            <a:endParaRPr lang="en-GB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279C46-500A-4ADF-A9DF-FE8AF9963B64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latin typeface="Lucida Sans Unicode" pitchFamily="-83" charset="0"/>
              </a:defRPr>
            </a:lvl1pPr>
          </a:lstStyle>
          <a:p>
            <a:fld id="{DD5677E8-C06B-41CF-97EA-B8AB1742A40D}" type="datetime1">
              <a:rPr lang="en-GB"/>
              <a:pPr/>
              <a:t>07/04/2016</a:t>
            </a:fld>
            <a:endParaRPr lang="en-GB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pitchFamily="-83" charset="0"/>
              </a:defRPr>
            </a:lvl1pPr>
          </a:lstStyle>
          <a:p>
            <a:fld id="{FDA955FB-9818-4868-9C87-D9F06DA4BABD}" type="slidenum">
              <a:rPr lang="en-GB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ＭＳ Ｐゴシック" pitchFamily="-83" charset="-128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-83" charset="0"/>
          <a:ea typeface="ＭＳ Ｐゴシック" pitchFamily="-83" charset="-128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-83" charset="0"/>
          <a:ea typeface="ＭＳ Ｐゴシック" pitchFamily="-83" charset="-128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-83" charset="0"/>
          <a:ea typeface="ＭＳ Ｐゴシック" pitchFamily="-83" charset="-128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-83" charset="0"/>
          <a:ea typeface="ＭＳ Ｐゴシック" pitchFamily="-8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-83" charset="0"/>
          <a:ea typeface="ＭＳ Ｐゴシック" pitchFamily="-8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-83" charset="0"/>
          <a:ea typeface="ＭＳ Ｐゴシック" pitchFamily="-8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-83" charset="0"/>
          <a:ea typeface="ＭＳ Ｐゴシック" pitchFamily="-8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-83" charset="0"/>
          <a:ea typeface="ＭＳ Ｐゴシック" pitchFamily="-83" charset="-128"/>
        </a:defRPr>
      </a:lvl9pPr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-83" charset="2"/>
        <a:buChar char=""/>
        <a:defRPr sz="2700" kern="1200">
          <a:solidFill>
            <a:schemeClr val="tx1"/>
          </a:solidFill>
          <a:latin typeface="+mn-lt"/>
          <a:ea typeface="ＭＳ Ｐゴシック" pitchFamily="-83" charset="-128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-83" charset="0"/>
        <a:buChar char="◦"/>
        <a:defRPr sz="2300" kern="1200">
          <a:solidFill>
            <a:schemeClr val="tx1"/>
          </a:solidFill>
          <a:latin typeface="+mn-lt"/>
          <a:ea typeface="ＭＳ Ｐゴシック" pitchFamily="-83" charset="-128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-83" charset="2"/>
        <a:buChar char=""/>
        <a:defRPr sz="2100" kern="1200">
          <a:solidFill>
            <a:schemeClr val="tx1"/>
          </a:solidFill>
          <a:latin typeface="+mn-lt"/>
          <a:ea typeface="ＭＳ Ｐゴシック" pitchFamily="-83" charset="-128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-83" charset="2"/>
        <a:buChar char=""/>
        <a:defRPr sz="1900" kern="1200">
          <a:solidFill>
            <a:schemeClr val="tx1"/>
          </a:solidFill>
          <a:latin typeface="+mn-lt"/>
          <a:ea typeface="ＭＳ Ｐゴシック" pitchFamily="-83" charset="-128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-83" charset="2"/>
        <a:buChar char=""/>
        <a:defRPr kern="1200">
          <a:solidFill>
            <a:schemeClr val="tx1"/>
          </a:solidFill>
          <a:latin typeface="+mn-lt"/>
          <a:ea typeface="ＭＳ Ｐゴシック" pitchFamily="-83" charset="-128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y-GB" dirty="0" smtClean="0"/>
              <a:t>Prosiect Unigol</a:t>
            </a:r>
            <a:endParaRPr lang="cy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6110727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Siaradwch â’ch tiwtor</a:t>
            </a:r>
          </a:p>
          <a:p>
            <a:r>
              <a:rPr lang="cy-GB" dirty="0" smtClean="0"/>
              <a:t>Gwnewch ymchwil cychwynnol i’ch teitlau posib – a oes unrhyw broblemau ynglŷn â mynediad at wybodaeth yn y ganolfan?</a:t>
            </a:r>
            <a:endParaRPr lang="cy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Datblygu eich teitl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3336640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y-GB" dirty="0" smtClean="0"/>
              <a:t>Nod ac Amcanion</a:t>
            </a:r>
            <a:endParaRPr lang="cy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sz="3500" dirty="0" smtClean="0"/>
              <a:t>Dysgu'r gwahaniaeth rhwng Nod ac amcanion</a:t>
            </a:r>
          </a:p>
          <a:p>
            <a:r>
              <a:rPr lang="cy-GB" sz="3500" dirty="0" smtClean="0"/>
              <a:t>Creu ‘nod’ fel dosbarth cyfan</a:t>
            </a:r>
          </a:p>
          <a:p>
            <a:r>
              <a:rPr lang="cy-GB" sz="3500" dirty="0" smtClean="0"/>
              <a:t>Wedi ysgrifennu’r ‘nod’ cyffredinol i’ch prosiect</a:t>
            </a:r>
          </a:p>
          <a:p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y-GB" dirty="0" smtClean="0">
                <a:ea typeface="+mj-ea"/>
              </a:rPr>
              <a:t>Erbyn diwedd y wers hon byddwch wedi</a:t>
            </a:r>
            <a:r>
              <a:rPr lang="en-GB" dirty="0" smtClean="0">
                <a:ea typeface="+mj-ea"/>
              </a:rPr>
              <a:t>.....</a:t>
            </a:r>
            <a:endParaRPr lang="en-GB" dirty="0">
              <a:ea typeface="+mj-e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idx="1"/>
          </p:nvPr>
        </p:nvSpPr>
        <p:spPr>
          <a:xfrm>
            <a:off x="457200" y="1989138"/>
            <a:ext cx="8229600" cy="4017962"/>
          </a:xfrm>
        </p:spPr>
        <p:txBody>
          <a:bodyPr/>
          <a:lstStyle/>
          <a:p>
            <a:r>
              <a:rPr lang="cy-GB" dirty="0" smtClean="0"/>
              <a:t>Sut fyddech chi yn troi cystadleuaeth awyren bapur i nodau ac amcanion?</a:t>
            </a:r>
          </a:p>
          <a:p>
            <a:endParaRPr lang="cy-GB" dirty="0" smtClean="0"/>
          </a:p>
          <a:p>
            <a:r>
              <a:rPr lang="cy-GB" dirty="0" smtClean="0"/>
              <a:t>Mae gennych 2 funud.....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y-GB" dirty="0" smtClean="0">
                <a:ea typeface="+mj-ea"/>
              </a:rPr>
              <a:t>Awyrennau papur</a:t>
            </a:r>
            <a:r>
              <a:rPr lang="en-GB" dirty="0" smtClean="0">
                <a:ea typeface="+mj-ea"/>
              </a:rPr>
              <a:t>.....</a:t>
            </a:r>
            <a:endParaRPr lang="en-GB" dirty="0">
              <a:ea typeface="+mj-e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098380"/>
          </a:xfrm>
        </p:spPr>
        <p:txBody>
          <a:bodyPr/>
          <a:lstStyle/>
          <a:p>
            <a:pPr>
              <a:buNone/>
            </a:pPr>
            <a:r>
              <a:rPr lang="cy-GB" sz="3500" dirty="0" smtClean="0"/>
              <a:t>Nod – Beth yr ydych eisiau ei wneud</a:t>
            </a:r>
          </a:p>
          <a:p>
            <a:pPr>
              <a:buNone/>
            </a:pPr>
            <a:endParaRPr lang="en-GB" sz="3500" dirty="0" smtClean="0"/>
          </a:p>
          <a:p>
            <a:pPr>
              <a:buNone/>
            </a:pPr>
            <a:endParaRPr lang="en-GB" sz="3500" dirty="0" smtClean="0"/>
          </a:p>
          <a:p>
            <a:pPr>
              <a:buNone/>
            </a:pPr>
            <a:r>
              <a:rPr lang="cy-GB" sz="3500" dirty="0" smtClean="0"/>
              <a:t>Amcanion – Y camau sydd rhaid i chi eu cymryd i gyrraedd yno</a:t>
            </a:r>
            <a:r>
              <a:rPr lang="en-GB" sz="3500" dirty="0" smtClean="0"/>
              <a:t>.</a:t>
            </a:r>
            <a:endParaRPr lang="en-GB" sz="3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Beth yw eich nod?</a:t>
            </a:r>
          </a:p>
          <a:p>
            <a:endParaRPr lang="cy-GB" dirty="0" smtClean="0"/>
          </a:p>
          <a:p>
            <a:r>
              <a:rPr lang="cy-GB" dirty="0" smtClean="0"/>
              <a:t>Beth yw eich amcanion?</a:t>
            </a:r>
          </a:p>
          <a:p>
            <a:endParaRPr lang="cy-GB" dirty="0" smtClean="0"/>
          </a:p>
          <a:p>
            <a:r>
              <a:rPr lang="cy-GB" dirty="0" smtClean="0"/>
              <a:t>Yn awr cewch gychwyn – mae gennych 5 munud.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y-GB" dirty="0" smtClean="0">
                <a:ea typeface="+mj-ea"/>
              </a:rPr>
              <a:t>Awyrennau papur (2)</a:t>
            </a:r>
            <a:endParaRPr lang="cy-GB" dirty="0">
              <a:ea typeface="+mj-e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y-GB" u="sng" dirty="0" smtClean="0"/>
              <a:t>Cystadleuaeth i’r dosbarth</a:t>
            </a:r>
          </a:p>
          <a:p>
            <a:endParaRPr lang="cy-GB" dirty="0" smtClean="0"/>
          </a:p>
          <a:p>
            <a:r>
              <a:rPr lang="cy-GB" dirty="0" smtClean="0"/>
              <a:t>A wnaethoch chi gyflawni eich amcanion?</a:t>
            </a:r>
          </a:p>
          <a:p>
            <a:endParaRPr lang="cy-GB" dirty="0" smtClean="0"/>
          </a:p>
          <a:p>
            <a:r>
              <a:rPr lang="cy-GB" dirty="0" smtClean="0"/>
              <a:t>A wnaethoch chi gyflawni eich nod cyffredinol?</a:t>
            </a:r>
            <a:endParaRPr lang="cy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Awyrennau papur (3)</a:t>
            </a:r>
            <a:endParaRPr lang="cy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Yn awr </a:t>
            </a:r>
            <a:r>
              <a:rPr lang="cy-GB" dirty="0" smtClean="0"/>
              <a:t>mae angen i chi ddefnyddio eich </a:t>
            </a:r>
            <a:r>
              <a:rPr lang="cy-GB" b="1" dirty="0" smtClean="0"/>
              <a:t>dealltwriaeth </a:t>
            </a:r>
            <a:r>
              <a:rPr lang="cy-GB" dirty="0" smtClean="0"/>
              <a:t>o beth yw </a:t>
            </a:r>
            <a:r>
              <a:rPr lang="cy-GB" b="1" dirty="0" smtClean="0"/>
              <a:t>nod</a:t>
            </a:r>
            <a:r>
              <a:rPr lang="cy-GB" dirty="0" smtClean="0"/>
              <a:t>, i greu eich nod eich hun.</a:t>
            </a:r>
          </a:p>
          <a:p>
            <a:r>
              <a:rPr lang="cy-GB" dirty="0" smtClean="0"/>
              <a:t>Ni ddylai fod mwy na dwy frawddeg o hyd</a:t>
            </a:r>
          </a:p>
          <a:p>
            <a:r>
              <a:rPr lang="cy-GB" dirty="0" smtClean="0"/>
              <a:t>Dylai fod yn grynodeb o'r hyn yr ydych yn gobeithio ei gyflawni yn eich ymchwiliad</a:t>
            </a:r>
          </a:p>
          <a:p>
            <a:r>
              <a:rPr lang="cy-GB" dirty="0" smtClean="0"/>
              <a:t>Dylai gynnwys manylion eich teitl.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y-GB" dirty="0" smtClean="0"/>
              <a:t>Nod fy mhrosiect yw</a:t>
            </a:r>
            <a:r>
              <a:rPr lang="en-GB" dirty="0" smtClean="0"/>
              <a:t>.....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y-GB" sz="2400" dirty="0" smtClean="0"/>
          </a:p>
          <a:p>
            <a:pPr>
              <a:buNone/>
            </a:pPr>
            <a:r>
              <a:rPr lang="cy-GB" sz="2400" b="1" dirty="0" smtClean="0"/>
              <a:t>Teitl		</a:t>
            </a:r>
            <a:r>
              <a:rPr lang="cy-GB" sz="2400" dirty="0" smtClean="0"/>
              <a:t>“Nid yw symud i becynnau sigarét heb frand wedi cael llawer o effaith ar y nifer o bobl ifanc yn eu harddegau sy’n ysmygu; byddai eu grymuso i wneud eu penderfyniadau eu hunain yn gwneud hynny”</a:t>
            </a:r>
          </a:p>
          <a:p>
            <a:pPr>
              <a:buNone/>
            </a:pPr>
            <a:r>
              <a:rPr lang="cy-GB" sz="2400" b="1" dirty="0" smtClean="0"/>
              <a:t>Nod		</a:t>
            </a:r>
            <a:r>
              <a:rPr lang="cy-GB" sz="2400" dirty="0" smtClean="0"/>
              <a:t> Nod yr ymchwiliad hwn yw edrych ar effaith pecynnau sigarét </a:t>
            </a:r>
            <a:r>
              <a:rPr lang="cy-GB" sz="2400" dirty="0" smtClean="0"/>
              <a:t>heb frand ar ffigyrau ysmygu ymhlith pobl ifanc yn eu harddegau a </a:t>
            </a:r>
            <a:r>
              <a:rPr lang="cy-GB" sz="2400" dirty="0" smtClean="0"/>
              <a:t>chymharu hyn â'r effaith o rymuso y bobl ifanc hynny i wneud eu penderfyniadau eu hunain.</a:t>
            </a:r>
            <a:endParaRPr lang="cy-GB" sz="2400" b="1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Dyma Un Wnes i yn Gynharach</a:t>
            </a:r>
            <a:r>
              <a:rPr lang="en-GB" dirty="0" smtClean="0"/>
              <a:t>.....</a:t>
            </a:r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Yn awr </a:t>
            </a:r>
            <a:r>
              <a:rPr lang="cy-GB" dirty="0" smtClean="0"/>
              <a:t>mae angen i chi ddefnyddio eich </a:t>
            </a:r>
            <a:r>
              <a:rPr lang="cy-GB" b="1" dirty="0" smtClean="0"/>
              <a:t>dealltwriaeth </a:t>
            </a:r>
            <a:r>
              <a:rPr lang="cy-GB" dirty="0" smtClean="0"/>
              <a:t>o beth yw </a:t>
            </a:r>
            <a:r>
              <a:rPr lang="cy-GB" b="1" dirty="0" smtClean="0"/>
              <a:t>nod</a:t>
            </a:r>
            <a:r>
              <a:rPr lang="cy-GB" dirty="0" smtClean="0"/>
              <a:t>, i greu eich nod eich hun.</a:t>
            </a:r>
            <a:endParaRPr lang="en-GB" dirty="0" smtClean="0"/>
          </a:p>
          <a:p>
            <a:r>
              <a:rPr lang="cy-GB" dirty="0" smtClean="0"/>
              <a:t>Ni ddylai fod mwy na dwy frawddeg o hyd</a:t>
            </a:r>
          </a:p>
          <a:p>
            <a:r>
              <a:rPr lang="cy-GB" dirty="0" smtClean="0"/>
              <a:t>Dylai fod yn grynodeb o'r hyn yr ydych yn gobeithio ei gyflawni yn eich ymchwiliad</a:t>
            </a:r>
          </a:p>
          <a:p>
            <a:r>
              <a:rPr lang="cy-GB" dirty="0" smtClean="0"/>
              <a:t>Dylai gynnwys manylion eich teitl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y-GB" dirty="0" smtClean="0"/>
              <a:t>Nod fy Ymchwiliad yw</a:t>
            </a:r>
            <a:r>
              <a:rPr lang="en-GB" dirty="0" smtClean="0"/>
              <a:t>.....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50% o’ch gradd derfynol, felly mae’n bwysig.</a:t>
            </a:r>
          </a:p>
          <a:p>
            <a:r>
              <a:rPr lang="cy-GB" dirty="0" smtClean="0"/>
              <a:t>RHAID defnyddio TG i’w gynhyrchu.</a:t>
            </a:r>
          </a:p>
          <a:p>
            <a:r>
              <a:rPr lang="cy-GB" dirty="0" smtClean="0"/>
              <a:t>Y terfyn amser yw: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Eich atgoffa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41074702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y-GB" sz="4400" dirty="0" smtClean="0">
                <a:ea typeface="+mj-ea"/>
              </a:rPr>
              <a:t>Ysgrifennu eich Amcanion</a:t>
            </a:r>
            <a:endParaRPr lang="cy-GB" sz="4400" dirty="0">
              <a:ea typeface="+mj-ea"/>
            </a:endParaRPr>
          </a:p>
        </p:txBody>
      </p:sp>
      <p:sp>
        <p:nvSpPr>
          <p:cNvPr id="26627" name="Subtitle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/>
            <a:endParaRPr lang="en-GB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2592288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cy-GB" dirty="0" smtClean="0">
                <a:ea typeface="+mj-ea"/>
              </a:rPr>
              <a:t>Dywedwch wrth y person nesaf atoch </a:t>
            </a:r>
            <a:r>
              <a:rPr lang="cy-GB" dirty="0" smtClean="0">
                <a:ea typeface="+mj-ea"/>
              </a:rPr>
              <a:t>beth yw’r </a:t>
            </a:r>
            <a:r>
              <a:rPr lang="cy-GB" dirty="0" smtClean="0">
                <a:ea typeface="+mj-ea"/>
              </a:rPr>
              <a:t>gwahaniaeth rhwng NOD ac AMCAN</a:t>
            </a:r>
            <a:endParaRPr lang="cy-GB" dirty="0">
              <a:ea typeface="+mj-ea"/>
            </a:endParaRPr>
          </a:p>
        </p:txBody>
      </p:sp>
      <p:sp>
        <p:nvSpPr>
          <p:cNvPr id="27652" name="AutoShape 2" descr="data:image/jpeg;base64,/9j/4AAQSkZJRgABAQAAAQABAAD/2wCEAAkGBxQTEhQUExQWFRUXGBgZFxgXFhgcGBoYGBgYHRgaHRwaHiggGhwlHBgYITEiJSkrLi4uFx8zODMsNygtLisBCgoKDg0OGxAQGywkICUuLDQwLi00NDQyMDI0NC8vLCwsLCw0LCwsLSwvLCwsLCwsLCwvLC0sLCwsLCwsLCwsLP/AABEIALcBEwMBEQACEQEDEQH/xAAcAAEAAQUBAQAAAAAAAAAAAAAABAIDBQYHAQj/xABLEAABAwICBQgHBAgEAwkAAAABAAIRAyEEMQYSQVFhBRMicYGRodEHFTJTk7HBNEKC8BdSYnJzsrPhFCNDkmPS8SUzNURUorTC0//EABwBAQACAwEBAQAAAAAAAAAAAAADBAECBQYHCP/EAEIRAAEDAgMEBwYFAgUCBwAAAAEAAgMEERIhMQVBUWEGEyJxgZGhMlKxwdHwFBUjQuFicgckM4LxQ9IWNFOSorLC/9oADAMBAAIRAxEAPwDrHI3JVA4eiTRpH/Kp/wCm39UcERTPVFD3FL4bPJET1RQ9xS+GzyRE9UUPcUvhs8kRPVFD3FL4bPJET1RQ9xS+GzyRE9UUPcUvhs8kRPVFD3FL4bPJET1RQ9xS+GzyRE9UUPcUvhs8kRPVFD3FL4bPJET1RQ9xS+GzyRE9UUPcUvhs8kRPVFD3FL4bPJET1RQ9xS+GzyRE9UUPcUvhs8kRPVFD3FL4bPJET1RQ9xS+GzyRE9UUPcUvhs8kRPVFD3FL4bPJET1RQ9xS+GzyRE9UUPcUvhs8kRPVFD3FL4bPJET1RQ9xS+GzyRE9UUPcUvhs8kRPVFD3FL4bPJET1RQ9xS+GzyRE9UUPcUvhs8kRPVFD3FL4bPJET1RQ9xS+GzyRE9UUPcUvhs8kRPVFD3FL4bPJET1RQ9xS+GzyRE9UUPcUvhs8kRc50twNIYuqBTYB0LBjY9hvBYSy6NyJ9nofwqf8gWUU1EREREREREREREREREREREREREXkoi9RERERERERERERERERERERERERERERERERERERFzTTD7ZV/B/TasLK37kT7PQ/hU/5AsrCmoiIiIiIiIiIiIiIi8lEXsoi8lEUbHco0qLdatVZSbve4NHe4rBNtVloLjZouVp3LnpMw7AW4acRVJDW9FzaYJyJcQNYfuzPDNRGoYDYG5XRj2RVOYZHNwtAJuctOWvot5aplzFUiyiIiIiIiIkoiw2kOk+GwbNavUAMS1gvUd1NzjiYA2laueG6qWGCSY2jF/l3ncsfoRpDWxwq13UhRoa2pRab1HavtvccheGwMi11yjHYhcJPC6F+B2oW0rZRIiISiKlzwMzx7ERWcFjadZuvSe2o2SNZhDmyLEAixg26wURSERERERERERERc00w+2Vfwf02rCyt+5E+z0P4VP8AkCysKaiIiIiIiIiLwlEVuviWMEvc1g3uIA8URYrF6WYKmCXYqjYEwKrC4xuAMk8FguA3rdsT3GzWklco5W9I2NquJpvGHZsa1rS6P2nOBk9QAXNfWPJ7K9pSdGoGtBqCSeGg+qis085QH/mSeunS/wCRafjJBqrTujVE7TEPH6q+fSPyiMqlM3GdJuU3No2LdtY/fZVpejFOB2C69xw45+nqtWx+LqVnue9zqlQ5vcZjgJ2cBbqUDnuccTz4Lqw00UDTFSssfe/nUnuy5hZrRDRPE4twNI6rWuE13johzSDDW/fPAW3kKaCJz3B+gXM2rtCCmifTlxfI4WPK/wAO4eK7/h2FrWhztdwABcQAXHaYFhPBdReFVxEREREXkois4vFspMc+o5rGNEuc4gADiSiDM2C5dpb6USSaWCBGznnC54sach+07uyKqSVQGTPNehothPcQ6ouL6NHtHv8AdHfmucVXue81Kri97jJLiSZ6zc9Z7IXOkmLl7Ok2dHCBkByGg+p5n0XfdAGBvJ2FjbSDj+87pO8SV2YhZgA4L5pXPLqmRztS4/FbDK3VZQOVuWqGGbr16rKbf2jBPUMz2BYJA1WzWucbNF1z7lv0uNu3B0S//i1pYzsZ7bu3VVeSqY3mV16PYVVUG5GFvE/T/hXOQNHMVyjFflOq51AwWYYdBjxmC5jfubQHS47SBY7x43dp+XJV6v8ADQkxU/a4vO/+0bhzXSqNINaGtAa0AAACAAMgAMgplzlWiLyURJRF6iIiIiLmmmH2yr+D+m1YWVv3In2eh/Cp/wAgWVhTURERERaZT08ZSxVbDY1vMuY883UEmm6m4zTLtrDqkSfZkG4yURla12F2Sus2fNLD10QxDeBqO8LbcLimVGB9NzXsOTmuDmnqIsVKqS5tpZpRj6z30sFQxDKTSWmqKNTXfGeqS2Gt3EXNiCFWmfLpGPFdnZtNQkdZVyW/pF7+NlovKGj2N/7ythsQ4xJe5j3mOLrnvVJ8M51uvU0+0tkR9mPCP9tvWywYvBA22OXRi89fkocmgjkulidIWvaP3Zf2239508ExOEFRhcWy1pgv1ZaDGRdkDBmJ3LeLrGdoA2VSvFDUfpSPaHc7X7lTQwoaMzlsc6I71q+Ykqel2bHEy1ye4n5H1KvtaBl+fNRFxJzV9sTY2kMFvvfvKs0JIkRnvMd2w7e1TPsMiufSmR/bZhGZ3nztuJ4Ltvoo5Yp1MIygNVtWjIc0QC4EkipG2ZM8QV06d4fGLLwe2KWSnq3B5vfMHjf6aLeAVOuYvUREReEoi1vSzTKhggWk85WgFtJpGtByLv1G53OcWBUcsrYxcq5RUE1Y/BEO87guL6RaSYjG1Jqv6INmCeaZ1N+879o3+S50s7nZu04L2lBsuKnyiGJ+953cm8/srGMbH1O0qqXErvRwtYO/U7yvSYuVqATopHPDRc5BbRov6Q62Dp81zba1IElus4sLJMkB0EObJsI25xAXRhqCwYXD6rxm09jMqJDNA61znfJvgfoDdV8seknHV5FMtw7P2B0v9zr9oDUkrDuW1L0bYT27nmch4DU+YWp1Jc4vqOdUec3PcXO7zdU3zOdqvSU2zIIPZH33fW5W8ejDRhuKrOr1RNKiRDTk+pEweDRqmNpcNxm1Rwg9srz3SXaLmWpWZXF3H5Ls4C6S8UAvUWURFr2mOk7MDRLjDqjpFJk3c7edzRaT1bSFHJII23KtUVHJVzCKPxPAcVC9GeIfVwZrVXF9SrWquc48HasAbAA0ADZCxC4uYHFb7Sp2U9S+JmgsPQLblKqSIiIi5pph9sq/g/ptWFlb9yJ9nofwqf8AIFlYU1EREQoi0r0kaJnF0hVoicRTBgZc4zMs3TtbO21plQVEPWN5rq7I2k6hmv8AtOo+fguL0sXUoumkalN5JBLHOpukZhxBBkXEFcxhewkXtZe3qo6SpY13Vh+LQ6eq6Hoz6RmUKcYl2MxDzGbMPqt4NPOBx63E9ivMq4wLEry03R2se8uYxrRwxXt4lZg+lnC+4xX+2j/+q2/GRKH/AMNV/AeYXOeX6+Dr4h1Wm3FU2VHOc+mOZA1jHslpJAJ1ib5usoHSwF2Ky6sGztrMh6gOAA0z08Rn6+izXJWn1LBUzSwuDZTYYJL65Jc6A3WcAwCSGiYN4Ugqh+1pVJ/R94znma378FqPKHKzK9d1RrKdMPzZTBDQ+JJAJ2zeIEg7SVWnBd2iLFdzY8jIP0Gy427srWOthxB+OSoVReiLslZoZuMfiymCbRw+qmk9kD0XOormV7iL/wBWl7Ei1uXqszo7yUcTXaxtanQcOk173FpmcmEX19uYW9NGXnJ1lU25Wtp4gHxYwfId5ztyXetH8NWp0WMxFUVajZBeARrCeiSDtixO2F1wCBmvnTy1zyWiw4a28VkllarxzoRFzLTT0jga1HBEE5Or2LRwp7HHPpZDZOypPVBnZbqvQ7K2E+ptLN2Wep+g5+S5ZUeXkuJJ1iS5xJLnk5kk3PXmVz3OOrsyvYwwtLQyIYYxw/d/HPUrzXAsNmwD6DJR4S7MqyZoouw3duH8aeKpe8jOGjjc93/VbNaN2ailneBd1mDnmfL+SvObm+39Z1z2DZ4LbFYW9AoxCXkOA/3OzPg3d6KtlMAzmd5z/t2KMvJyVqOlaw4iSXcT8tw8LK4tVONV4sLZbt6ONNaOCFSjiXBlN79dr89Vxa1pDgL6pDW3AteeHTo5LNwkLw3SOixS/iI3A5Zi4uLb+a7HhMUyqxtSm4PY4Atc0ggg5EEZhX15NXkRYbSfSGlgqJqVDJNmMB6T3bh9TkBdaveGC5U1NTSVMgjjFyfu55Lg/LXKtXFVnVqxlzrADJrRMMbwEnrknauLNM6R1yvpmzdnRUUWFup1PE/Rdh9FB/7No/v1v6zyutT/AOkF8/2yP8/L3rcFMuaiIiIuaaYfbKv4P6bVhZW/cifZ6H8Kn/IFlYU1EREREVNR4AkkAC5JyAGZRFoummglPGzXw7mtrEddKqR7OsRcG0aw2Zg2iGSFrzi3roUW05KZpiObDu3g8WncQpuD0BwTqbDVwrWVNUa7WVapaHQNYA6wkTN1nqI/dC1G06waSu8yvH+jTk8/6Tx1Vqv/ADLH4eLgpRtmuH/VK5h6RtF6eExTWU9cU30w5vTJvJDxJucmn8SqVAEJGECxXoNjPdtFrhPI7E3gbZHu5hY/RLRF2OqFlKA1o1n1Hy4MBsOjI1nGDAtkbrETJJHEHJb109DRRNdG3GXXIuSRwJKladch0MJWbRpV31CGjnQQ3oVJltw0ASCDq3I1RJuszMbHYNzK12XVz1Yc6clrcrEAAA+R353WtiS4B0EES4D2bZQfHuVc2a27V1m9ZLM1kpuCCSB7OVrAHne58PG/SpxMTczdQucXLqRQNiBsTmb5rYdH9D8RjaVSpRFPVYdWHuIL3QCQLEWBGcZqxDTOe3EDZcTaW3YqSbqHMxcf+DqusejoYluFNLFse19J5Y0vglzIaWmQTrASWz+yF04sWGz9V4evMBnc6n9k524cQtne6FIqa4vp3py/FOdRoOLcMLEixq8SdjNw2jPOBzqmqN8LV7TYmwm4RUVAuTmG/M/RaE9+sS0CQM7WPCdw2qq1uEYjqu7LKZ5DExpLRruBPC+lhv14Ktw/Wd2Cw8z+bLAOfZHmpXNIF5n25NyH/cfMDkmtFhDRxz7B59yWvrmtesDRYWYOevl9fJGaoMiSd8E+OQQhxyOSRmBrsTQXHjYn10HhkvXVSNgH7zgPlKwGA7/JSSVTmj2QP7nAfC59FRzjjllwafmSAtsDRr8fkofxMz/Y9Gk//IkD0TUeZvHWfo0D5piYN334rPUVLtXEd5+TQ3/7KfyHo5VxdUUqQL3RJJMMYP1ibkDZndTRYpDZosOK5u0TT0bMc7i9x0bx+YA712DRb0aYPCw99NtesPvvaNVp/YYZA6zJ4rpMjDAvE1VW6odcgAbgPu58VuwbGS3VVYfSfSOlgqXOVbk2Ywe090ZDhvOQC1e8MFyp6amkqZRFELkrhGkHLdXFVXV6xkxZo9ljRfVaPrmSuRLK6Zy+i0Oz4tnQEjM2uTx5DlwCxYEaoOcknuM+JWhPtFWQwt6pp1uSe+xJ9Su2eiGsDgC0fcrPB6yGv/8AuupSG8QXgtvsw7Qk8D6BbwrC46IiIi5pph9sq/g/ptWFlb9yJ9nofwqf8gWVhTURERQOWuUhh6Tqpp1KgbmKbQ5wG0xIsFgmyy1pcbBROQtI8NjWONF4dHtscIc0He07De+RvdYY9rxdpUtRSzU7sErbH704rmjOVm8l8rVaVG2Fc9oqU2+wznGtJLRkHNcdn3bbBFcyYJbXyPxXYbSGq2d1gb2mX7XFo48SM7dy6m/lmk3EjCl0VnU+caCDBbJBg5SIJjOLqzcXsuHgdhx2yva6yQWVqtN9Iei9TG/4YMjVbVirJgim/VDnN3kBuXFRSxdZbvV+grTSl7hqWkDkTvWcrsw+Cp16+qKbTD6pAz1Whrbb4DQAMz1qQkNFyqTGukcGNzJyAXzxisZzlSo9xIc973HXgE6zieom+wlcWW7nFwzX07Z+GCnZBIMJAtY7zvsdCodBw1rRfXPVcAeAW0gOHPkoqR0bpwW6nGbcMwB8PFSlWXaKzui+lVfAmacOpPdLmPHRcRYlrtjoESJFhIsrsEz4hmMl5namzqXaEh6uQCUZWuPIhd15I5RZiKNOtTMtqNDhv4g8QZB4hdQEEXC8E+N0byx2oyWG9JGLdS5NxDm5kMZnFqtRlN3g8rSV2FhI4K1s+IS1UbHaFwXBKptbM2H54CT2LiMFzmvqFQ4tZZupyH3yGaqa2BA2ITc3W7WNjZhGgUZrGybueTncn5WClJdbcAua2OAOJu6R3ifhZo9Fda07Ghvz8PNaEjeSVZjY/wDYxre/M+n1XvN7yT4fK/isYgNApfw7nD9R5Pdl8F61gGQH171qXk6lSMp4mey0KpaqayAE2AJJsAMyTYAcSbLZrS4gBRTythjdI7QC6+gtDtHmYLDtpiC8gOqv/WeRf8IyA3Bd2OMMbhC+T1dW+qmMr9/oNwWbcYvkt1XWu47TrAUjDsS1xmP8sPqQb58210ZKN0rG6kK1DQVU2ccbiO7LzWqcq0OSuUK5qOx9RrzDQ1zgxoygN56naTsBuSVE4QzHM38Vfhk2ls5pwsLQdSW/Oy1/0g6N4XBto06Tqj6rzrkvc0gU27Ya0DpOiP3SoKiOOJvZGZXX2PV1u0J/1XXY3MiwGe4Zc8/BYvkvRStiMNVxVIF3Nu1BTAu5sa1Qt3kdCBth22FFHTl8JI1V+t2wyn2i2N/shtieBOf081uXoVxwjE0eLKo4yNR3dqsnrCs0ROEtO5cTpMwGoZM03Dm6938WXUVcXm0RERFzTTD7ZV/B/TasLK37kT7PQ/hU/wCQLKwpqIiIqXhFgr5x5OrvwOLFT/UoVHNeGiAQ1xbVY0WGq4AgD93cuV1hjmtuuvf/AIKOt2Y0tuXYRYnUEbvEiy85Vx7X4urWI5xrsQ50Axrt5wwJ2AtA7Eef8wXHcs0zHHY7Yo/acLeZz8s1t2gWOq43lfn68FzaT3DUBDQAAxrQCSQAKjjmZJJ4KxBJ1smPkuLtakNBRtpxY4nXvvNhw3W712IK6vNJCIuY+mDSBuoMGwFz9ZlSpeAGiS1vFxMGLRA3hVaqVobgO9d/YNDLJN+IaLtYfM8B3XuuVVa4DXXuAbbeFs1zWxuxBe1qKuLqnZ52OR18tVGpDVcLECYItYasAnrOr3KZ3aafv7subB+lO2wIzAI4AiwJ5uOG3BTgqa9Guq6DaT4SrhqWBxDWhwApgVGg06kHowTYONrGL5SuzBOx7Q3evmm1dlVFLM6W123uHDdv7wt85H5Lp4amKVFpbTBcQ0kmNZxcQJMxJNtisAACwXGc5z3YnG5K1/0r/wDhdf8Aeof/ACKSjn/03dy6GyP/AD0X9wXC83dVu3b3fUrjHJtuK+ksHWS4tzcvHf5aK3iNWQHE8AJv2DNbR4rXChrDAXBspN9wF/kDfxSRvf3O8kz5LUGMaOf5O/7V7r/tEdbf7BLch5p1tv8AqO8W/UBBV3OYfD6lCzkVsKk6CRh9Pmq9c/qz+6QfnC1wjipuvlGrL/2kH44U50bbddvnmnVndmsirjvZxwnmLfx5FZXRlzRjMKXezz9Kd3tiPGFJTZSi6obcxOoJMHLyuL+i+iwV2l8yXG/SlpI+riH4VriKNKA8D/UfAJ1t7WyABvBO6OdVzkHA1ex6ObKY9v4mUXz7I3d60vDYV7yRTpvqEZhjHOjr1QYVJsT3ZgXXqJ6+mpzhleGngrb2kEgggjMEQR1g3Cw5rm6qaGeKZt2EEcs1bqEi8k6oiJnoiTDZyiTAyut8ePJyrfh205MkItfMgb+Y5/HRfQmg/JooYHDstJYHujLWqdI325x2LsxtwtAXzGrmM875TvJ/j0UpnIFBuI/xLaYZWILXOaSNcOidYCzjYXN7LbCL3UZkeWBhOQ3LKLK0REREXNNMPtlX8H9NqwsrfuRPs9D+FT/kCysKaiIiIiLlHpS0UZT1sbTdq672ipTIze4gazTs3kbbm15pVcIIL969P0e2nIyRtKRdpJty3+S5k5kARaDN8rzPZeVQYcTrO3r1lRH1EWKJt8JLrd97/FfQeh+jFDB0v8vpveBr1Tcv2iNgbewHbJuuxHG2MWavm1XXTVj8cpvw4DuWwqRVVHx2LbSpvqvMMptc9x3NaCSe4Imq+ddIeVjicTWrlhYKjgQPa1QGtaAY2w2d11x5nCV1wvpOzIHUFOIpBzuM9d3HLisXiHgjVBBJIETsm/HKVpG0tNyp6uWOWPq2EEkgWvbeL89FGzGZyBv954IgDZYxMbhxU2h+9FzLl7PaJyBz/c8aAHgDa9sshzU9jpAO9VHCxsvRRSdYwO4rouhGg+GxeDFWo+rzhc8EscG82WuOrFs9XVdJnO0LqQQRlgdvXg9r7VrGVMkJNm5i1hmOfeF0LGaTYSjapiaQI2a4Lv8Aa2/grRe1upXAigllyjaT3C65r6SdNaeLpsw+Fks1g6pUc0t9n2WtDhJveYiwzVSoqGFuEG69HsfY9U2YSvbhtpf6cue9aE1sCBsXNJxG5Xt2tETMLBpu++KtCsCOkIG2Rl17B2rfq3A5FVG1kMrP1GkccQ0PPh4qsAj2TI3E/I/9VqSDk5Shr2jFEbjgT8D9br1lSeB3HP8APFYc0jNSxTtf2dDwOv3zVRWt1OWgixCo5lu4LYSO4qu6kgOeEDmMj5hSOT+TKlZ4pUG1HvN4aSbbzrWaOJgKWNr5DYBUayWlo24pHubyuST4G62nD+ifHOEmpRpE7C5xPX0G6oPerzKY6uXk6nbcZBbC02N73sPMDI+S6/yC2uKFMYosNZoh7qZJa4iwdcCCcyIsSVcXnCuNekrk91HlCqSIbWiow7xAD77w8GeDm71yq1hD8XFe/wCjFU19MYr9ppOXI7/NTNENPTgqHMHDh7Q5zg5r9VxLnFx1pBDs4B3ADYt4axrWhrgqu0ujcs87pYnjtG9nbvv0WK020qOOdTfzDKXN7Qdao4GAQ50DojOIzWstQJeyAp9nbHk2eTM59zlcDS2/vssAqS9Su7ejLFGpybQJ+7r0x1U3uaPABdyE3jB5L5TtOMR1krR7xW0qVUURERERFzTTD7ZV/B/TasLK37kT7PQ/hU/5AsrCmoiIiIi0D0y14wlJv69ds9TWVD8wFVqz+kV3OjrMVe08AT6W+a4+uQvpC7l6LscanJ9IG5pF1LsaegOxhaOxdundijBXyza0HU1sjBxv55/NbaplzlrPpExjafJ+J1jBew02gZuc8QGjr8BJWkpAYbqzQse+pYGC5uD5Zn0XBWvBy7tvcuEWkL6syZj8gc+G/wAlZxr4DbF15gZkAFSw5k5qjtJxa1hwl2eg3ixVlxjdI6TAMgDIMnvHaIUoz+BVF7nR5b29pgGgB1vu3kDvsFdotMGOi3O/tceqc7qNzhfiVbgjkDcjhZrnrzPAXOeeirdXAYWy5zJ1i2SWyNsE6s2WQZD2b2Wjo6Nt5cGMgZki/qfkqy4NEnoj82UOEk2C6Lp44ow52Q+8rLys8jISd3Vn5dZCyxoOqxUzOY0YBcn4DX6DmQrbmy4EWJbn1XHWLlbtdZpB3KtJEHzNkYbFzdRyzF+IsT8lVcmQIcBcbx5bj/dMhluWbuccYFpAMxxH3odxy4r1rGm7bTutfiNp61qXObkc1IyKKQdZHdpPDLzGhPeF49p2jW3EWcPzwPYstI3ZLWVjyO2MQG8ZEffI+C8bVjMyBt2j94fVCy+Y++5ax1JbdrjcDfvH9w+YyVx74Ei+7iTktGtubFWpZg1mJud9OfBb5oxp3SwVBtKnhJNjUfzo1nv2uPQ7ANggLoMq42NsAV4+p6O11RKZJHtJPf5aLNU/S3T+9hXj92o0/MBbiuj4FVndFqsaOafE/RZXk/0m4KpAealE/wDEZI76ZcAOJhStqY3b1Qn2HXQ6sv3Z/wAqdyljuTMbT5urWw1RsyJqsDmm4lpkOa6JEiCpLtcLaqiBPTvDgC0+IWsYvQ7khtzjNQZx/iaWXaCVAaWFdWPbu0vZDr+APyWn6UU+TmgU8HzlV0gvrPc7UgT0WiAHEkC8RGRM2rTGFgszVdzZke0qqQSVTiGDcRa/DLlrmsA0EwACSYAAEkk2AA2km0Kk1pcbBenmlZEwyPOQzK+h9EuSzhsHQoujWazpxlruOs7/ANxK7zG4WgL5LPMZpXSn9xJ81l1sokRERERFzPTD7ZV/B/TasLKj4L0i1WU2MFGmQ1jWi7tgAXGO1H39kLzx2y8H2Qr36S63uafe5PzR/uhY/OZPdCfpLre5p97k/NH+6E/OZPdCH0l1vc0+9yfmj/dCfnMnuhahpdpXVx72Ata1jJ1GtvLjm4k3iLADjns3lqTI0Yhbivo2xx+XbPftKsGE2Nm8twz3uPotd1CLEyRYmIniqtwcxvXqNh7RG0KCOo3kZ94yK2LRLTmrgKdRjaTHtfVLpc4gtMNZszB1R3q/DP1bcIHNeZ6R0UrmvrY7GxsRyGV1sX6Wq3/p6f8Avd5LP4/+leC/Mj7q13TDTSpjhSY+m2mGuLui4mSWwJnhPeo5agytItay9T0RrmyV+FwsS029PktccwHMA9iqBxGi+mPhY/2gCo1dmrBaADfZfLIcVNGS64cuZWxtgwuhABud2uR05leUacRaXCepvWdro3eC2e7nYffooqWHCAA3E4E9zf7jvdbhppYDNSOb33+Xd5yoS+2i6gp8RvIcR9PAfW6oruuBsEE8b9Edp+S3Y02vv+7qtVSNxBm4WJ5+6BzJz7gjm3GtmSLbgJMDuzQOsDbcFh8RLmmTVzh4AXdYeWZ391lWy5J7B2Z+PyWjsgArMQxyOf4Dw19fgreVv1XDudYfOOxb6+IVbNlgf2P9Dp8beCuvZO2CMj+dija63crk8PWWIycND97jvVtroM74DhuOw9Ry7uKkLbj4fRU2SYJLnK9g4cDucOR08uBV5QrqAqioW7YnZv7Iut2Ytyp1Bgv+oRf18N6iuLg4aklusNYapBG8jvU+RHa1suS4ytlAhBc0OFwRYjmDodc/rmpqqr0JFwrZJHEeI8wt8nciqh6yHM9pvqPqPXvVxaWVoOBFwhCLJAOq8AS6xhAXsoAoqioip2GSVwa0ak6LO6MYn/DVRXdTbUc2dRriYa79a2bt26d+WWVQiddouvkm3+mRq3mKnb+mN51cePdwHieW6D0l1vc0+9ym/NH+6F5r85k90J+kut7mn3uT80f7oWfzmT3Qn6S63uafe5PzR/uhPzmT3Qn6S63uafe5PzR/uhPzmT3Qn6S63uafe5PzR/uhPzmT3Qtd5X0kdWrOqFrGl0Wk7GgfRbDabvcW42y63seqw1PIdQXKOq4jtSqlhYREUfG1QGkEEyCIgkHtAUsLSXAg2suhsynM1Q39RrADcucQLW3i+ZPABWeT8M4Xd+Gc+s8VJPK12TV6TpR0lZtBgpYLljXXxHV24ZcNdeWS9x9PJ3YfoViF1+z5K30F2yKed1HKbNfm3k7h/uHqBxWNrs3+yY1uzb1ZT1K3G7hruX0urhbc4xeN1sQ7vkcge7vQtIMNuCJuTbqNze/cmRF3ZFeV2p0RhqZgaOzMrnhysqHP1jqwReCbWgSIvnEXWQ3D2rrj7J6MVcVc10xwta7UHMm18u/+FfDD+se4KLE3gvp3Uy/+ofIfRRq9M67ZlwyzAMnPdAA3XzU8bm4TuXJq4JvxDMV3N0GYGZ+FhvGeuavl5aPZAAG/d2KIBrjqui58sMZIYAAOP8K494aJJgLQNJNgrEszI24nmwVjCnW6ew3b1ZA935upZOz2AufQjr/8w7Q5t+APl9d6rruiDuntsbLWMXuFYrJOrwu4X+BVxjYAG5aONzdWYY+rYGffNWcQNvDxFx9VLFnkqNcMJxcR6jtD4FSCFDZdEOFlZrNB2iYjPPgeCkYSCqlSyOQXBF/iOB5fDVUYerriLiLOO2Rs+s8Vs9oYb8dFWpah1SzALjDk4778B4anyV5jAMhH58VE5xdquhFCyIWaLffqqXmDrbIg8IyPVvWw7Tbb1DJ+lJ1n7SM+VtD8j5q4FpaythwIuCiwsq3Grl7O4bOI4cFLk/XVUCHUxu0XZvA3cxy5K5Ql4lgLh3fOFo4Bhs42++S5NX0s2VTEtfLdw3AG/wALeqkMwbjmQ3xPl81EZWjTNeWr/wDENtiKOLPi/wCg+qlUcO1uWe85/wBlC+RztV8/2jtes2g/FUvLuW4dw0V5aLnIiIiIiIiIiKFifaPZ8lMzRWY/ZUunkOoKI6qu7UqpYWERERERF4QiAkG4WPxOH1bj2fl/ZW45MeW/4/yvq/RXpb+ILaOsPa0a7jyPPnv71E5qCS205jZ/bsUuO+Tl7z8LhJdEcN9eB8N3gqHtdewJsRB2gDeOHitwWZBVpY6gYnYQTkRY7xyPHfmrzTIB33UJFjZdKJ+NgcN4BVLvab1O77fSVu0dg+CrSutOy+lneeXra69rNJaQMyDCww2cCVLUtL4nMbqQVGqOlroMnVMkgi18uFlOMiOF/u65MhDo32N3YTdxB0zFmj6equsq2hrbC17bARHYo3Mz7R1VuKoOC0TMmjfluvkM93GytVqsmnYgk5b7TmNkgLdjcIdwVWpqBK6HskOxaHfkTrwuBf4K9BmC7ZIiNmYuOIWl22uAreCXrcLnkXFxa3j8QreMa7UIFyYA33I3LaItxcFX2hHOIC0HFewG4+nLXkq6mUuuTYN2Ts61hpzy81NM0hv6uZOQbuvu7+Z0VNAQI1MrWiPPwWXG5viWlO3Czq+pF25brX7+Xcq2scDNhObdnXO9al7SLFTNp5muL2kC/wC3d8s+forlJryY1Z3kbOF1o7ABe9lzq/pBTbNlbFVuALtLXNuZG4fdlS+pFgJO7d17lkM3nRdFlfFUMxUxD76EaeJ3fFUOZqtsTOXWTwyzW4didmtJIOoiuxxDuW892mZVfS3g+HmtOwVPaoaL3B9P4VLa1pLSBEzn8r+CyY87ArVtWcAe9hAte+uXx9FdpVcy10b/AO4Wrm39sLl7S2Js7azf1B2h+4ZOHf8AQhTaONGTrHfsPl2qs6E6tzXy7bPRCt2feRg6yPiNR3j5i47lLUK8miIiIiIiIiIiIoWJ9o9nyUzNFZj9lS6eQ6gojqq7tSqlhYREREREREXhE5pogNtFjcRR1TGw5eStsdjF96+19D+kH5hB1Ex/VYP/AHDj37irYWy9mrNM6vRP4eI2DrCkcMXaCpwO6n9F272TxG4d4QMDiZvBgXysDPXfNZuWgWUfVtmkeX/tNhyyvcc89fBWHEybk3H3oluRy/aKlFreH36Kg/EXEkk9oWztcezuto455aDir1PD5axnVAAAkC2+9+23BROl1tvV6GhIDetN8IAFrgW58fHLkqqX3jsJ8AAPosO1AUsFi18h0JPkAB62XtJvRbIyAjhZYee0bLNPGOqjJGYGXLJeOd0gdgm8GJOyd9lkNOFUptqUcdTgfK0FoN7kb7fTNUO1nEFtgJzzJy7IuO9bDCwWct3Olqi2WnIwjQnfzHLzVQltyJ3mZP08EydkCtwHwgve0k21vf0y9FVRENHVJ6zcqN57RVulZhibfXU9+9VO8h3mJWG6qDadS+mpJZ2C5a0kd4Cy1OmGiAICpOcXG5X51qKiWokMsri5x1JVFfDh28HeFsyQtXR2Ttys2W4mndkdWnMHw48woruTznrTAMWi/wDdTioba1rL19H0+cZcVZFcDTDu4mx1VmthHkZCD7Qm8XyW7JYwdV2HdO9nzuETmua05EkDTuBuqK1Jxaei7cbbNtttty3a5odckLrVPSbZTmCJsze3lyAOt+GXFUVWSRmIvMQRuAnP+y2acIufJdNs8FabU7wcOrmkZcBfnvCB51TYawkRskfQ59qxhGIcFZ65/UOcBdzb5cSPr81Io1XUyAcj92ZHW0/kKJ7GyC48/qvn1TsvZvSKJ1RQEMmGrTlc8x/+h4rJtdIkKoQQbFfNZ4JIJHRSizmmxC9WFEiIiIiIiIoWJ9o9nyUzNFZj9lS6eQ6gojqq7tSqlhYREREREREREVnF05aeFx2KSJ1nLrbCr3UO0IpgcrgHuORUPC0A8mchxIv2KeR5YMtV9E6cbclpBHTUzy1xzcRw3Dx+XNTOaY0E6rQALwBsVfG9x1K+X9dU1MgaXOc4kAXJOe7VYfEiXEhsFxsRbqmDsAnbkugy4FidF9o2Rs6ShoY4JG/qZ9oHeSTnochr3ZXVZYIFpjLaZ81HiJJ5r0MrYIYsclg1mdzutvXtMm+s0tIMEEg9WXCD2oQBYg3Ch2ZtKPaNMJ4vZJI8jZVYTCuewD2ejE8Raw+qSyNY++vJeR2v0vgoYRSxjHIBhcNA22Rz3nhZTW4EbSSN2Srmc7gvLbQ6dVtRH1cDRGDvGZ8DlbyvzUoCMlAc9V4kkuNzqsXWpapIiBsOz+yutIeLjVfa+inSGmqaRlO9wbIwAWOVwNCPnzVl1QZZ8Bc+C3aw6r1MtREQW3vfcM1TSqQAHWPz6jktnsubt0UdPU4GiOXsu57/AB07wrpCi0KtPa2Vha4XBBB7ipNLGkRrCeIz7slGYQdDZfLtpf4fSNu6jkB/pdl6/Wyk0sU12RvuIIPionQvGdl4ur2HtCkF5oXAcbXHmLhXlGuUiIiIovKFOWzkRF/zn1KaB1nWXp+iFTLHtOONjy1r8jbfkbZaa79yxlMQ5wzmCZ7R8gFbebtBX2qnZgme25NwDnzuPgAsvTAewSAQRkbhUn3Y82K/P1eHU1dK2MkYXuAtlvKuMYAIAAG4LQkk3Kove57i5xuTvKqWFqiIiIiIiIoWJ9o9nyUzNFZj9lS6eQ6gojqq7tSqlhYREREREREREXhCLIJBuFRQpBrQBs2nM8StnvL3XKs1tZNWTunmN3O+wByCscoVDGqPvTfcPO4UsDQTiO5eg6JbGO0azFiwiOzstb3yA8RmsdTkmTssOO899o4cVbdpYL7IyS2KaYgBt8939TuXDlbmshhcLk52ewbuPWqkkuWFv3/C+R9KelL9pPMEBtEPN3M8uA8+XmNomQW7bHr2H59wWYXixDtym6JdI2bNimim0tib/dpbxy8lLY0AADIKBxxG5XipZXSvdI83JJJ7yqlhaIiLxzZEHI5oDY3CAkG4UB2BI9kgjYDbxEz3K114d7S+i0H+IEkUYZPCHEb2m1+8WOfdbuUKudR3+YQCBYZiN+V/+oVhnab2F7HZu3qPaMf4gm1v2kXw8+ZO7kqA1vtQBawGfhtW5Lh2V0GNgfeawtbIDX03ncFfpAwAbuNu1QutcncpqitZQ0ZnqTk0Z/IczuUh+DcNzvA/WfBRCZnMLw1H/iFE+7auGw4tz8wfr4KVg51RrAgiRfdNlDLhxdlfPdrGlNZI6k/0ybjlfUeByV9RrnIiKPj45t02EKWD/UFl1NhsDtowA3Axt071iaYGs4jYBO3ec+5XXXLQCvvdOI2zPLdwFzzzOvis3RbDQOAXPebuJX54rJuuqJJfecT5lVrVV0RERERERERFCxPtHs+SmZorMfsqXTyHUFEdVXdqVUsLCIiIiIiorP1QTBMbAJJWzG4jZSwRCWRrC4NudToOZURvKQmC0g7tuU3Bgi0d6nNMbXByXp29EZ52tfRysla7gbHnkdFJpYhrsj2ZHuzULo3N1C8/WbPqaN/V1DC08x8DofBe1qzWiXED69Q2rDWFxsAoqammqZBFC0ucdwWMxT3OdIsIgTsG/rVyMNY2xX2bo30em2XT6jrH+1y4Acxc+Kk4DD/eIy9nzUU0n7R4/ReQ6abbL5fy+E2Yz2uZ4dw+PcpyrLwKIiIix2MoP1faLr9ICcp2AZjZHFW4pI8WluC9lsbamyzK2Kop2MaLWebk3Hva6+QXmHxWrYyR2y3sz7EkixC4/g/JdvbvRanrmfi9klp4taRY8xuB4j5qb/iWROsI6wq/Vvvay+eOoKpsvUmN2P3bG/lqo9XlFoFpmYu1wHWSRkpWUzic/iF3aHopXyzNFQx0bDq4jTw+um9QH13FxycTtFgNwKsiNobvC+rbJpG7OhFJS2eBc4r8fetv4W3cNUFISCek/IWv1DcPyShcSLDIK3Uy01C01VU4Ai+Z+DRz8SVk8LhtW5u7wA3f3VOWTFkNF8b6R9IpdrSgC7Y26N+Z5/BSVEvNqFjalQBxbYDKIJOV78VYhbGSAdV6TY1NsibDHUuk6xxsALBo4Ak55+AVGFxZAh5tHtbt8ndxW0kIJuzy+i7fSPoe6BoqaJpLbdpozIPEbyOPDu0yCqrwCg8o1RYAaxBk8LHfaVZp2nMnJfQegNNKJ5Knq8TQMN+ZIOV8jlrnwUOjT3AS4j6D5BTvcDnuAX0DaUwoNnTzmwNieVyMLR8Fmlz1+fkRERERERERERFCxPtHs+SmZorMfsqXTyHUFEdVXdqVUsLCIiIiIij1a7g6GsJG07L7lKxjC27iu3sui2fM0vrajq87AAEnvPAcPFYuu5xe6Q4OtYZQBb2rK6wAMAFrffBfT+jlPSwUrm0cjpBiObbZ6ag2AI4a79FSG62et1ER4j6FC7DpZeiELZwWylxG8EAD0HwKutYBkoy4lWqejgp24YWBo5CyTs2oGnVSPdqGnP7sp1HFtsIItuEeBUDoXE3uCvilb0O2yJHSFgfckkgjv32Kv0azXCWkEcFE5jmmzhZeUlgkiNpGkHmLK4tVGo9fXJAbAG0z4C35lSs6sAl2q62ypqCFxkrGGTg0ZDvJ+AWMNZwNy7XuYGwbLG0cVcDWkZWw/fivqNBQbDrKS0UTX4r5N9ocrmxFu/uyVytii5sQZ36t+q9lqyENdfctdmdGodn1PXU0ku+7bDTgSbA8lbYALnPiZPetnXOQ0Xr4Whou4WdzNz5/IKuQtMJUzpGA4SRfgvMPB9r/AC75RPysFu8Eadr7815Ha22dp0zS2kpD/cbEeTfqsrRptA6PfvVB7nHVfIdobRqq6XrKl5cee7uG5XFqqK8JRALmyxuI510HVIBza0i1t8zn81cZ1Lb2OfEr3Wy39HKSQCVxkOdy5vZ/2gZ67yNLqC9gpmAXNMTqwXCDOy8eCsNJeLmxHFe+o6/Z8o/yMpsNzWuI8rZeFlKoVHARMdRMdxyUUga43U7+j9BUPMlRAwu4i4v3jL5rwBakkrtxQxwsDI2gAaAL1roIIzBn6HwJS1wQd65W3tmnaVA+mabE2I7xmLrI0sS12Rg7jn/fsVV0Tmr4dtHY1bs82qYyBuOoPiFeWi5aIiIiIiIiIihYn2j2fJTM0VmP2VLp5DqCiOqru1KqWFhERERERUVnENJAk7AtmAFwB0U1O2N0rRKbNvmeSx7sHUnWJ1t4k/W3dGatCaO2G1vvzX0DZfS3ZtC8xwwOZFnvuScsyDvtwPJXKWDJ9q3AZ96jdMBopdrdPy5uCgaW/wBTrX8BmPPyV7/As3H/AHO81p17/sBeSb0o2u0kid2fd9Mlc/w7YjVEdX571r1jr3uuUKyoEvXdY7Hriub+ajOwB2P7xJjsIUwqBvC9nB0/rWRYJGNcba6eJA+VlXh8CGEEOdYRBi4jgFo+cvFiAvO1+36uvhENRhIFrZAEdxGee+91LUK4qIigVOTy4lznXm0CbA2ufpvVptQGABoXrKTpQaKFkNNCwAAYifaLt5uNOA1sFfpYRoF+kds+WSidM4nLJUto9J9pVzyXSlrdzWmwHlmfG6utotGTQOwLTG471xHzSPOJziTzKCk0CNURugQhe4m9yjppHPxlxLuN8/NRa3J8zquidhvHVu2qZlRbUXXrNn9NK6miMMv6gtlc5jx3+PmvaGC1CC13WIABHUEfPjBBC5+0ukD9osLZ4mX3FosR47xxB+SmKuvPoiKziXuA6Ikkx1cVJGGk9o5K/s2OkfOPxbiIxmbankO9Q6WBfJJcINztdN5vuy6oVh1QywAGnkvaM6aU9FCYaCEgftxbjncm2Z3ZX13qUMGyIieJz/PUq/XPve68lNt7aU0vWunffkbAdwGQVLMC0GZceBNvDPtWxncRuV2fpbteaPq3TEDkAD5jNXHYVhnogTuse8LUSvG9cyHa1dC/rGTPv3n1vr4qM7k286xtlIG9TCpsLWXpXdOax7WiSNjsrG4Nj4XsOal0GkCHGSNvDZ4Ku8gm4XkKmSOSVz424Qd3DkOXBXFqoURERERERFCxPtHs+SmZorMfsqXTyHUFEdVXdqVUsLCIiIiIiIiIiIiIiIiIiIiIiIiIiIiIiIiIiIiIiIiIiIiIiIiIiIiIiIiIiIiIiIihYn2j2fJTM0VmP2VLp5DqCiOqru1KqWFhERERERERERERERERERERERERERERERERERERERERERERERERERERERERERERERERQsT7R7PkpmaKzH7KvUsQ2BfYNh3LRzHXKjfE/EclVz7d/gVjAVr1buCc+3f4FMBTq3cE59u/wKYCnVu4Jz7d/gUwFOrdwTn27/ApgKdW7gnPt3+BTAU6t3BOfbv8CmAp1buCc+3f4FMBTq3cE59u/wACmAp1buCc+3f4FMBTq3cE59u/wKYCnVu4Jz7d/gUwFOrdwTn27/ApgKdW7gnPt3+BTAU6t3BOfbv8CmAp1buCc+3f4FMBTq3cE59u/wACmAp1buCc+3f4FMBTq3cE59u/wKYCnVu4Jz7d/gUwFOrdwTn27/ApgKdW7gnPt3+BTAU6t3BOfbv8CmAp1buCc+3f4FMBTq3cE59u/wACmAp1buCc+3f4FMBTq3cE59u/wKYCnVu4Jz7d/gUwFOrdwTn27/ApgKdW7gnPt3+BTAU6t3BOfbv8CmAp1buCc+3f4FMBTq3cE59u/wACmAp1buCg4nFN1jfdsO5WGRPw6K7HTS4Rl8F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 dirty="0">
              <a:latin typeface="Lucida Sans Unicode" pitchFamily="-83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sz="4000" dirty="0" smtClean="0"/>
              <a:t>Creu set o amcanion fel dosbarth ar gyfer ymchwiliad ffuglennol</a:t>
            </a:r>
          </a:p>
          <a:p>
            <a:r>
              <a:rPr lang="cy-GB" sz="4000" dirty="0" smtClean="0"/>
              <a:t>Cwblhau mwy o ymchwil i’ch testun</a:t>
            </a:r>
          </a:p>
          <a:p>
            <a:r>
              <a:rPr lang="cy-GB" sz="4000" dirty="0" smtClean="0"/>
              <a:t>Ysgrifennu </a:t>
            </a:r>
            <a:r>
              <a:rPr lang="cy-GB" sz="4000" dirty="0" smtClean="0"/>
              <a:t>eich amcanion ar gyfer yr ymchwiliad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y-GB" dirty="0" smtClean="0">
                <a:ea typeface="+mj-ea"/>
              </a:rPr>
              <a:t>Erbyn diwedd y wers hon byddwch wedi.....</a:t>
            </a:r>
            <a:endParaRPr lang="cy-GB" dirty="0">
              <a:ea typeface="+mj-e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y-GB" dirty="0" smtClean="0"/>
          </a:p>
          <a:p>
            <a:pPr>
              <a:buNone/>
            </a:pPr>
            <a:r>
              <a:rPr lang="cy-GB" b="1" dirty="0" smtClean="0"/>
              <a:t>Teitl		</a:t>
            </a:r>
            <a:r>
              <a:rPr lang="cy-GB" dirty="0" smtClean="0"/>
              <a:t>‘Gogledd Cymru- Lle Diogel i Fyw? </a:t>
            </a:r>
            <a:r>
              <a:rPr lang="cy-GB" dirty="0" smtClean="0"/>
              <a:t>Cymhariaeth </a:t>
            </a:r>
            <a:r>
              <a:rPr lang="cy-GB" dirty="0" smtClean="0"/>
              <a:t>rhwng Gogledd Cymru a Gorllewin Mersia’</a:t>
            </a:r>
          </a:p>
          <a:p>
            <a:pPr>
              <a:buNone/>
            </a:pPr>
            <a:endParaRPr lang="cy-GB" b="1" dirty="0" smtClean="0"/>
          </a:p>
          <a:p>
            <a:pPr>
              <a:buNone/>
            </a:pPr>
            <a:r>
              <a:rPr lang="cy-GB" b="1" dirty="0" smtClean="0"/>
              <a:t>Nod		</a:t>
            </a:r>
            <a:r>
              <a:rPr lang="cy-GB" dirty="0" smtClean="0"/>
              <a:t> Nod yr ymchwiliad hwn yw cymharu Gogledd Cymru gyda Gorllewin Mersia, gan archwilio cyfraddau troseddu a chynlluniau atal troseddu er mwyn darganfod y lle mwyaf diogel i fyw. </a:t>
            </a:r>
            <a:endParaRPr lang="cy-GB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y-GB" dirty="0" smtClean="0">
                <a:ea typeface="+mj-ea"/>
              </a:rPr>
              <a:t>Cymerwch Nod</a:t>
            </a:r>
            <a:r>
              <a:rPr lang="en-GB" dirty="0" smtClean="0">
                <a:ea typeface="+mj-ea"/>
              </a:rPr>
              <a:t>....</a:t>
            </a:r>
            <a:endParaRPr lang="en-GB" dirty="0">
              <a:ea typeface="+mj-e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sz="2400" dirty="0" smtClean="0"/>
          </a:p>
          <a:p>
            <a:pPr>
              <a:buNone/>
            </a:pPr>
            <a:r>
              <a:rPr lang="cy-GB" sz="2400" b="1" dirty="0" smtClean="0"/>
              <a:t>Teitl	</a:t>
            </a:r>
            <a:r>
              <a:rPr lang="en-GB" sz="2400" b="1" dirty="0" smtClean="0"/>
              <a:t>	</a:t>
            </a:r>
            <a:r>
              <a:rPr lang="en-GB" sz="2400" dirty="0" smtClean="0"/>
              <a:t>“</a:t>
            </a:r>
            <a:r>
              <a:rPr lang="cy-GB" sz="2400" dirty="0" smtClean="0"/>
              <a:t>Nid yw symud i becynnau sigarét heb frand wedi cael llawer o effaith ar y nifer o bobl ifanc yn eu harddegau sy’n ysmygu; byddai eu grymuso i wneud eu penderfyniadau eu hunain yn gwneud hynny</a:t>
            </a:r>
            <a:r>
              <a:rPr lang="en-GB" sz="2400" dirty="0" smtClean="0"/>
              <a:t>”</a:t>
            </a:r>
            <a:endParaRPr lang="en-GB" sz="2400" dirty="0"/>
          </a:p>
          <a:p>
            <a:pPr>
              <a:buNone/>
            </a:pPr>
            <a:r>
              <a:rPr lang="en-GB" sz="2400" b="1" dirty="0" smtClean="0"/>
              <a:t>Nod		</a:t>
            </a:r>
            <a:r>
              <a:rPr lang="cy-GB" sz="2400" dirty="0" smtClean="0"/>
              <a:t> Nod yr ymchwiliad hwn yw edrych ar effaith pecynnau sigarét </a:t>
            </a:r>
            <a:r>
              <a:rPr lang="cy-GB" sz="2400" dirty="0" smtClean="0"/>
              <a:t>heb frand ar ffigyrau ysmygu ymhlith pobl ifanc yn eu harddegau a </a:t>
            </a:r>
            <a:r>
              <a:rPr lang="cy-GB" sz="2400" dirty="0" smtClean="0"/>
              <a:t>chymharu hyn â'r effaith o rymuso y bobl ifanc hynny i wneud eu penderfyniadau eu hunain</a:t>
            </a:r>
            <a:endParaRPr lang="en-GB" sz="2400" b="1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Teitl a Nod.....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8062508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sz="2400" dirty="0" smtClean="0"/>
              <a:t>Angen i chi ddod o hyd i 5 amcan ar gyfer yr ymchwiliad ar y sleid flaenorol</a:t>
            </a:r>
          </a:p>
          <a:p>
            <a:r>
              <a:rPr lang="cy-GB" sz="2400" dirty="0" smtClean="0"/>
              <a:t>Mae angen i UN ohonynt fod am wybodaeth GYNRADD</a:t>
            </a:r>
          </a:p>
          <a:p>
            <a:r>
              <a:rPr lang="cy-GB" sz="2400" dirty="0" smtClean="0"/>
              <a:t>Mae angen i’r 5 gael eu gwreiddio mewn FFEITHIAU.</a:t>
            </a:r>
          </a:p>
          <a:p>
            <a:r>
              <a:rPr lang="cy-GB" sz="2400" dirty="0" smtClean="0"/>
              <a:t>Dylent i gyd fod yn SMART.</a:t>
            </a:r>
          </a:p>
          <a:p>
            <a:r>
              <a:rPr lang="cy-GB" sz="2400" dirty="0" smtClean="0"/>
              <a:t>Y 5 amcan hyn fydd yr is-benawdau ar gyfer yr ymchwiliad</a:t>
            </a:r>
          </a:p>
          <a:p>
            <a:r>
              <a:rPr lang="cy-GB" sz="2400" dirty="0" smtClean="0"/>
              <a:t>Meini Prawf Rhagoriaeth: "</a:t>
            </a:r>
            <a:r>
              <a:rPr lang="cy-GB" sz="2400" i="1" dirty="0" smtClean="0"/>
              <a:t>manwl, rhesymegol a realistig</a:t>
            </a:r>
            <a:r>
              <a:rPr lang="cy-GB" sz="2400" dirty="0" smtClean="0"/>
              <a:t>"</a:t>
            </a:r>
            <a:endParaRPr lang="cy-GB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Ysgrifennu’r Amcanion</a:t>
            </a:r>
            <a:endParaRPr lang="cy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y-GB" dirty="0" smtClean="0"/>
              <a:t>Mae hon yn wybodaeth y mae angen i </a:t>
            </a:r>
            <a:r>
              <a:rPr lang="cy-GB" b="1" dirty="0" smtClean="0"/>
              <a:t>CHI </a:t>
            </a:r>
            <a:r>
              <a:rPr lang="cy-GB" dirty="0" smtClean="0"/>
              <a:t>ymchwilio iddi eich hun. Gall fod yn:-</a:t>
            </a:r>
          </a:p>
          <a:p>
            <a:r>
              <a:rPr lang="cy-GB" dirty="0" smtClean="0"/>
              <a:t>Cyfweld arbenigwr am eich pwnc</a:t>
            </a:r>
          </a:p>
          <a:p>
            <a:r>
              <a:rPr lang="cy-GB" dirty="0" smtClean="0"/>
              <a:t>Cynnal grŵp ffocws o 4-5 o bobl i gasglu eu syniadau am y testun</a:t>
            </a:r>
          </a:p>
          <a:p>
            <a:r>
              <a:rPr lang="cy-GB" dirty="0" smtClean="0"/>
              <a:t>Canlyniadau holiadur a ddosbarthwyd i bobl (o leiaf 30 o bobl – rheol y bwrdd arholiad)</a:t>
            </a:r>
            <a:endParaRPr lang="cy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Gwybodaeth Gynradd</a:t>
            </a:r>
            <a:r>
              <a:rPr lang="en-GB" dirty="0" smtClean="0"/>
              <a:t>?</a:t>
            </a:r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Nodau Dosbarth Cyfan</a:t>
            </a:r>
            <a:endParaRPr lang="cy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/>
          <a:lstStyle/>
          <a:p>
            <a:r>
              <a:rPr lang="cy-GB" sz="2400" dirty="0" smtClean="0"/>
              <a:t>Beth yw'r tueddiadau mewn ffigyrau pobl yn eu harddegau sy’n ysmygu dros y 5 mlynedd diwethaf gan ddefnyddio data o GIG Cymru?</a:t>
            </a:r>
            <a:endParaRPr lang="cy-GB" sz="2550" dirty="0" smtClean="0"/>
          </a:p>
          <a:p>
            <a:r>
              <a:rPr lang="cy-GB" sz="2400" dirty="0" smtClean="0"/>
              <a:t>Beth </a:t>
            </a:r>
            <a:r>
              <a:rPr lang="cy-GB" sz="2400" dirty="0" smtClean="0"/>
              <a:t>yw canfyddiadau pobl ifanc yn eu harddegau o ysmygu? (Ymchwil cynradd, </a:t>
            </a:r>
            <a:r>
              <a:rPr lang="cy-GB" sz="2550" dirty="0" smtClean="0"/>
              <a:t>Survey Monkey 10 cwestiwn 50 ymatebion gan bobl </a:t>
            </a:r>
            <a:r>
              <a:rPr lang="cy-GB" sz="2550" dirty="0" smtClean="0"/>
              <a:t>ifanc 13-17 </a:t>
            </a:r>
            <a:r>
              <a:rPr lang="cy-GB" sz="2550" dirty="0" smtClean="0"/>
              <a:t>oed)</a:t>
            </a:r>
          </a:p>
          <a:p>
            <a:r>
              <a:rPr lang="cy-GB" sz="2400" dirty="0" smtClean="0"/>
              <a:t>Adnabod dulliau eraill o leihau ysmygu a gyflwynwyd yng Nghymru a'u heffaith.</a:t>
            </a:r>
          </a:p>
          <a:p>
            <a:r>
              <a:rPr lang="cy-GB" sz="2400" dirty="0" smtClean="0"/>
              <a:t>Beth yw barn ASH CYMRU ar faint o bobl ifanc yn eu harddegau yng Nghymru sy’n dechrau ysmygu?</a:t>
            </a:r>
            <a:endParaRPr lang="cy-GB" sz="2550" dirty="0" smtClean="0"/>
          </a:p>
          <a:p>
            <a:r>
              <a:rPr lang="cy-GB" sz="2400" dirty="0" smtClean="0"/>
              <a:t>Beth  a wneir yn yr Arfordir Ifori i gael cyfradd ysmygu mor isel</a:t>
            </a:r>
            <a:r>
              <a:rPr lang="cy-GB" sz="2550" dirty="0" smtClean="0"/>
              <a:t>?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36104"/>
          </a:xfrm>
        </p:spPr>
        <p:txBody>
          <a:bodyPr/>
          <a:lstStyle/>
          <a:p>
            <a:r>
              <a:rPr lang="cy-GB" dirty="0" smtClean="0"/>
              <a:t>Amcanion Posib</a:t>
            </a:r>
            <a:endParaRPr lang="cy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y-GB" sz="2400" dirty="0" smtClean="0"/>
              <a:t>Cofiwch y Meini Prawf:-</a:t>
            </a:r>
          </a:p>
          <a:p>
            <a:r>
              <a:rPr lang="cy-GB" sz="2400" dirty="0" smtClean="0"/>
              <a:t>Angen i chi ddod o hyd i 5 amcan ar gyfer yr ymchwiliad ar y sleid flaenorol</a:t>
            </a:r>
          </a:p>
          <a:p>
            <a:r>
              <a:rPr lang="cy-GB" sz="2400" dirty="0" smtClean="0"/>
              <a:t>Mae angen i UN ohonynt fod am wybodaeth GYNRADD</a:t>
            </a:r>
          </a:p>
          <a:p>
            <a:r>
              <a:rPr lang="cy-GB" sz="2400" dirty="0" smtClean="0"/>
              <a:t>Mae angen i’r 5 gael eu gwreiddio mewn FFEITHIAU.</a:t>
            </a:r>
          </a:p>
          <a:p>
            <a:r>
              <a:rPr lang="cy-GB" sz="2400" dirty="0" smtClean="0"/>
              <a:t>Dylent i gyd fod yn SMART.</a:t>
            </a:r>
          </a:p>
          <a:p>
            <a:r>
              <a:rPr lang="cy-GB" sz="2400" dirty="0" smtClean="0"/>
              <a:t>Y 5 amcan hyn fydd yr is-benawdau ar gyfer yr ymchwiliad</a:t>
            </a:r>
          </a:p>
          <a:p>
            <a:r>
              <a:rPr lang="cy-GB" sz="2400" dirty="0" smtClean="0"/>
              <a:t>Meini Prawf Rhagoriaeth: "</a:t>
            </a:r>
            <a:r>
              <a:rPr lang="cy-GB" sz="2400" i="1" dirty="0" smtClean="0"/>
              <a:t>manwl, rhesymegol a realistig</a:t>
            </a:r>
            <a:r>
              <a:rPr lang="cy-GB" sz="2400" dirty="0" smtClean="0"/>
              <a:t>"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y-GB" dirty="0" smtClean="0">
                <a:ea typeface="+mj-ea"/>
              </a:rPr>
              <a:t>Ysgrifennu eich Amcanion eich Hun</a:t>
            </a:r>
            <a:endParaRPr lang="cy-GB" dirty="0">
              <a:ea typeface="+mj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Pwrpas y Prosiect Unigol yw datblygu sgiliau dysgwyr, drwy gynnal gweithgaredd ymchwil gyda phwyslais ar ddyheadau addysgol neu yrfa yn y dyfodol. Yn ystod y Prosiect Unigol bydd dysgwyr yn datblygu sgiliau penodol mewn Llythrennedd, Rhifedd, Llythrennedd Digidol, Cynllunio a Threfniadaeth, Meddwl yn Feirniadol a Datrys Problemau ac yn eu cymhwyso mewn modd priodol.</a:t>
            </a:r>
            <a:endParaRPr lang="cy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Y pwrpas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1434230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Rhaid i bob person ddarllen un o’i amcanion ar goedd.</a:t>
            </a:r>
          </a:p>
          <a:p>
            <a:r>
              <a:rPr lang="cy-GB" dirty="0" smtClean="0"/>
              <a:t>Rhaid i weddill y grŵp ddweud os yw’n llwyddiant, aflwyddiant neu’n efallai yn nhermau’r meini prawf. </a:t>
            </a:r>
          </a:p>
          <a:p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y-GB" dirty="0" smtClean="0">
                <a:ea typeface="+mj-ea"/>
              </a:rPr>
              <a:t>Llwyddiant, Aflwyddiant neu Efallai</a:t>
            </a:r>
            <a:endParaRPr lang="cy-GB" dirty="0">
              <a:ea typeface="+mj-e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Dywedwch wrth y person nesaf atoch </a:t>
            </a:r>
            <a:r>
              <a:rPr lang="cy-GB" dirty="0" smtClean="0"/>
              <a:t>beth yw DAU </a:t>
            </a:r>
            <a:r>
              <a:rPr lang="cy-GB" dirty="0" smtClean="0"/>
              <a:t>o’ch amcanion ar gyfer yr ymchwiliad.</a:t>
            </a:r>
          </a:p>
          <a:p>
            <a:endParaRPr lang="cy-GB" dirty="0" smtClean="0"/>
          </a:p>
          <a:p>
            <a:r>
              <a:rPr lang="cy-GB" dirty="0" smtClean="0"/>
              <a:t>NI CHEWCH fewngofnodi i wirio beth ydynt.</a:t>
            </a:r>
          </a:p>
          <a:p>
            <a:endParaRPr lang="cy-GB" dirty="0" smtClean="0"/>
          </a:p>
          <a:p>
            <a:r>
              <a:rPr lang="cy-GB" dirty="0" smtClean="0"/>
              <a:t>Bydd eich partner yn bwydo’n ôl i’r dosbarth beth yw eich amcanion.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y-GB" dirty="0" smtClean="0">
                <a:ea typeface="+mj-ea"/>
              </a:rPr>
              <a:t>Amcan</a:t>
            </a:r>
            <a:r>
              <a:rPr lang="en-US" dirty="0" smtClean="0">
                <a:ea typeface="+mj-ea"/>
              </a:rPr>
              <a:t>?</a:t>
            </a:r>
            <a:endParaRPr lang="en-US" dirty="0">
              <a:ea typeface="+mj-ea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Bydd angen i chi drafod eich Teitl, Nodau ac Amcanion gyda chyfaill beirniadol.</a:t>
            </a:r>
          </a:p>
          <a:p>
            <a:r>
              <a:rPr lang="cy-GB" dirty="0" smtClean="0"/>
              <a:t>Cyfaill beirniadol yw person sy’n ymwybodol o’r dasg a’r meini prawf asesu a fydd yn rhoi beirniadaeth adeiladol i chi, ac sy’n rhywun yr ydych yn ymddiried ynddo.</a:t>
            </a:r>
          </a:p>
          <a:p>
            <a:r>
              <a:rPr lang="cy-GB" dirty="0" smtClean="0"/>
              <a:t>Byddwch yn onest, geirwir a charedig wrth roi eich adborth.</a:t>
            </a:r>
            <a:endParaRPr lang="cy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Cyfaill beirniadol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2429929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Rhaid i Brosiect Unigol gael ei gynhyrchu a’i gyflwyno naill ai fel:</a:t>
            </a:r>
          </a:p>
          <a:p>
            <a:pPr lvl="1"/>
            <a:r>
              <a:rPr lang="cy-GB" dirty="0" smtClean="0"/>
              <a:t>Adroddiad ysgrifenedig (3,000 – 5,000 o eiriau o hyd)</a:t>
            </a:r>
          </a:p>
          <a:p>
            <a:pPr lvl="1"/>
            <a:r>
              <a:rPr lang="cy-GB" dirty="0" smtClean="0"/>
              <a:t>Arteffact/cynnyrch a gefnogir gan dystiolaeth unigol (1,500 – 3,000 o eiriau). </a:t>
            </a:r>
          </a:p>
          <a:p>
            <a:r>
              <a:rPr lang="cy-GB" dirty="0" smtClean="0"/>
              <a:t>Dylai’r prosiect archwilio pwnc gyda phwyslais ar ddyheadau addysgol neu yrfaol yn y dyfodol. </a:t>
            </a:r>
            <a:endParaRPr lang="cy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Canllawiau sylfaenol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3701093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y-GB" dirty="0" smtClean="0"/>
              <a:t>Y Teitl</a:t>
            </a:r>
            <a:endParaRPr lang="cy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895772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Mae rhai prifysgolion wedi cynhyrchu briffiau i'ch helpu i nodi meysydd ar gyfer eich Prosiect Unigol.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Beth sydd yno’n barod?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3571857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Cymryd rheolaeth dros eich Iechyd eich Hun</a:t>
            </a:r>
          </a:p>
          <a:p>
            <a:endParaRPr lang="en-GB" dirty="0" smtClean="0"/>
          </a:p>
          <a:p>
            <a:pPr lvl="1"/>
            <a:r>
              <a:rPr lang="cy-GB" dirty="0" smtClean="0"/>
              <a:t>Bu </a:t>
            </a:r>
            <a:r>
              <a:rPr lang="cy-GB" dirty="0" smtClean="0"/>
              <a:t>sawl ymgyrch hybu iechyd i annog y boblogaeth yn gyffredinol i ddilyn ffyrdd iachach o fyw (rhybudd ar becynnau sigaréts, ymgyrchoedd yn y cyfryngau ayb.); fodd bynnag, mae effeithiolrwydd y dulliau hyn yn ddadleuol. Mae angen ystyried y ffordd orau o annog y boblogaeth gyffredinol i reoli eu canlyniadau iechyd eu hunain.</a:t>
            </a:r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y-GB" dirty="0" smtClean="0"/>
              <a:t>Prifysgol Aberystwyth:</a:t>
            </a:r>
            <a:br>
              <a:rPr lang="cy-GB" dirty="0" smtClean="0"/>
            </a:br>
            <a:r>
              <a:rPr lang="cy-GB" dirty="0" smtClean="0"/>
              <a:t>Adran Seicoleg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800565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Pa deitlau allech chi eu cymryd o'r </a:t>
            </a:r>
            <a:r>
              <a:rPr lang="de-DE" dirty="0" smtClean="0"/>
              <a:t>briff?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75081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y-GB" dirty="0" smtClean="0"/>
              <a:t>Bydd cysylltu eich uchelgais cyrchfan nesaf at eich Prosiect Unigol nid yn unig yn sicrhau eich bod yn cael eich cymell i gwblhau'r prosiect hyd eithaf eich gallu, ond gallai hefyd eich helpu os y cewch eich galw </a:t>
            </a:r>
            <a:r>
              <a:rPr lang="cy-GB" dirty="0" smtClean="0"/>
              <a:t>am gyfweliad</a:t>
            </a:r>
            <a:r>
              <a:rPr lang="cy-GB" dirty="0" smtClean="0"/>
              <a:t>, ac yn eich blynyddoedd israddedig</a:t>
            </a:r>
            <a:r>
              <a:rPr lang="en-GB" dirty="0" smtClean="0"/>
              <a:t>.</a:t>
            </a:r>
          </a:p>
          <a:p>
            <a:pPr lvl="1"/>
            <a:r>
              <a:rPr lang="cy-GB" dirty="0" smtClean="0"/>
              <a:t>Nodwch faes astudiaeth</a:t>
            </a:r>
          </a:p>
          <a:p>
            <a:pPr lvl="1"/>
            <a:r>
              <a:rPr lang="cy-GB" dirty="0" smtClean="0"/>
              <a:t>Ymwelwch â’r gronfa her i weld a oes unrhyw </a:t>
            </a:r>
            <a:r>
              <a:rPr lang="cy-GB" dirty="0" smtClean="0"/>
              <a:t>friff </a:t>
            </a:r>
            <a:r>
              <a:rPr lang="cy-GB" dirty="0" smtClean="0"/>
              <a:t>a allai eich helpu</a:t>
            </a:r>
          </a:p>
          <a:p>
            <a:pPr lvl="1"/>
            <a:r>
              <a:rPr lang="cy-GB" dirty="0" smtClean="0"/>
              <a:t>Cynhyrchwch restr o deitlau posib</a:t>
            </a:r>
            <a:endParaRPr lang="cy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dirty="0" smtClean="0"/>
              <a:t>Beth wnewch CHI?</a:t>
            </a:r>
            <a:endParaRPr lang="cy-GB" dirty="0"/>
          </a:p>
        </p:txBody>
      </p:sp>
    </p:spTree>
    <p:extLst>
      <p:ext uri="{BB962C8B-B14F-4D97-AF65-F5344CB8AC3E}">
        <p14:creationId xmlns:p14="http://schemas.microsoft.com/office/powerpoint/2010/main" xmlns="" val="11945359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2260</TotalTime>
  <Words>1438</Words>
  <Application>Microsoft Office PowerPoint</Application>
  <PresentationFormat>On-screen Show (4:3)</PresentationFormat>
  <Paragraphs>171</Paragraphs>
  <Slides>32</Slides>
  <Notes>32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Concourse</vt:lpstr>
      <vt:lpstr>Prosiect Unigol</vt:lpstr>
      <vt:lpstr>Eich atgoffa</vt:lpstr>
      <vt:lpstr>Y pwrpas</vt:lpstr>
      <vt:lpstr>Canllawiau sylfaenol</vt:lpstr>
      <vt:lpstr>Y Teitl</vt:lpstr>
      <vt:lpstr>Beth sydd yno’n barod?</vt:lpstr>
      <vt:lpstr>Prifysgol Aberystwyth: Adran Seicoleg</vt:lpstr>
      <vt:lpstr>Pa deitlau allech chi eu cymryd o'r briff?</vt:lpstr>
      <vt:lpstr>Beth wnewch CHI?</vt:lpstr>
      <vt:lpstr>Datblygu eich teitl</vt:lpstr>
      <vt:lpstr>Nod ac Amcanion</vt:lpstr>
      <vt:lpstr>Erbyn diwedd y wers hon byddwch wedi.....</vt:lpstr>
      <vt:lpstr>Awyrennau papur.....</vt:lpstr>
      <vt:lpstr>Slide 14</vt:lpstr>
      <vt:lpstr>Awyrennau papur (2)</vt:lpstr>
      <vt:lpstr>Awyrennau papur (3)</vt:lpstr>
      <vt:lpstr>Nod fy mhrosiect yw.....</vt:lpstr>
      <vt:lpstr>Dyma Un Wnes i yn Gynharach.....</vt:lpstr>
      <vt:lpstr>Nod fy Ymchwiliad yw.....</vt:lpstr>
      <vt:lpstr>Ysgrifennu eich Amcanion</vt:lpstr>
      <vt:lpstr>Dywedwch wrth y person nesaf atoch beth yw’r gwahaniaeth rhwng NOD ac AMCAN</vt:lpstr>
      <vt:lpstr>Erbyn diwedd y wers hon byddwch wedi.....</vt:lpstr>
      <vt:lpstr>Cymerwch Nod....</vt:lpstr>
      <vt:lpstr>Teitl a Nod.....</vt:lpstr>
      <vt:lpstr>Ysgrifennu’r Amcanion</vt:lpstr>
      <vt:lpstr>Gwybodaeth Gynradd?</vt:lpstr>
      <vt:lpstr>Nodau Dosbarth Cyfan</vt:lpstr>
      <vt:lpstr>Amcanion Posib</vt:lpstr>
      <vt:lpstr>Ysgrifennu eich Amcanion eich Hun</vt:lpstr>
      <vt:lpstr>Llwyddiant, Aflwyddiant neu Efallai</vt:lpstr>
      <vt:lpstr>Amcan?</vt:lpstr>
      <vt:lpstr>Cyfaill beirniadol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the Individual Investigation</dc:title>
  <dc:creator>staff.hyp</dc:creator>
  <cp:lastModifiedBy>delyth morris</cp:lastModifiedBy>
  <cp:revision>53</cp:revision>
  <dcterms:created xsi:type="dcterms:W3CDTF">2013-05-16T19:07:44Z</dcterms:created>
  <dcterms:modified xsi:type="dcterms:W3CDTF">2016-04-07T12:04:31Z</dcterms:modified>
</cp:coreProperties>
</file>