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980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AB52-C127-4558-ADFE-BEF647537809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185F-3FE2-443F-A5BF-81583514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05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AB52-C127-4558-ADFE-BEF647537809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185F-3FE2-443F-A5BF-81583514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20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AB52-C127-4558-ADFE-BEF647537809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185F-3FE2-443F-A5BF-81583514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58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AB52-C127-4558-ADFE-BEF647537809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185F-3FE2-443F-A5BF-81583514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36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AB52-C127-4558-ADFE-BEF647537809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185F-3FE2-443F-A5BF-81583514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195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AB52-C127-4558-ADFE-BEF647537809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185F-3FE2-443F-A5BF-81583514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20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AB52-C127-4558-ADFE-BEF647537809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185F-3FE2-443F-A5BF-81583514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84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AB52-C127-4558-ADFE-BEF647537809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185F-3FE2-443F-A5BF-81583514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82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AB52-C127-4558-ADFE-BEF647537809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185F-3FE2-443F-A5BF-81583514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97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AB52-C127-4558-ADFE-BEF647537809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185F-3FE2-443F-A5BF-81583514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84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AB52-C127-4558-ADFE-BEF647537809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185F-3FE2-443F-A5BF-81583514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84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5AB52-C127-4558-ADFE-BEF647537809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1185F-3FE2-443F-A5BF-81583514D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01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google.co.uk/url?sa=i&amp;rct=j&amp;q=&amp;esrc=s&amp;source=images&amp;cd=&amp;cad=rja&amp;uact=8&amp;ved=0ahUKEwiG-Z_i-d3UAhUFJ8AKHaXrDREQjRwIBw&amp;url=https://www.tripadvisor.co.uk/&amp;psig=AFQjCNEfy1Zp5JtLREOL-bJR5PApWm7mTA&amp;ust=149865035270663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2431-0088-44E6-9BC3-089BD46385C6}" type="slidenum">
              <a:rPr lang="en-GB" smtClean="0"/>
              <a:t>1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7" t="10349" r="37584" b="9173"/>
          <a:stretch/>
        </p:blipFill>
        <p:spPr bwMode="auto">
          <a:xfrm>
            <a:off x="273169" y="30020"/>
            <a:ext cx="6552728" cy="898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0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44" y="717000"/>
            <a:ext cx="6172200" cy="655003"/>
          </a:xfrm>
        </p:spPr>
        <p:txBody>
          <a:bodyPr>
            <a:noAutofit/>
          </a:bodyPr>
          <a:lstStyle/>
          <a:p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err="1" smtClean="0"/>
              <a:t>Edrychwch</a:t>
            </a:r>
            <a:r>
              <a:rPr lang="en-GB" sz="1400" dirty="0" smtClean="0"/>
              <a:t> </a:t>
            </a:r>
            <a:r>
              <a:rPr lang="en-GB" sz="1400" dirty="0" err="1" smtClean="0"/>
              <a:t>ar</a:t>
            </a:r>
            <a:r>
              <a:rPr lang="en-GB" sz="1400" dirty="0" smtClean="0"/>
              <a:t> </a:t>
            </a:r>
            <a:r>
              <a:rPr lang="en-GB" sz="1400" dirty="0" err="1" smtClean="0"/>
              <a:t>prisiau</a:t>
            </a:r>
            <a:r>
              <a:rPr lang="en-GB" sz="1400" dirty="0" smtClean="0"/>
              <a:t> </a:t>
            </a:r>
            <a:r>
              <a:rPr lang="en-GB" sz="1400" dirty="0" err="1" smtClean="0"/>
              <a:t>gwyliau</a:t>
            </a:r>
            <a:r>
              <a:rPr lang="en-GB" sz="1400" dirty="0" smtClean="0"/>
              <a:t> i Gran </a:t>
            </a:r>
            <a:r>
              <a:rPr lang="en-GB" sz="1400" dirty="0" err="1" smtClean="0"/>
              <a:t>Canaria</a:t>
            </a:r>
            <a:r>
              <a:rPr lang="en-GB" sz="1400" dirty="0" smtClean="0"/>
              <a:t>. </a:t>
            </a:r>
            <a:r>
              <a:rPr lang="en-GB" sz="1400" dirty="0" err="1" smtClean="0"/>
              <a:t>Atebwch</a:t>
            </a:r>
            <a:r>
              <a:rPr lang="en-GB" sz="1400" dirty="0" smtClean="0"/>
              <a:t> y </a:t>
            </a:r>
            <a:r>
              <a:rPr lang="en-GB" sz="1400" dirty="0" err="1" smtClean="0"/>
              <a:t>cwestiynau</a:t>
            </a:r>
            <a:r>
              <a:rPr lang="en-GB" sz="1400" dirty="0" smtClean="0"/>
              <a:t> </a:t>
            </a:r>
            <a:r>
              <a:rPr lang="en-GB" sz="1400" dirty="0" err="1" smtClean="0"/>
              <a:t>sy’n</a:t>
            </a:r>
            <a:r>
              <a:rPr lang="en-GB" sz="1400" dirty="0" smtClean="0"/>
              <a:t> </a:t>
            </a:r>
            <a:r>
              <a:rPr lang="en-GB" sz="1400" dirty="0" err="1" smtClean="0"/>
              <a:t>dilyn</a:t>
            </a:r>
            <a:r>
              <a:rPr lang="en-GB" sz="1400" dirty="0" smtClean="0"/>
              <a:t>. </a:t>
            </a:r>
            <a:br>
              <a:rPr lang="en-GB" sz="1400" dirty="0" smtClean="0"/>
            </a:br>
            <a:r>
              <a:rPr lang="en-GB" sz="1400" i="1" dirty="0" smtClean="0"/>
              <a:t>Look at the prices for holidays to Gran </a:t>
            </a:r>
            <a:r>
              <a:rPr lang="en-GB" sz="1400" i="1" dirty="0" err="1" smtClean="0"/>
              <a:t>Canaria</a:t>
            </a:r>
            <a:r>
              <a:rPr lang="en-GB" sz="1400" i="1" dirty="0" smtClean="0"/>
              <a:t>. Answer the following questions.</a:t>
            </a:r>
            <a:endParaRPr lang="en-GB" sz="1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5168"/>
            <a:ext cx="6848246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dirty="0" smtClean="0"/>
              <a:t>1. Beth </a:t>
            </a:r>
            <a:r>
              <a:rPr lang="en-GB" sz="1400" dirty="0" err="1" smtClean="0"/>
              <a:t>ydy</a:t>
            </a:r>
            <a:r>
              <a:rPr lang="en-GB" sz="1400" dirty="0" smtClean="0"/>
              <a:t> </a:t>
            </a:r>
            <a:r>
              <a:rPr lang="en-GB" sz="1400" dirty="0" err="1" smtClean="0"/>
              <a:t>pris</a:t>
            </a:r>
            <a:r>
              <a:rPr lang="en-GB" sz="1400" dirty="0" smtClean="0"/>
              <a:t> </a:t>
            </a:r>
            <a:r>
              <a:rPr lang="en-GB" sz="1400" dirty="0" err="1" smtClean="0"/>
              <a:t>taith</a:t>
            </a:r>
            <a:r>
              <a:rPr lang="en-GB" sz="1400" dirty="0" smtClean="0"/>
              <a:t> i Gran </a:t>
            </a:r>
            <a:r>
              <a:rPr lang="en-GB" sz="1400" dirty="0" err="1" smtClean="0"/>
              <a:t>Canaria</a:t>
            </a:r>
            <a:r>
              <a:rPr lang="en-GB" sz="1400" dirty="0" smtClean="0"/>
              <a:t> am 7 </a:t>
            </a:r>
            <a:r>
              <a:rPr lang="en-GB" sz="1400" dirty="0" err="1" smtClean="0"/>
              <a:t>diwrnod</a:t>
            </a:r>
            <a:r>
              <a:rPr lang="en-GB" sz="1400" dirty="0" smtClean="0"/>
              <a:t> </a:t>
            </a:r>
            <a:r>
              <a:rPr lang="en-GB" sz="1400" dirty="0" err="1" smtClean="0"/>
              <a:t>ar</a:t>
            </a:r>
            <a:r>
              <a:rPr lang="en-GB" sz="1400" dirty="0" smtClean="0"/>
              <a:t> Mai 01 – 25?  __________________</a:t>
            </a:r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r>
              <a:rPr lang="en-GB" sz="1400" dirty="0" smtClean="0"/>
              <a:t>2. </a:t>
            </a:r>
            <a:r>
              <a:rPr lang="en-GB" sz="1400" dirty="0"/>
              <a:t>Beth </a:t>
            </a:r>
            <a:r>
              <a:rPr lang="en-GB" sz="1400" dirty="0" err="1"/>
              <a:t>ydy</a:t>
            </a:r>
            <a:r>
              <a:rPr lang="en-GB" sz="1400" dirty="0"/>
              <a:t> </a:t>
            </a:r>
            <a:r>
              <a:rPr lang="en-GB" sz="1400" dirty="0" err="1"/>
              <a:t>pris</a:t>
            </a:r>
            <a:r>
              <a:rPr lang="en-GB" sz="1400" dirty="0"/>
              <a:t> </a:t>
            </a:r>
            <a:r>
              <a:rPr lang="en-GB" sz="1400" dirty="0" err="1"/>
              <a:t>taith</a:t>
            </a:r>
            <a:r>
              <a:rPr lang="en-GB" sz="1400" dirty="0"/>
              <a:t> i Gran </a:t>
            </a:r>
            <a:r>
              <a:rPr lang="en-GB" sz="1400" dirty="0" err="1"/>
              <a:t>Canaria</a:t>
            </a:r>
            <a:r>
              <a:rPr lang="en-GB" sz="1400" dirty="0"/>
              <a:t> am 7 </a:t>
            </a:r>
            <a:r>
              <a:rPr lang="en-GB" sz="1400" dirty="0" err="1"/>
              <a:t>diwrnod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</a:t>
            </a:r>
            <a:r>
              <a:rPr lang="en-GB" sz="1400" dirty="0" err="1" smtClean="0"/>
              <a:t>Mehefin</a:t>
            </a:r>
            <a:r>
              <a:rPr lang="en-GB" sz="1400" dirty="0" smtClean="0"/>
              <a:t> 09 </a:t>
            </a:r>
            <a:r>
              <a:rPr lang="en-GB" sz="1400" dirty="0"/>
              <a:t>– </a:t>
            </a:r>
            <a:r>
              <a:rPr lang="en-GB" sz="1400" dirty="0" smtClean="0"/>
              <a:t>22? _______________</a:t>
            </a:r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r>
              <a:rPr lang="en-GB" sz="1400" dirty="0" smtClean="0"/>
              <a:t>3. </a:t>
            </a:r>
            <a:r>
              <a:rPr lang="en-GB" sz="1400" dirty="0"/>
              <a:t>Beth </a:t>
            </a:r>
            <a:r>
              <a:rPr lang="en-GB" sz="1400" dirty="0" err="1"/>
              <a:t>ydy</a:t>
            </a:r>
            <a:r>
              <a:rPr lang="en-GB" sz="1400" dirty="0"/>
              <a:t> </a:t>
            </a:r>
            <a:r>
              <a:rPr lang="en-GB" sz="1400" dirty="0" err="1"/>
              <a:t>pris</a:t>
            </a:r>
            <a:r>
              <a:rPr lang="en-GB" sz="1400" dirty="0"/>
              <a:t> </a:t>
            </a:r>
            <a:r>
              <a:rPr lang="en-GB" sz="1400" dirty="0" err="1"/>
              <a:t>taith</a:t>
            </a:r>
            <a:r>
              <a:rPr lang="en-GB" sz="1400" dirty="0"/>
              <a:t> i Gran </a:t>
            </a:r>
            <a:r>
              <a:rPr lang="en-GB" sz="1400" dirty="0" err="1"/>
              <a:t>Canaria</a:t>
            </a:r>
            <a:r>
              <a:rPr lang="en-GB" sz="1400" dirty="0"/>
              <a:t> am 7 </a:t>
            </a:r>
            <a:r>
              <a:rPr lang="en-GB" sz="1400" dirty="0" err="1"/>
              <a:t>diwrnod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</a:t>
            </a:r>
            <a:r>
              <a:rPr lang="en-GB" sz="1400" dirty="0" err="1" smtClean="0"/>
              <a:t>gychwyn</a:t>
            </a:r>
            <a:r>
              <a:rPr lang="en-GB" sz="1400" dirty="0" smtClean="0"/>
              <a:t> </a:t>
            </a:r>
            <a:r>
              <a:rPr lang="en-GB" sz="1400" dirty="0" err="1" smtClean="0"/>
              <a:t>Mehefin</a:t>
            </a:r>
            <a:r>
              <a:rPr lang="en-GB" sz="1400" dirty="0" smtClean="0"/>
              <a:t>? ______________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 smtClean="0"/>
              <a:t>4. </a:t>
            </a:r>
            <a:r>
              <a:rPr lang="en-GB" sz="1400" dirty="0"/>
              <a:t>Beth </a:t>
            </a:r>
            <a:r>
              <a:rPr lang="en-GB" sz="1400" dirty="0" err="1"/>
              <a:t>ydy</a:t>
            </a:r>
            <a:r>
              <a:rPr lang="en-GB" sz="1400" dirty="0"/>
              <a:t> </a:t>
            </a:r>
            <a:r>
              <a:rPr lang="en-GB" sz="1400" dirty="0" err="1"/>
              <a:t>pris</a:t>
            </a:r>
            <a:r>
              <a:rPr lang="en-GB" sz="1400" dirty="0"/>
              <a:t> </a:t>
            </a:r>
            <a:r>
              <a:rPr lang="en-GB" sz="1400" dirty="0" err="1"/>
              <a:t>taith</a:t>
            </a:r>
            <a:r>
              <a:rPr lang="en-GB" sz="1400" dirty="0"/>
              <a:t> i Gran </a:t>
            </a:r>
            <a:r>
              <a:rPr lang="en-GB" sz="1400" dirty="0" err="1"/>
              <a:t>Canaria</a:t>
            </a:r>
            <a:r>
              <a:rPr lang="en-GB" sz="1400" dirty="0"/>
              <a:t> am </a:t>
            </a:r>
            <a:r>
              <a:rPr lang="en-GB" sz="1400" dirty="0" smtClean="0"/>
              <a:t>14 </a:t>
            </a:r>
            <a:r>
              <a:rPr lang="en-GB" sz="1400" dirty="0" err="1"/>
              <a:t>diwrnod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</a:t>
            </a:r>
            <a:r>
              <a:rPr lang="en-GB" sz="1400" dirty="0" err="1" smtClean="0"/>
              <a:t>Medi</a:t>
            </a:r>
            <a:r>
              <a:rPr lang="en-GB" sz="1400" dirty="0" smtClean="0"/>
              <a:t> 7? ______________________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 smtClean="0"/>
              <a:t>5. </a:t>
            </a:r>
            <a:r>
              <a:rPr lang="en-GB" sz="1400" dirty="0"/>
              <a:t>Beth </a:t>
            </a:r>
            <a:r>
              <a:rPr lang="en-GB" sz="1400" dirty="0" err="1"/>
              <a:t>ydy</a:t>
            </a:r>
            <a:r>
              <a:rPr lang="en-GB" sz="1400" dirty="0"/>
              <a:t> </a:t>
            </a:r>
            <a:r>
              <a:rPr lang="en-GB" sz="1400" dirty="0" err="1"/>
              <a:t>pris</a:t>
            </a:r>
            <a:r>
              <a:rPr lang="en-GB" sz="1400" dirty="0"/>
              <a:t> </a:t>
            </a:r>
            <a:r>
              <a:rPr lang="en-GB" sz="1400" dirty="0" err="1"/>
              <a:t>taith</a:t>
            </a:r>
            <a:r>
              <a:rPr lang="en-GB" sz="1400" dirty="0"/>
              <a:t> </a:t>
            </a:r>
            <a:r>
              <a:rPr lang="en-GB" sz="1400" dirty="0" smtClean="0"/>
              <a:t>i </a:t>
            </a:r>
            <a:r>
              <a:rPr lang="en-GB" sz="1400" dirty="0" err="1" smtClean="0"/>
              <a:t>blant</a:t>
            </a:r>
            <a:r>
              <a:rPr lang="en-GB" sz="1400" dirty="0" smtClean="0"/>
              <a:t> 10 </a:t>
            </a:r>
            <a:r>
              <a:rPr lang="en-GB" sz="1400" dirty="0" err="1" smtClean="0"/>
              <a:t>oed</a:t>
            </a:r>
            <a:r>
              <a:rPr lang="en-GB" sz="1400" dirty="0" smtClean="0"/>
              <a:t> i </a:t>
            </a:r>
            <a:r>
              <a:rPr lang="en-GB" sz="1400" dirty="0"/>
              <a:t>Gran </a:t>
            </a:r>
            <a:r>
              <a:rPr lang="en-GB" sz="1400" dirty="0" err="1" smtClean="0"/>
              <a:t>Canaria</a:t>
            </a:r>
            <a:r>
              <a:rPr lang="en-GB" sz="1400" dirty="0" smtClean="0"/>
              <a:t> am 14 </a:t>
            </a:r>
            <a:r>
              <a:rPr lang="en-GB" sz="1400" dirty="0" err="1" smtClean="0"/>
              <a:t>diwrnod</a:t>
            </a:r>
            <a:r>
              <a:rPr lang="en-GB" sz="1400" dirty="0" smtClean="0"/>
              <a:t>? ___________________</a:t>
            </a:r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2431-0088-44E6-9BC3-089BD46385C6}" type="slidenum">
              <a:rPr lang="en-GB" smtClean="0"/>
              <a:t>2</a:t>
            </a:fld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>
            <a:off x="4509120" y="251520"/>
            <a:ext cx="2016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8680" y="251520"/>
            <a:ext cx="2016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20888" y="4675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Gran </a:t>
            </a:r>
            <a:r>
              <a:rPr lang="en-GB" sz="2800" b="1" dirty="0" err="1"/>
              <a:t>Canaria</a:t>
            </a:r>
            <a:endParaRPr lang="en-GB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229335" y="8388424"/>
            <a:ext cx="3415689" cy="61917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Beth / </a:t>
            </a:r>
            <a:r>
              <a:rPr lang="en-GB" sz="1200" i="1" dirty="0" smtClean="0"/>
              <a:t>what </a:t>
            </a:r>
            <a:r>
              <a:rPr lang="en-GB" sz="1200" dirty="0" smtClean="0"/>
              <a:t>	</a:t>
            </a:r>
            <a:r>
              <a:rPr lang="en-GB" sz="1200" dirty="0" err="1" smtClean="0"/>
              <a:t>ar</a:t>
            </a:r>
            <a:r>
              <a:rPr lang="en-GB" sz="1200" dirty="0" smtClean="0"/>
              <a:t> </a:t>
            </a:r>
            <a:r>
              <a:rPr lang="en-GB" sz="1200" dirty="0" err="1" smtClean="0"/>
              <a:t>gychwyn</a:t>
            </a:r>
            <a:r>
              <a:rPr lang="en-GB" sz="1200" dirty="0" smtClean="0"/>
              <a:t> / </a:t>
            </a:r>
            <a:r>
              <a:rPr lang="en-GB" sz="1200" i="1" dirty="0" smtClean="0"/>
              <a:t>at the start</a:t>
            </a:r>
            <a:r>
              <a:rPr lang="en-GB" sz="1200" dirty="0" smtClean="0"/>
              <a:t>	       </a:t>
            </a:r>
            <a:r>
              <a:rPr lang="en-GB" sz="1200" dirty="0" err="1" smtClean="0"/>
              <a:t>pris</a:t>
            </a:r>
            <a:r>
              <a:rPr lang="en-GB" sz="1200" dirty="0" smtClean="0"/>
              <a:t> / </a:t>
            </a:r>
            <a:r>
              <a:rPr lang="en-GB" sz="1200" i="1" dirty="0" smtClean="0"/>
              <a:t>price</a:t>
            </a:r>
            <a:r>
              <a:rPr lang="en-GB" sz="1200" dirty="0" smtClean="0"/>
              <a:t>	     </a:t>
            </a:r>
            <a:r>
              <a:rPr lang="en-GB" sz="1200" dirty="0" err="1" smtClean="0"/>
              <a:t>diwrnod</a:t>
            </a:r>
            <a:r>
              <a:rPr lang="en-GB" sz="1200" dirty="0" smtClean="0"/>
              <a:t> / </a:t>
            </a:r>
            <a:r>
              <a:rPr lang="en-GB" sz="1200" i="1" dirty="0" smtClean="0"/>
              <a:t>day(s) </a:t>
            </a:r>
            <a:endParaRPr lang="en-GB" sz="1200" i="1" dirty="0"/>
          </a:p>
        </p:txBody>
      </p:sp>
      <p:sp>
        <p:nvSpPr>
          <p:cNvPr id="9" name="Rectangle 8"/>
          <p:cNvSpPr/>
          <p:nvPr/>
        </p:nvSpPr>
        <p:spPr>
          <a:xfrm>
            <a:off x="3825416" y="8409992"/>
            <a:ext cx="792088" cy="6115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    /10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175448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070" y="491960"/>
            <a:ext cx="485775" cy="4988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4166" y="572262"/>
            <a:ext cx="498804" cy="4988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4166" y="4932040"/>
            <a:ext cx="4588970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chemeClr val="tx1"/>
                </a:solidFill>
              </a:rPr>
              <a:t>                           </a:t>
            </a:r>
            <a:r>
              <a:rPr lang="en-GB" sz="1600" dirty="0" err="1" smtClean="0">
                <a:solidFill>
                  <a:schemeClr val="tx1"/>
                </a:solidFill>
              </a:rPr>
              <a:t>Es</a:t>
            </a:r>
            <a:r>
              <a:rPr lang="en-GB" sz="1600" dirty="0" smtClean="0">
                <a:solidFill>
                  <a:schemeClr val="tx1"/>
                </a:solidFill>
              </a:rPr>
              <a:t> i Gran </a:t>
            </a:r>
            <a:r>
              <a:rPr lang="en-GB" sz="1600" dirty="0" err="1" smtClean="0">
                <a:solidFill>
                  <a:schemeClr val="tx1"/>
                </a:solidFill>
              </a:rPr>
              <a:t>Canaria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ym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mis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Mehefin</a:t>
            </a:r>
            <a:r>
              <a:rPr lang="en-GB" sz="16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smtClean="0">
                <a:solidFill>
                  <a:schemeClr val="tx1"/>
                </a:solidFill>
              </a:rPr>
              <a:t>                          A </a:t>
            </a:r>
            <a:r>
              <a:rPr lang="en-GB" sz="1600" dirty="0" err="1" smtClean="0">
                <a:solidFill>
                  <a:schemeClr val="tx1"/>
                </a:solidFill>
              </a:rPr>
              <a:t>dweud</a:t>
            </a:r>
            <a:r>
              <a:rPr lang="en-GB" sz="1600" dirty="0" smtClean="0">
                <a:solidFill>
                  <a:schemeClr val="tx1"/>
                </a:solidFill>
              </a:rPr>
              <a:t> y </a:t>
            </a:r>
            <a:r>
              <a:rPr lang="en-GB" sz="1600" dirty="0" err="1" smtClean="0">
                <a:solidFill>
                  <a:schemeClr val="tx1"/>
                </a:solidFill>
              </a:rPr>
              <a:t>gwir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roedd</a:t>
            </a:r>
            <a:r>
              <a:rPr lang="en-GB" sz="1600" dirty="0" smtClean="0">
                <a:solidFill>
                  <a:schemeClr val="tx1"/>
                </a:solidFill>
              </a:rPr>
              <a:t> o’n </a:t>
            </a:r>
            <a:r>
              <a:rPr lang="en-GB" sz="1600" dirty="0" err="1" smtClean="0">
                <a:solidFill>
                  <a:schemeClr val="tx1"/>
                </a:solidFill>
              </a:rPr>
              <a:t>anhygoel</a:t>
            </a:r>
            <a:r>
              <a:rPr lang="en-GB" sz="1600" dirty="0" smtClean="0">
                <a:solidFill>
                  <a:schemeClr val="tx1"/>
                </a:solidFill>
              </a:rPr>
              <a:t>!         	       Roedd y </a:t>
            </a:r>
            <a:r>
              <a:rPr lang="en-GB" sz="1600" dirty="0" err="1" smtClean="0">
                <a:solidFill>
                  <a:schemeClr val="tx1"/>
                </a:solidFill>
              </a:rPr>
              <a:t>tywydd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yn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ardderchog</a:t>
            </a:r>
            <a:r>
              <a:rPr lang="en-GB" sz="1600" dirty="0" smtClean="0">
                <a:solidFill>
                  <a:schemeClr val="tx1"/>
                </a:solidFill>
              </a:rPr>
              <a:t> – </a:t>
            </a:r>
            <a:r>
              <a:rPr lang="en-GB" sz="1600" dirty="0" err="1" smtClean="0">
                <a:solidFill>
                  <a:schemeClr val="tx1"/>
                </a:solidFill>
              </a:rPr>
              <a:t>brâf</a:t>
            </a:r>
            <a:r>
              <a:rPr lang="en-GB" sz="1600" dirty="0" smtClean="0">
                <a:solidFill>
                  <a:schemeClr val="tx1"/>
                </a:solidFill>
              </a:rPr>
              <a:t>  	       bob </a:t>
            </a:r>
            <a:r>
              <a:rPr lang="en-GB" sz="1600" dirty="0" err="1" smtClean="0">
                <a:solidFill>
                  <a:schemeClr val="tx1"/>
                </a:solidFill>
              </a:rPr>
              <a:t>dydd</a:t>
            </a:r>
            <a:r>
              <a:rPr lang="en-GB" sz="1600" dirty="0" smtClean="0">
                <a:solidFill>
                  <a:schemeClr val="tx1"/>
                </a:solidFill>
              </a:rPr>
              <a:t>! </a:t>
            </a:r>
            <a:r>
              <a:rPr lang="en-GB" sz="1600" dirty="0" err="1" smtClean="0">
                <a:solidFill>
                  <a:schemeClr val="tx1"/>
                </a:solidFill>
              </a:rPr>
              <a:t>Roeddwn</a:t>
            </a:r>
            <a:r>
              <a:rPr lang="en-GB" sz="1600" dirty="0" smtClean="0">
                <a:solidFill>
                  <a:schemeClr val="tx1"/>
                </a:solidFill>
              </a:rPr>
              <a:t> i </a:t>
            </a:r>
            <a:r>
              <a:rPr lang="en-GB" sz="1600" dirty="0" err="1" smtClean="0">
                <a:solidFill>
                  <a:schemeClr val="tx1"/>
                </a:solidFill>
              </a:rPr>
              <a:t>wrth</a:t>
            </a:r>
            <a:r>
              <a:rPr lang="en-GB" sz="1600" dirty="0" smtClean="0">
                <a:solidFill>
                  <a:schemeClr val="tx1"/>
                </a:solidFill>
              </a:rPr>
              <a:t> fy </a:t>
            </a:r>
            <a:r>
              <a:rPr lang="en-GB" sz="1600" dirty="0" err="1" smtClean="0">
                <a:solidFill>
                  <a:schemeClr val="tx1"/>
                </a:solidFill>
              </a:rPr>
              <a:t>modd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ar</a:t>
            </a:r>
            <a:r>
              <a:rPr lang="en-GB" sz="1600" dirty="0" smtClean="0">
                <a:solidFill>
                  <a:schemeClr val="tx1"/>
                </a:solidFill>
              </a:rPr>
              <a:t> y </a:t>
            </a:r>
            <a:r>
              <a:rPr lang="en-GB" sz="1600" dirty="0" err="1" smtClean="0">
                <a:solidFill>
                  <a:schemeClr val="tx1"/>
                </a:solidFill>
              </a:rPr>
              <a:t>traeth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yn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torheulo</a:t>
            </a:r>
            <a:r>
              <a:rPr lang="en-GB" sz="1600" dirty="0" smtClean="0">
                <a:solidFill>
                  <a:schemeClr val="tx1"/>
                </a:solidFill>
              </a:rPr>
              <a:t> o fore tan </a:t>
            </a:r>
            <a:r>
              <a:rPr lang="en-GB" sz="1600" dirty="0" err="1" smtClean="0">
                <a:solidFill>
                  <a:schemeClr val="tx1"/>
                </a:solidFill>
              </a:rPr>
              <a:t>nôs</a:t>
            </a:r>
            <a:r>
              <a:rPr lang="en-GB" sz="1600" dirty="0" smtClean="0">
                <a:solidFill>
                  <a:schemeClr val="tx1"/>
                </a:solidFill>
              </a:rPr>
              <a:t>. Roedd y </a:t>
            </a:r>
            <a:r>
              <a:rPr lang="en-GB" sz="1600" dirty="0" err="1" smtClean="0">
                <a:solidFill>
                  <a:schemeClr val="tx1"/>
                </a:solidFill>
              </a:rPr>
              <a:t>gwesty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yn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wych</a:t>
            </a:r>
            <a:r>
              <a:rPr lang="en-GB" sz="1600" dirty="0" smtClean="0">
                <a:solidFill>
                  <a:schemeClr val="tx1"/>
                </a:solidFill>
              </a:rPr>
              <a:t> – </a:t>
            </a:r>
            <a:r>
              <a:rPr lang="en-GB" sz="1600" dirty="0" err="1" smtClean="0">
                <a:solidFill>
                  <a:schemeClr val="tx1"/>
                </a:solidFill>
              </a:rPr>
              <a:t>diolch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yn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fawr</a:t>
            </a:r>
            <a:r>
              <a:rPr lang="en-GB" sz="1600" dirty="0" smtClean="0">
                <a:solidFill>
                  <a:schemeClr val="tx1"/>
                </a:solidFill>
              </a:rPr>
              <a:t> iawn i’r staff am </a:t>
            </a:r>
            <a:r>
              <a:rPr lang="en-GB" sz="1600" dirty="0" err="1" smtClean="0">
                <a:solidFill>
                  <a:schemeClr val="tx1"/>
                </a:solidFill>
              </a:rPr>
              <a:t>fod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mor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neis</a:t>
            </a:r>
            <a:r>
              <a:rPr lang="en-GB" sz="1600" dirty="0" smtClean="0">
                <a:solidFill>
                  <a:schemeClr val="tx1"/>
                </a:solidFill>
              </a:rPr>
              <a:t>.  </a:t>
            </a:r>
            <a:r>
              <a:rPr lang="en-GB" sz="1600" dirty="0" err="1" smtClean="0">
                <a:solidFill>
                  <a:schemeClr val="tx1"/>
                </a:solidFill>
              </a:rPr>
              <a:t>Yr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unig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beth</a:t>
            </a:r>
            <a:r>
              <a:rPr lang="en-GB" sz="1600" dirty="0" smtClean="0">
                <a:solidFill>
                  <a:schemeClr val="tx1"/>
                </a:solidFill>
              </a:rPr>
              <a:t> oedd </a:t>
            </a:r>
            <a:r>
              <a:rPr lang="en-GB" sz="1600" dirty="0" err="1" smtClean="0">
                <a:solidFill>
                  <a:schemeClr val="tx1"/>
                </a:solidFill>
              </a:rPr>
              <a:t>roeddwn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i’n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casau</a:t>
            </a:r>
            <a:r>
              <a:rPr lang="en-GB" sz="1600" dirty="0" smtClean="0">
                <a:solidFill>
                  <a:schemeClr val="tx1"/>
                </a:solidFill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</a:rPr>
              <a:t>bwyd</a:t>
            </a:r>
            <a:r>
              <a:rPr lang="en-GB" sz="1600" dirty="0" smtClean="0">
                <a:solidFill>
                  <a:schemeClr val="tx1"/>
                </a:solidFill>
              </a:rPr>
              <a:t> y </a:t>
            </a:r>
            <a:r>
              <a:rPr lang="en-GB" sz="1600" dirty="0" err="1" smtClean="0">
                <a:solidFill>
                  <a:schemeClr val="tx1"/>
                </a:solidFill>
              </a:rPr>
              <a:t>gwesty</a:t>
            </a:r>
            <a:r>
              <a:rPr lang="en-GB" sz="1600" dirty="0" smtClean="0">
                <a:solidFill>
                  <a:schemeClr val="tx1"/>
                </a:solidFill>
              </a:rPr>
              <a:t>  – </a:t>
            </a:r>
            <a:r>
              <a:rPr lang="en-GB" sz="1600" dirty="0" err="1" smtClean="0">
                <a:solidFill>
                  <a:schemeClr val="tx1"/>
                </a:solidFill>
              </a:rPr>
              <a:t>roedd</a:t>
            </a:r>
            <a:r>
              <a:rPr lang="en-GB" sz="1600" dirty="0" smtClean="0">
                <a:solidFill>
                  <a:schemeClr val="tx1"/>
                </a:solidFill>
              </a:rPr>
              <a:t> o’n </a:t>
            </a:r>
            <a:r>
              <a:rPr lang="en-GB" sz="1600" dirty="0" err="1" smtClean="0">
                <a:solidFill>
                  <a:schemeClr val="tx1"/>
                </a:solidFill>
              </a:rPr>
              <a:t>afiach</a:t>
            </a:r>
            <a:r>
              <a:rPr lang="en-GB" sz="1600" dirty="0" smtClean="0">
                <a:solidFill>
                  <a:schemeClr val="tx1"/>
                </a:solidFill>
              </a:rPr>
              <a:t>, </a:t>
            </a:r>
            <a:r>
              <a:rPr lang="en-GB" sz="1600" dirty="0" err="1" smtClean="0">
                <a:solidFill>
                  <a:schemeClr val="tx1"/>
                </a:solidFill>
              </a:rPr>
              <a:t>ond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roedd</a:t>
            </a:r>
            <a:r>
              <a:rPr lang="en-GB" sz="1600" dirty="0" smtClean="0">
                <a:solidFill>
                  <a:schemeClr val="tx1"/>
                </a:solidFill>
              </a:rPr>
              <a:t> ty </a:t>
            </a:r>
            <a:r>
              <a:rPr lang="en-GB" sz="1600" dirty="0" err="1" smtClean="0">
                <a:solidFill>
                  <a:schemeClr val="tx1"/>
                </a:solidFill>
              </a:rPr>
              <a:t>bwyta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blasus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tua</a:t>
            </a:r>
            <a:r>
              <a:rPr lang="en-GB" sz="1600" dirty="0" smtClean="0">
                <a:solidFill>
                  <a:schemeClr val="tx1"/>
                </a:solidFill>
              </a:rPr>
              <a:t> pump </a:t>
            </a:r>
            <a:r>
              <a:rPr lang="en-GB" sz="1600" dirty="0" err="1" smtClean="0">
                <a:solidFill>
                  <a:schemeClr val="tx1"/>
                </a:solidFill>
              </a:rPr>
              <a:t>munud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o’r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gwesty</a:t>
            </a:r>
            <a:r>
              <a:rPr lang="en-GB" sz="1600" dirty="0" smtClean="0">
                <a:solidFill>
                  <a:schemeClr val="tx1"/>
                </a:solidFill>
              </a:rPr>
              <a:t>.  </a:t>
            </a:r>
            <a:r>
              <a:rPr lang="en-GB" sz="1600" dirty="0" err="1" smtClean="0">
                <a:solidFill>
                  <a:schemeClr val="tx1"/>
                </a:solidFill>
              </a:rPr>
              <a:t>Hoffwn</a:t>
            </a:r>
            <a:r>
              <a:rPr lang="en-GB" sz="1600" dirty="0" smtClean="0">
                <a:solidFill>
                  <a:schemeClr val="tx1"/>
                </a:solidFill>
              </a:rPr>
              <a:t> i </a:t>
            </a:r>
            <a:r>
              <a:rPr lang="en-GB" sz="1600" dirty="0" err="1" smtClean="0">
                <a:solidFill>
                  <a:schemeClr val="tx1"/>
                </a:solidFill>
              </a:rPr>
              <a:t>roi</a:t>
            </a:r>
            <a:r>
              <a:rPr lang="en-GB" sz="1600" dirty="0" smtClean="0">
                <a:solidFill>
                  <a:schemeClr val="tx1"/>
                </a:solidFill>
              </a:rPr>
              <a:t> 4 </a:t>
            </a:r>
            <a:r>
              <a:rPr lang="en-GB" sz="1600" dirty="0" err="1" smtClean="0">
                <a:solidFill>
                  <a:schemeClr val="tx1"/>
                </a:solidFill>
              </a:rPr>
              <a:t>seren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allan</a:t>
            </a:r>
            <a:r>
              <a:rPr lang="en-GB" sz="1600" dirty="0" smtClean="0">
                <a:solidFill>
                  <a:schemeClr val="tx1"/>
                </a:solidFill>
              </a:rPr>
              <a:t> o bump i’r </a:t>
            </a:r>
            <a:r>
              <a:rPr lang="en-GB" sz="1600" dirty="0" err="1" smtClean="0">
                <a:solidFill>
                  <a:schemeClr val="tx1"/>
                </a:solidFill>
              </a:rPr>
              <a:t>Gwesty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i="1" dirty="0" err="1" smtClean="0">
                <a:solidFill>
                  <a:schemeClr val="tx1"/>
                </a:solidFill>
              </a:rPr>
              <a:t>Residencia</a:t>
            </a:r>
            <a:r>
              <a:rPr lang="en-GB" sz="1600" dirty="0" smtClean="0">
                <a:solidFill>
                  <a:schemeClr val="tx1"/>
                </a:solidFill>
              </a:rPr>
              <a:t>.  Martyn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endParaRPr lang="en-GB" sz="1600" dirty="0" smtClean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Image result for trip advisor imag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" y="5148065"/>
            <a:ext cx="13096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7" t="23183" r="54430" b="67224"/>
          <a:stretch/>
        </p:blipFill>
        <p:spPr bwMode="auto">
          <a:xfrm>
            <a:off x="229335" y="7524328"/>
            <a:ext cx="4207777" cy="65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836712" y="7861281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521697"/>
              </p:ext>
            </p:extLst>
          </p:nvPr>
        </p:nvGraphicFramePr>
        <p:xfrm>
          <a:off x="4833156" y="4434846"/>
          <a:ext cx="1950693" cy="4572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231"/>
                <a:gridCol w="650231"/>
                <a:gridCol w="650231"/>
              </a:tblGrid>
              <a:tr h="517989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i="1" dirty="0"/>
                    </a:p>
                  </a:txBody>
                  <a:tcPr/>
                </a:tc>
              </a:tr>
              <a:tr h="875605">
                <a:tc>
                  <a:txBody>
                    <a:bodyPr/>
                    <a:lstStyle/>
                    <a:p>
                      <a:r>
                        <a:rPr lang="en-GB" sz="1050" dirty="0" err="1" smtClean="0"/>
                        <a:t>Aeth</a:t>
                      </a:r>
                      <a:r>
                        <a:rPr lang="en-GB" sz="1050" dirty="0" smtClean="0"/>
                        <a:t> Martyn i Gran </a:t>
                      </a:r>
                      <a:r>
                        <a:rPr lang="en-GB" sz="1050" dirty="0" err="1" smtClean="0"/>
                        <a:t>Canaria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552343">
                <a:tc>
                  <a:txBody>
                    <a:bodyPr/>
                    <a:lstStyle/>
                    <a:p>
                      <a:r>
                        <a:rPr lang="en-GB" sz="1050" dirty="0" err="1" smtClean="0"/>
                        <a:t>Aeth</a:t>
                      </a:r>
                      <a:r>
                        <a:rPr lang="en-GB" sz="1050" dirty="0" smtClean="0"/>
                        <a:t> </a:t>
                      </a:r>
                      <a:r>
                        <a:rPr lang="en-GB" sz="1050" dirty="0" err="1" smtClean="0"/>
                        <a:t>ym</a:t>
                      </a:r>
                      <a:r>
                        <a:rPr lang="en-GB" sz="1050" dirty="0" smtClean="0"/>
                        <a:t> </a:t>
                      </a:r>
                      <a:r>
                        <a:rPr lang="en-GB" sz="1050" dirty="0" err="1" smtClean="0"/>
                        <a:t>mis</a:t>
                      </a:r>
                      <a:r>
                        <a:rPr lang="en-GB" sz="1050" baseline="0" dirty="0" smtClean="0"/>
                        <a:t> Mai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</a:tr>
              <a:tr h="875605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Roedd y </a:t>
                      </a:r>
                      <a:r>
                        <a:rPr lang="en-GB" sz="1050" dirty="0" err="1" smtClean="0"/>
                        <a:t>tywydd</a:t>
                      </a:r>
                      <a:r>
                        <a:rPr lang="en-GB" sz="1050" dirty="0" smtClean="0"/>
                        <a:t> </a:t>
                      </a:r>
                      <a:r>
                        <a:rPr lang="en-GB" sz="1050" dirty="0" err="1" smtClean="0"/>
                        <a:t>yn</a:t>
                      </a:r>
                      <a:r>
                        <a:rPr lang="en-GB" sz="1050" dirty="0" smtClean="0"/>
                        <a:t> </a:t>
                      </a:r>
                      <a:r>
                        <a:rPr lang="en-GB" sz="1050" dirty="0" err="1" smtClean="0"/>
                        <a:t>ddiflas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</a:tr>
              <a:tr h="684066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Roedd y </a:t>
                      </a:r>
                      <a:r>
                        <a:rPr lang="en-GB" sz="1050" dirty="0" err="1" smtClean="0"/>
                        <a:t>bwyd</a:t>
                      </a:r>
                      <a:r>
                        <a:rPr lang="en-GB" sz="1050" baseline="0" dirty="0" smtClean="0"/>
                        <a:t> </a:t>
                      </a:r>
                      <a:r>
                        <a:rPr lang="en-GB" sz="1050" baseline="0" dirty="0" err="1" smtClean="0"/>
                        <a:t>yn</a:t>
                      </a:r>
                      <a:r>
                        <a:rPr lang="en-GB" sz="1050" baseline="0" dirty="0" smtClean="0"/>
                        <a:t> </a:t>
                      </a:r>
                      <a:r>
                        <a:rPr lang="en-GB" sz="1050" baseline="0" dirty="0" err="1" smtClean="0"/>
                        <a:t>flasus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</a:tr>
              <a:tr h="1067144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Cafodd </a:t>
                      </a:r>
                      <a:r>
                        <a:rPr lang="en-GB" sz="1050" dirty="0" err="1" smtClean="0"/>
                        <a:t>Gwesty</a:t>
                      </a:r>
                      <a:r>
                        <a:rPr lang="en-GB" sz="1050" dirty="0" smtClean="0"/>
                        <a:t> </a:t>
                      </a:r>
                      <a:r>
                        <a:rPr lang="en-GB" sz="800" i="1" dirty="0" err="1" smtClean="0"/>
                        <a:t>Residencia</a:t>
                      </a:r>
                      <a:r>
                        <a:rPr lang="en-GB" sz="800" dirty="0" smtClean="0"/>
                        <a:t> </a:t>
                      </a:r>
                      <a:r>
                        <a:rPr lang="en-GB" sz="1050" dirty="0" smtClean="0"/>
                        <a:t>5 </a:t>
                      </a:r>
                      <a:r>
                        <a:rPr lang="en-GB" sz="1050" dirty="0" err="1" smtClean="0"/>
                        <a:t>seren</a:t>
                      </a:r>
                      <a:r>
                        <a:rPr lang="en-GB" sz="1050" dirty="0" smtClean="0"/>
                        <a:t> 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itle 1"/>
          <p:cNvSpPr txBox="1">
            <a:spLocks/>
          </p:cNvSpPr>
          <p:nvPr/>
        </p:nvSpPr>
        <p:spPr>
          <a:xfrm>
            <a:off x="0" y="4178073"/>
            <a:ext cx="4833156" cy="655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err="1" smtClean="0"/>
              <a:t>Darllennwch</a:t>
            </a:r>
            <a:r>
              <a:rPr lang="en-GB" sz="1400" dirty="0" smtClean="0"/>
              <a:t> </a:t>
            </a:r>
            <a:r>
              <a:rPr lang="en-GB" sz="1400" dirty="0" err="1" smtClean="0"/>
              <a:t>yr</a:t>
            </a:r>
            <a:r>
              <a:rPr lang="en-GB" sz="1400" dirty="0" smtClean="0"/>
              <a:t> </a:t>
            </a:r>
            <a:r>
              <a:rPr lang="en-GB" sz="1400" dirty="0" err="1" smtClean="0"/>
              <a:t>adolygiad</a:t>
            </a:r>
            <a:r>
              <a:rPr lang="en-GB" sz="1400" dirty="0"/>
              <a:t> </a:t>
            </a:r>
            <a:r>
              <a:rPr lang="en-GB" sz="1400" dirty="0" smtClean="0"/>
              <a:t>ac </a:t>
            </a:r>
            <a:r>
              <a:rPr lang="en-GB" sz="1400" dirty="0" err="1" smtClean="0"/>
              <a:t>yna</a:t>
            </a:r>
            <a:r>
              <a:rPr lang="en-GB" sz="1400" dirty="0" smtClean="0"/>
              <a:t> </a:t>
            </a:r>
            <a:r>
              <a:rPr lang="en-GB" sz="1400" dirty="0" err="1" smtClean="0"/>
              <a:t>atebwch</a:t>
            </a:r>
            <a:r>
              <a:rPr lang="en-GB" sz="1400" dirty="0" smtClean="0"/>
              <a:t> y </a:t>
            </a:r>
            <a:r>
              <a:rPr lang="en-GB" sz="1400" dirty="0" err="1" smtClean="0"/>
              <a:t>cwestiynau</a:t>
            </a:r>
            <a:r>
              <a:rPr lang="en-GB" sz="1400" dirty="0" smtClean="0"/>
              <a:t> </a:t>
            </a:r>
            <a:r>
              <a:rPr lang="en-GB" sz="1400" dirty="0" err="1" smtClean="0"/>
              <a:t>ar</a:t>
            </a:r>
            <a:r>
              <a:rPr lang="en-GB" sz="1400" dirty="0" smtClean="0"/>
              <a:t> y </a:t>
            </a:r>
            <a:r>
              <a:rPr lang="en-GB" sz="1400" dirty="0" err="1" smtClean="0"/>
              <a:t>dde</a:t>
            </a:r>
            <a:r>
              <a:rPr lang="en-GB" sz="1400" dirty="0" smtClean="0"/>
              <a:t>. </a:t>
            </a:r>
          </a:p>
          <a:p>
            <a:r>
              <a:rPr lang="en-GB" sz="1400" i="1" dirty="0" smtClean="0"/>
              <a:t>Read the review then answer the questions on the right.</a:t>
            </a:r>
            <a:endParaRPr lang="en-GB" sz="1400" i="1" dirty="0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959" y="4684576"/>
            <a:ext cx="216531" cy="24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2" t="29158" r="11394"/>
          <a:stretch/>
        </p:blipFill>
        <p:spPr bwMode="auto">
          <a:xfrm>
            <a:off x="6333650" y="4692284"/>
            <a:ext cx="215675" cy="21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22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165</Words>
  <Application>Microsoft Office PowerPoint</Application>
  <PresentationFormat>On-screen Show (4:3)</PresentationFormat>
  <Paragraphs>25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 Edrychwch ar prisiau gwyliau i Gran Canaria. Atebwch y cwestiynau sy’n dilyn.  Look at the prices for holidays to Gran Canaria. Answer the following questions.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2017-07-11T10:09:41Z</dcterms:created>
  <dcterms:modified xsi:type="dcterms:W3CDTF">2017-07-11T10:25:22Z</dcterms:modified>
</cp:coreProperties>
</file>