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58" r:id="rId3"/>
    <p:sldId id="259" r:id="rId4"/>
    <p:sldId id="265" r:id="rId5"/>
    <p:sldId id="264" r:id="rId6"/>
    <p:sldId id="261" r:id="rId7"/>
    <p:sldId id="262" r:id="rId8"/>
    <p:sldId id="263" r:id="rId9"/>
    <p:sldId id="260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8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C66B9-D98D-4581-9E5D-ABC571A50087}" type="datetimeFigureOut">
              <a:rPr lang="en-GB" smtClean="0"/>
              <a:t>18/02/2016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C1442-C547-4546-A2BE-1C3D65D68E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076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3A0589-A520-4734-8126-0A8E2A1C8BA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320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5A25C-16AB-4B1F-9AE7-164F5763EF5E}" type="datetime1">
              <a:rPr lang="en-GB" smtClean="0"/>
              <a:t>18/02/2016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UWCH/DINASYDDIAETH/GWE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615E7-0280-4B50-A5CA-C095DB3C9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336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79A49-B20A-4937-93D2-DDA274737AE9}" type="datetime1">
              <a:rPr lang="en-GB" smtClean="0"/>
              <a:t>18/02/2016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UWCH/DINASYDDIAETH/GWE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615E7-0280-4B50-A5CA-C095DB3C9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856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B16B-3313-4964-AC67-7AF93F56D75E}" type="datetime1">
              <a:rPr lang="en-GB" smtClean="0"/>
              <a:t>18/02/2016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UWCH/DINASYDDIAETH/GWE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615E7-0280-4B50-A5CA-C095DB3C9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76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7B619-EC89-4992-B4E2-63CC30E014B5}" type="datetime1">
              <a:rPr lang="en-GB" smtClean="0"/>
              <a:t>18/02/2016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UWCH/DINASYDDIAETH/GWE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615E7-0280-4B50-A5CA-C095DB3C9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60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14FA-766E-4D28-A53E-F5DECE384866}" type="datetime1">
              <a:rPr lang="en-GB" smtClean="0"/>
              <a:t>18/02/2016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UWCH/DINASYDDIAETH/GWE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615E7-0280-4B50-A5CA-C095DB3C9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659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2AAC-A28C-4CBF-8DE9-806285A02159}" type="datetime1">
              <a:rPr lang="en-GB" smtClean="0"/>
              <a:t>18/02/2016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UWCH/DINASYDDIAETH/GWE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615E7-0280-4B50-A5CA-C095DB3C9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2589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51BF9-19C1-4113-A451-7E19B5C7757C}" type="datetime1">
              <a:rPr lang="en-GB" smtClean="0"/>
              <a:t>18/02/2016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UWCH/DINASYDDIAETH/GWE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615E7-0280-4B50-A5CA-C095DB3C9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484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37A2-EBF3-4C6E-85A9-3BA26C2E63AB}" type="datetime1">
              <a:rPr lang="en-GB" smtClean="0"/>
              <a:t>18/02/2016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UWCH/DINASYDDIAETH/GWE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615E7-0280-4B50-A5CA-C095DB3C9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184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6B3A9-4441-49DD-BBD5-77EF1C867BB4}" type="datetime1">
              <a:rPr lang="en-GB" smtClean="0"/>
              <a:t>18/02/2016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UWCH/DINASYDDIAETH/GWE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615E7-0280-4B50-A5CA-C095DB3C9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207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D27BC-A6EA-4058-B758-FC789545B1A0}" type="datetime1">
              <a:rPr lang="en-GB" smtClean="0"/>
              <a:t>18/02/2016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UWCH/DINASYDDIAETH/GWE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615E7-0280-4B50-A5CA-C095DB3C9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212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8F05-7636-4D90-81B2-DF4A65A28A41}" type="datetime1">
              <a:rPr lang="en-GB" smtClean="0"/>
              <a:t>18/02/2016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UWCH/DINASYDDIAETH/GWE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615E7-0280-4B50-A5CA-C095DB3C9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977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DF8D5-893E-41CF-BFEC-DBC0D9D6AB9F}" type="datetime1">
              <a:rPr lang="en-GB" smtClean="0"/>
              <a:t>18/02/2016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UWCH/DINASYDDIAETH/GWE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615E7-0280-4B50-A5CA-C095DB3C9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8247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ubtitle 2"/>
          <p:cNvSpPr>
            <a:spLocks noGrp="1"/>
          </p:cNvSpPr>
          <p:nvPr>
            <p:ph type="subTitle" idx="1"/>
          </p:nvPr>
        </p:nvSpPr>
        <p:spPr>
          <a:xfrm>
            <a:off x="1141413" y="2562225"/>
            <a:ext cx="6858000" cy="874713"/>
          </a:xfrm>
        </p:spPr>
        <p:txBody>
          <a:bodyPr>
            <a:normAutofit fontScale="47500" lnSpcReduction="20000"/>
          </a:bodyPr>
          <a:lstStyle/>
          <a:p>
            <a:pPr eaLnBrk="1" hangingPunct="1"/>
            <a:endParaRPr lang="en-GB" altLang="en-US" sz="5400" u="sng" dirty="0" smtClean="0">
              <a:latin typeface="Comic Sans MS" pitchFamily="66" charset="0"/>
            </a:endParaRPr>
          </a:p>
          <a:p>
            <a:r>
              <a:rPr lang="en-GB" altLang="en-US" sz="5400" u="sng" dirty="0">
                <a:latin typeface="Comic Sans MS" pitchFamily="66" charset="0"/>
              </a:rPr>
              <a:t>Her </a:t>
            </a:r>
            <a:r>
              <a:rPr lang="en-GB" altLang="en-US" sz="5400" u="sng" dirty="0" err="1">
                <a:latin typeface="Comic Sans MS" pitchFamily="66" charset="0"/>
              </a:rPr>
              <a:t>Dinasyddiaeth</a:t>
            </a:r>
            <a:r>
              <a:rPr lang="en-GB" altLang="en-US" sz="5400" u="sng" dirty="0">
                <a:latin typeface="Comic Sans MS" pitchFamily="66" charset="0"/>
              </a:rPr>
              <a:t> </a:t>
            </a:r>
            <a:r>
              <a:rPr lang="en-GB" altLang="en-US" sz="5400" u="sng" dirty="0" err="1">
                <a:latin typeface="Comic Sans MS" pitchFamily="66" charset="0"/>
              </a:rPr>
              <a:t>Fyd-eang</a:t>
            </a:r>
            <a:r>
              <a:rPr lang="en-GB" altLang="en-US" sz="5400" u="sng" dirty="0">
                <a:latin typeface="Comic Sans MS" pitchFamily="66" charset="0"/>
              </a:rPr>
              <a:t> CA5</a:t>
            </a:r>
            <a:endParaRPr lang="en-GB" altLang="en-US" sz="5400" u="sng" dirty="0" smtClean="0">
              <a:latin typeface="Comic Sans MS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3928" y="3717032"/>
            <a:ext cx="1317241" cy="876564"/>
          </a:xfrm>
          <a:prstGeom prst="snip2DiagRect">
            <a:avLst>
              <a:gd name="adj1" fmla="val 29774"/>
              <a:gd name="adj2" fmla="val 16667"/>
            </a:avLst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15925"/>
            <a:ext cx="1152128" cy="852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/>
          <p:nvPr/>
        </p:nvPicPr>
        <p:blipFill>
          <a:blip r:embed="rId5"/>
          <a:srcRect l="13207" t="4698" r="8176" b="6711"/>
          <a:stretch>
            <a:fillRect/>
          </a:stretch>
        </p:blipFill>
        <p:spPr bwMode="auto">
          <a:xfrm>
            <a:off x="7596336" y="415926"/>
            <a:ext cx="1271017" cy="996850"/>
          </a:xfrm>
          <a:prstGeom prst="rect">
            <a:avLst/>
          </a:prstGeom>
          <a:noFill/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UWCH/DINASYDDIAETH/GWE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0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BRIFF Y FFUG HER 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 fontScale="40000" lnSpcReduction="20000"/>
          </a:bodyPr>
          <a:lstStyle/>
          <a:p>
            <a:r>
              <a:rPr lang="cy-GB" dirty="0"/>
              <a:t>Mae'r byd yn wynebu heriau byd-eang, sy'n gofyn am atebion byd-eang. Drwy feithrin gwybodaeth am y mater a meithrin dealltwriaeth o fater byd-eang byddwch yn dechrau datblygu eich Safbwynt Personol. Cewch gyfle i gyflwyno eich dull chi o ymdrin </a:t>
            </a:r>
            <a:r>
              <a:rPr lang="cy-GB" dirty="0" err="1"/>
              <a:t>ȃ'r</a:t>
            </a:r>
            <a:r>
              <a:rPr lang="cy-GB" dirty="0"/>
              <a:t> mater byd-eang yn y Gynhadledd Dewisiadau Byd-eang. Rhaid i chi ddatblygu a chefnogi dadleuon, barn a safbwyntiau penodol ar fater byd-eang.</a:t>
            </a:r>
            <a:endParaRPr lang="en-GB" dirty="0"/>
          </a:p>
          <a:p>
            <a:r>
              <a:rPr lang="cy-GB" dirty="0"/>
              <a:t> </a:t>
            </a:r>
            <a:endParaRPr lang="en-GB" dirty="0"/>
          </a:p>
          <a:p>
            <a:r>
              <a:rPr lang="cy-GB" dirty="0"/>
              <a:t>Os yw datrysiadau dichonadwy i'w canfod mae </a:t>
            </a:r>
            <a:r>
              <a:rPr lang="cy-GB" dirty="0" err="1"/>
              <a:t>hi'n</a:t>
            </a:r>
            <a:r>
              <a:rPr lang="cy-GB" dirty="0"/>
              <a:t> hanfodol rhannu eich syniadau am y ffyrdd o weithredu trwy ymgysylltu ag eraill. Mae'r Her yn gyfle i chi hybu eich dynesiad eich hunan ar gyfer datrysiadau a strategaethau er mwyn taclo'r mater byd-eang yn y Gynhadledd Dewisiadau Byd-eang. Dylech gyfleu eich neges mewn ffordd greadigol ac arloesol er mwyn ymgysylltu ag aelodau o'r gynulleidfa a'u hannog i feddwl a gweithredu fel dinasyddion byd-eang. </a:t>
            </a:r>
            <a:endParaRPr lang="en-GB" dirty="0"/>
          </a:p>
          <a:p>
            <a:r>
              <a:rPr lang="cy-GB" dirty="0"/>
              <a:t> </a:t>
            </a:r>
            <a:endParaRPr lang="en-GB" dirty="0"/>
          </a:p>
          <a:p>
            <a:r>
              <a:rPr lang="cy-GB" dirty="0"/>
              <a:t> </a:t>
            </a:r>
            <a:endParaRPr lang="en-GB" dirty="0"/>
          </a:p>
          <a:p>
            <a:r>
              <a:rPr lang="cy-GB" dirty="0"/>
              <a:t>Byddwch yn ymchwilio i fater yn ymwneud â Phoblogaeth </a:t>
            </a:r>
            <a:r>
              <a:rPr lang="cy-GB" dirty="0" smtClean="0"/>
              <a:t>Fyd-eang </a:t>
            </a:r>
            <a:r>
              <a:rPr lang="cy-GB" b="1" dirty="0" smtClean="0"/>
              <a:t>Iechyd </a:t>
            </a:r>
            <a:r>
              <a:rPr lang="cy-GB" dirty="0" smtClean="0"/>
              <a:t>sydd </a:t>
            </a:r>
            <a:r>
              <a:rPr lang="cy-GB" dirty="0"/>
              <a:t>wedi'i seilio ar </a:t>
            </a:r>
            <a:r>
              <a:rPr lang="cy-GB" b="1" dirty="0" smtClean="0"/>
              <a:t>Boblogaeth sy’n heneiddio.</a:t>
            </a:r>
            <a:endParaRPr lang="en-GB" b="1" dirty="0"/>
          </a:p>
          <a:p>
            <a:r>
              <a:rPr lang="cy-GB" dirty="0"/>
              <a:t> </a:t>
            </a:r>
            <a:endParaRPr lang="en-GB" dirty="0"/>
          </a:p>
          <a:p>
            <a:r>
              <a:rPr lang="cy-GB" dirty="0"/>
              <a:t>Bydd y gynhadledd y byddwch yn cyfrannu ati yn canolbwyntio ar</a:t>
            </a:r>
            <a:r>
              <a:rPr lang="cy-GB" dirty="0" smtClean="0"/>
              <a:t>:</a:t>
            </a:r>
          </a:p>
          <a:p>
            <a:endParaRPr lang="en-GB" dirty="0"/>
          </a:p>
          <a:p>
            <a:r>
              <a:rPr lang="cy-GB" b="1" dirty="0"/>
              <a:t> </a:t>
            </a:r>
            <a:r>
              <a:rPr lang="cy-GB" b="1" dirty="0"/>
              <a:t>'Mae poblogaeth sy'n heneiddio yn fater sy'n wynebu nifer o wledydd.  Beth ddylid ei wneud i daclo'r mater?'</a:t>
            </a:r>
          </a:p>
          <a:p>
            <a:r>
              <a:rPr lang="cy-GB" b="1" dirty="0"/>
              <a:t> </a:t>
            </a:r>
            <a:endParaRPr lang="en-GB" b="1" dirty="0"/>
          </a:p>
          <a:p>
            <a:r>
              <a:rPr lang="cy-GB" dirty="0"/>
              <a:t>... a </a:t>
            </a:r>
            <a:r>
              <a:rPr lang="cy-GB" dirty="0" err="1"/>
              <a:t>gynhelir</a:t>
            </a:r>
            <a:r>
              <a:rPr lang="cy-GB" dirty="0"/>
              <a:t> ar </a:t>
            </a:r>
            <a:r>
              <a:rPr lang="cy-GB" b="1" dirty="0" err="1" smtClean="0"/>
              <a:t>Fawrth</a:t>
            </a:r>
            <a:r>
              <a:rPr lang="cy-GB" b="1" dirty="0" smtClean="0"/>
              <a:t> 14eg yn yr Ystafell Gynhadledd.</a:t>
            </a:r>
            <a:endParaRPr lang="en-GB" b="1" dirty="0"/>
          </a:p>
          <a:p>
            <a:r>
              <a:rPr lang="cy-GB" dirty="0"/>
              <a:t> </a:t>
            </a:r>
            <a:endParaRPr lang="en-GB" dirty="0"/>
          </a:p>
          <a:p>
            <a:r>
              <a:rPr lang="cy-GB" dirty="0"/>
              <a:t>Bydd y sgiliau y byddwch yn eu meithrin yn yr Her Ddinasyddiaeth Fyd-eang yn rhoi'r gallu a'r hyder i chi fod yn ddinasyddion byd-eang rhagweithiol, sy'n barod i wneud gwahaniaeth cadarnhaol yn y byd.</a:t>
            </a:r>
            <a:endParaRPr lang="en-GB" dirty="0"/>
          </a:p>
          <a:p>
            <a:r>
              <a:rPr lang="en-GB" dirty="0"/>
              <a:t> </a:t>
            </a:r>
          </a:p>
          <a:p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Advanced/Global Challenge/GwE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55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Rheoli’r</a:t>
            </a:r>
            <a:r>
              <a:rPr lang="en-GB" dirty="0" smtClean="0"/>
              <a:t> </a:t>
            </a:r>
            <a:r>
              <a:rPr lang="en-GB" dirty="0" err="1" smtClean="0"/>
              <a:t>ffug</a:t>
            </a:r>
            <a:r>
              <a:rPr lang="en-GB" dirty="0" smtClean="0"/>
              <a:t> Her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Advanced/Global Challenge/GwE</a:t>
            </a:r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627261"/>
              </p:ext>
            </p:extLst>
          </p:nvPr>
        </p:nvGraphicFramePr>
        <p:xfrm>
          <a:off x="467544" y="1268760"/>
          <a:ext cx="7880760" cy="44748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4526"/>
                <a:gridCol w="4905692"/>
                <a:gridCol w="985366"/>
                <a:gridCol w="1015176"/>
              </a:tblGrid>
              <a:tr h="3604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err="1" smtClean="0">
                          <a:effectLst/>
                        </a:rPr>
                        <a:t>Wythnos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</a:rPr>
                        <a:t>FFUG HER DINASYDDIAETH BLWYDDYN 12 </a:t>
                      </a:r>
                      <a:r>
                        <a:rPr lang="en-GB" sz="1000" baseline="0" dirty="0" smtClean="0">
                          <a:effectLst/>
                        </a:rPr>
                        <a:t> </a:t>
                      </a:r>
                      <a:endParaRPr lang="en-GB" sz="1000" baseline="0" dirty="0" smtClean="0">
                        <a:effectLst/>
                      </a:endParaRPr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ATHRO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</a:rPr>
                        <a:t>YSTAFELL 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</a:tr>
              <a:tr h="5385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8.2.16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GB" sz="1000" dirty="0" err="1" smtClean="0">
                          <a:effectLst/>
                        </a:rPr>
                        <a:t>Gosod</a:t>
                      </a:r>
                      <a:r>
                        <a:rPr lang="en-GB" sz="1000" dirty="0" smtClean="0">
                          <a:effectLst/>
                        </a:rPr>
                        <a:t> y </a:t>
                      </a:r>
                      <a:r>
                        <a:rPr lang="en-GB" sz="1000" dirty="0" err="1" smtClean="0">
                          <a:effectLst/>
                        </a:rPr>
                        <a:t>briff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ffug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ar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gyfer</a:t>
                      </a:r>
                      <a:r>
                        <a:rPr lang="en-GB" sz="1000" dirty="0" smtClean="0">
                          <a:effectLst/>
                        </a:rPr>
                        <a:t> y </a:t>
                      </a:r>
                      <a:r>
                        <a:rPr lang="en-GB" sz="1000" dirty="0" err="1" smtClean="0">
                          <a:effectLst/>
                        </a:rPr>
                        <a:t>gynhadledd</a:t>
                      </a:r>
                      <a:r>
                        <a:rPr lang="en-GB" sz="1000" dirty="0" smtClean="0">
                          <a:effectLst/>
                        </a:rPr>
                        <a:t>  </a:t>
                      </a:r>
                      <a:endParaRPr lang="en-GB" sz="9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GB" sz="1000" dirty="0" err="1" smtClean="0">
                          <a:effectLst/>
                        </a:rPr>
                        <a:t>Edrych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ar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esiamplau</a:t>
                      </a:r>
                      <a:r>
                        <a:rPr lang="en-GB" sz="1000" dirty="0" smtClean="0">
                          <a:effectLst/>
                        </a:rPr>
                        <a:t> CBAC &amp; </a:t>
                      </a:r>
                      <a:r>
                        <a:rPr lang="en-GB" sz="1000" dirty="0" err="1" smtClean="0">
                          <a:effectLst/>
                        </a:rPr>
                        <a:t>uwcholeuo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sgiliau</a:t>
                      </a:r>
                      <a:r>
                        <a:rPr lang="en-GB" sz="1000" dirty="0" smtClean="0">
                          <a:effectLst/>
                        </a:rPr>
                        <a:t>/</a:t>
                      </a:r>
                      <a:r>
                        <a:rPr lang="en-GB" sz="1000" dirty="0" err="1" smtClean="0">
                          <a:effectLst/>
                        </a:rPr>
                        <a:t>edrych</a:t>
                      </a:r>
                      <a:r>
                        <a:rPr lang="en-GB" sz="1000" baseline="0" dirty="0" smtClean="0">
                          <a:effectLst/>
                        </a:rPr>
                        <a:t> </a:t>
                      </a:r>
                      <a:r>
                        <a:rPr lang="en-GB" sz="1000" baseline="0" dirty="0" err="1" smtClean="0">
                          <a:effectLst/>
                        </a:rPr>
                        <a:t>ar</a:t>
                      </a:r>
                      <a:r>
                        <a:rPr lang="en-GB" sz="1000" baseline="0" dirty="0" smtClean="0">
                          <a:effectLst/>
                        </a:rPr>
                        <a:t> y criteria </a:t>
                      </a:r>
                      <a:r>
                        <a:rPr lang="en-GB" sz="1000" baseline="0" dirty="0" err="1" smtClean="0">
                          <a:effectLst/>
                        </a:rPr>
                        <a:t>marcio</a:t>
                      </a:r>
                      <a:r>
                        <a:rPr lang="en-GB" sz="1000" baseline="0" dirty="0" smtClean="0">
                          <a:effectLst/>
                        </a:rPr>
                        <a:t> 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endParaRPr lang="en-GB" sz="9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GB" sz="1000" dirty="0" err="1" smtClean="0">
                          <a:effectLst/>
                        </a:rPr>
                        <a:t>Gwaith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Cartref</a:t>
                      </a:r>
                      <a:r>
                        <a:rPr lang="en-GB" sz="1000" dirty="0" smtClean="0">
                          <a:effectLst/>
                        </a:rPr>
                        <a:t>: </a:t>
                      </a:r>
                      <a:r>
                        <a:rPr lang="en-GB" sz="1000" dirty="0" err="1" smtClean="0">
                          <a:effectLst/>
                        </a:rPr>
                        <a:t>Ymchwilio’r</a:t>
                      </a:r>
                      <a:r>
                        <a:rPr lang="en-GB" sz="1000" dirty="0" smtClean="0">
                          <a:effectLst/>
                        </a:rPr>
                        <a:t> mater &amp; </a:t>
                      </a:r>
                      <a:r>
                        <a:rPr lang="en-GB" sz="1000" dirty="0" err="1" smtClean="0">
                          <a:effectLst/>
                        </a:rPr>
                        <a:t>dod</a:t>
                      </a:r>
                      <a:r>
                        <a:rPr lang="en-GB" sz="1000" dirty="0" smtClean="0">
                          <a:effectLst/>
                        </a:rPr>
                        <a:t> o </a:t>
                      </a:r>
                      <a:r>
                        <a:rPr lang="en-GB" sz="1000" dirty="0" err="1" smtClean="0">
                          <a:effectLst/>
                        </a:rPr>
                        <a:t>hyd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i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erthyglau</a:t>
                      </a:r>
                      <a:r>
                        <a:rPr lang="en-GB" sz="1000" dirty="0" smtClean="0">
                          <a:effectLst/>
                        </a:rPr>
                        <a:t> (</a:t>
                      </a:r>
                      <a:r>
                        <a:rPr lang="en-GB" sz="1000" dirty="0" err="1" smtClean="0">
                          <a:effectLst/>
                        </a:rPr>
                        <a:t>erthyglau</a:t>
                      </a:r>
                      <a:r>
                        <a:rPr lang="en-GB" sz="1000" baseline="0" dirty="0" smtClean="0">
                          <a:effectLst/>
                        </a:rPr>
                        <a:t> </a:t>
                      </a:r>
                      <a:r>
                        <a:rPr lang="en-GB" sz="1000" baseline="0" dirty="0" err="1" smtClean="0">
                          <a:effectLst/>
                        </a:rPr>
                        <a:t>i’r</a:t>
                      </a:r>
                      <a:r>
                        <a:rPr lang="en-GB" sz="1000" baseline="0" dirty="0" smtClean="0">
                          <a:effectLst/>
                        </a:rPr>
                        <a:t> </a:t>
                      </a:r>
                      <a:r>
                        <a:rPr lang="en-GB" sz="1000" baseline="0" dirty="0" err="1" smtClean="0">
                          <a:effectLst/>
                        </a:rPr>
                        <a:t>ysgol</a:t>
                      </a:r>
                      <a:r>
                        <a:rPr lang="en-GB" sz="1000" baseline="0" dirty="0" smtClean="0">
                          <a:effectLst/>
                        </a:rPr>
                        <a:t> </a:t>
                      </a:r>
                      <a:r>
                        <a:rPr lang="en-GB" sz="1000" baseline="0" dirty="0" err="1" smtClean="0">
                          <a:effectLst/>
                        </a:rPr>
                        <a:t>mewn</a:t>
                      </a:r>
                      <a:r>
                        <a:rPr lang="en-GB" sz="1000" baseline="0" dirty="0" smtClean="0">
                          <a:effectLst/>
                        </a:rPr>
                        <a:t> 2 </a:t>
                      </a:r>
                      <a:r>
                        <a:rPr lang="en-GB" sz="1000" baseline="0" dirty="0" err="1" smtClean="0">
                          <a:effectLst/>
                        </a:rPr>
                        <a:t>wythnos</a:t>
                      </a:r>
                      <a:r>
                        <a:rPr lang="en-GB" sz="1000" baseline="0" dirty="0" smtClean="0">
                          <a:effectLst/>
                        </a:rPr>
                        <a:t>) 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Athro</a:t>
                      </a:r>
                      <a:r>
                        <a:rPr lang="en-GB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Dosbarth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err="1" smtClean="0">
                          <a:effectLst/>
                        </a:rPr>
                        <a:t>Dosbarth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</a:tr>
              <a:tr h="5385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22.2.16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GB" sz="1000" dirty="0" err="1" smtClean="0">
                          <a:effectLst/>
                        </a:rPr>
                        <a:t>Sicrhau</a:t>
                      </a:r>
                      <a:r>
                        <a:rPr lang="en-GB" sz="1000" dirty="0" smtClean="0">
                          <a:effectLst/>
                        </a:rPr>
                        <a:t> bod </a:t>
                      </a:r>
                      <a:r>
                        <a:rPr lang="en-GB" sz="1000" dirty="0" err="1" smtClean="0">
                          <a:effectLst/>
                        </a:rPr>
                        <a:t>disgyblion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efo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erthyglau</a:t>
                      </a:r>
                      <a:r>
                        <a:rPr lang="en-GB" sz="1000" dirty="0" smtClean="0">
                          <a:effectLst/>
                        </a:rPr>
                        <a:t> (5 </a:t>
                      </a:r>
                      <a:r>
                        <a:rPr lang="en-GB" sz="1000" dirty="0" err="1" smtClean="0">
                          <a:effectLst/>
                        </a:rPr>
                        <a:t>mwyafrif</a:t>
                      </a:r>
                      <a:r>
                        <a:rPr lang="en-GB" sz="1000" dirty="0" smtClean="0">
                          <a:effectLst/>
                        </a:rPr>
                        <a:t>)  </a:t>
                      </a:r>
                      <a:endParaRPr lang="en-GB" sz="9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GB" sz="1000" dirty="0" err="1" smtClean="0">
                          <a:effectLst/>
                        </a:rPr>
                        <a:t>Atgoffa’r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disgyblion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o’r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sgiliau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sydd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eu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hangen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ar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gyfer</a:t>
                      </a:r>
                      <a:r>
                        <a:rPr lang="en-GB" sz="1000" dirty="0" smtClean="0">
                          <a:effectLst/>
                        </a:rPr>
                        <a:t> y </a:t>
                      </a:r>
                      <a:r>
                        <a:rPr lang="en-GB" sz="1000" dirty="0" err="1" smtClean="0">
                          <a:effectLst/>
                        </a:rPr>
                        <a:t>tasgau</a:t>
                      </a:r>
                      <a:r>
                        <a:rPr lang="en-GB" sz="1000" dirty="0" smtClean="0">
                          <a:effectLst/>
                        </a:rPr>
                        <a:t> &amp; </a:t>
                      </a:r>
                      <a:r>
                        <a:rPr lang="en-GB" sz="1000" dirty="0" err="1" smtClean="0">
                          <a:effectLst/>
                        </a:rPr>
                        <a:t>sut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i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wneud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safbwynt</a:t>
                      </a:r>
                      <a:r>
                        <a:rPr lang="en-GB" sz="1000" dirty="0" smtClean="0">
                          <a:effectLst/>
                        </a:rPr>
                        <a:t>/</a:t>
                      </a:r>
                      <a:r>
                        <a:rPr lang="en-GB" sz="1000" dirty="0" err="1" smtClean="0">
                          <a:effectLst/>
                        </a:rPr>
                        <a:t>araith</a:t>
                      </a:r>
                      <a:r>
                        <a:rPr lang="en-GB" sz="1000" dirty="0" smtClean="0">
                          <a:effectLst/>
                        </a:rPr>
                        <a:t>/</a:t>
                      </a:r>
                      <a:r>
                        <a:rPr lang="en-GB" sz="1000" dirty="0" err="1" smtClean="0">
                          <a:effectLst/>
                        </a:rPr>
                        <a:t>myfyrdod</a:t>
                      </a:r>
                      <a:r>
                        <a:rPr lang="en-GB" sz="1000" dirty="0" smtClean="0">
                          <a:effectLst/>
                        </a:rPr>
                        <a:t>  </a:t>
                      </a:r>
                      <a:endParaRPr lang="en-GB" sz="100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GB" sz="1000" dirty="0" err="1" smtClean="0">
                          <a:effectLst/>
                        </a:rPr>
                        <a:t>Athro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i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gadw’r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holl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erthyglau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mewn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ffeiliau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yn</a:t>
                      </a:r>
                      <a:r>
                        <a:rPr lang="en-GB" sz="1000" dirty="0" smtClean="0">
                          <a:effectLst/>
                        </a:rPr>
                        <a:t> y </a:t>
                      </a:r>
                      <a:r>
                        <a:rPr lang="en-GB" sz="1000" dirty="0" err="1" smtClean="0">
                          <a:effectLst/>
                        </a:rPr>
                        <a:t>dosbarth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Athro</a:t>
                      </a:r>
                      <a:r>
                        <a:rPr lang="en-GB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Dosbarth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err="1" smtClean="0">
                          <a:effectLst/>
                        </a:rPr>
                        <a:t>Dosbarth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</a:tr>
              <a:tr h="397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</a:rPr>
                        <a:t>29.2.16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GB" sz="1000" dirty="0" err="1" smtClean="0">
                          <a:effectLst/>
                        </a:rPr>
                        <a:t>Paratoi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Safbwynt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Personol</a:t>
                      </a:r>
                      <a:r>
                        <a:rPr lang="en-GB" sz="1000" baseline="0" dirty="0" smtClean="0">
                          <a:effectLst/>
                        </a:rPr>
                        <a:t> (4 </a:t>
                      </a:r>
                      <a:r>
                        <a:rPr lang="en-GB" sz="1000" baseline="0" dirty="0" err="1" smtClean="0">
                          <a:effectLst/>
                        </a:rPr>
                        <a:t>gwers</a:t>
                      </a:r>
                      <a:r>
                        <a:rPr lang="en-GB" sz="1000" baseline="0" dirty="0" smtClean="0">
                          <a:effectLst/>
                        </a:rPr>
                        <a:t>) ARGRAFFU’R GWAITH &amp; RHOI COPI I’R ATHRO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GB" sz="1000" baseline="0" dirty="0" err="1" smtClean="0">
                          <a:effectLst/>
                        </a:rPr>
                        <a:t>Adnoddau</a:t>
                      </a:r>
                      <a:r>
                        <a:rPr lang="en-GB" sz="1000" baseline="0" dirty="0" smtClean="0">
                          <a:effectLst/>
                        </a:rPr>
                        <a:t>: </a:t>
                      </a:r>
                      <a:r>
                        <a:rPr lang="en-GB" sz="1000" baseline="0" dirty="0" err="1" smtClean="0">
                          <a:effectLst/>
                        </a:rPr>
                        <a:t>erthyglau</a:t>
                      </a:r>
                      <a:r>
                        <a:rPr lang="en-GB" sz="1000" baseline="0" dirty="0" smtClean="0">
                          <a:effectLst/>
                        </a:rPr>
                        <a:t> </a:t>
                      </a:r>
                      <a:r>
                        <a:rPr lang="en-GB" sz="1000" baseline="0" dirty="0" err="1" smtClean="0">
                          <a:effectLst/>
                        </a:rPr>
                        <a:t>o’r</a:t>
                      </a:r>
                      <a:r>
                        <a:rPr lang="en-GB" sz="1000" baseline="0" dirty="0" smtClean="0">
                          <a:effectLst/>
                        </a:rPr>
                        <a:t> </a:t>
                      </a:r>
                      <a:r>
                        <a:rPr lang="en-GB" sz="1000" baseline="0" dirty="0" err="1" smtClean="0">
                          <a:effectLst/>
                        </a:rPr>
                        <a:t>ffeil</a:t>
                      </a:r>
                      <a:endParaRPr lang="en-GB" sz="900" dirty="0">
                        <a:effectLst/>
                      </a:endParaRPr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err="1" smtClean="0"/>
                        <a:t>Arolygwr</a:t>
                      </a:r>
                      <a:endParaRPr lang="en-GB" sz="1000" dirty="0" smtClean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/>
                        <a:t>TGCH</a:t>
                      </a:r>
                      <a:endParaRPr lang="en-GB" sz="10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/>
                        <a:t>Dim </a:t>
                      </a:r>
                      <a:r>
                        <a:rPr lang="en-GB" sz="1000" dirty="0" err="1" smtClean="0"/>
                        <a:t>rhyngrwyd</a:t>
                      </a:r>
                      <a:r>
                        <a:rPr lang="en-GB" sz="1000" dirty="0" smtClean="0"/>
                        <a:t> </a:t>
                      </a:r>
                      <a:endParaRPr lang="en-GB" sz="1000" dirty="0"/>
                    </a:p>
                  </a:txBody>
                  <a:tcPr marL="58537" marR="58537" marT="0" marB="0"/>
                </a:tc>
              </a:tr>
              <a:tr h="21626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</a:rPr>
                        <a:t>ATHRO I FARCIO</a:t>
                      </a:r>
                      <a:r>
                        <a:rPr lang="en-GB" sz="1000" baseline="0" dirty="0" smtClean="0">
                          <a:effectLst/>
                        </a:rPr>
                        <a:t> TASG 1 &amp; RHOI ADBORTH I’R DISGYBL (NID MARCIAU) 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992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</a:rPr>
                        <a:t>7.3.16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GB" sz="1000" dirty="0" smtClean="0">
                          <a:effectLst/>
                        </a:rPr>
                        <a:t>    </a:t>
                      </a:r>
                      <a:r>
                        <a:rPr lang="en-GB" sz="1000" dirty="0" err="1" smtClean="0">
                          <a:effectLst/>
                        </a:rPr>
                        <a:t>Paratoi</a:t>
                      </a:r>
                      <a:r>
                        <a:rPr lang="en-GB" sz="1000" baseline="0" dirty="0" smtClean="0">
                          <a:effectLst/>
                        </a:rPr>
                        <a:t> </a:t>
                      </a:r>
                      <a:r>
                        <a:rPr lang="en-GB" sz="1000" baseline="0" dirty="0" err="1" smtClean="0">
                          <a:effectLst/>
                        </a:rPr>
                        <a:t>Cyfranogiad</a:t>
                      </a:r>
                      <a:r>
                        <a:rPr lang="en-GB" sz="1000" baseline="0" dirty="0" smtClean="0">
                          <a:effectLst/>
                        </a:rPr>
                        <a:t> </a:t>
                      </a:r>
                      <a:r>
                        <a:rPr lang="en-GB" sz="1000" baseline="0" dirty="0" err="1" smtClean="0">
                          <a:effectLst/>
                        </a:rPr>
                        <a:t>i’r</a:t>
                      </a:r>
                      <a:r>
                        <a:rPr lang="en-GB" sz="1000" baseline="0" dirty="0" smtClean="0">
                          <a:effectLst/>
                        </a:rPr>
                        <a:t> </a:t>
                      </a:r>
                      <a:r>
                        <a:rPr lang="en-GB" sz="1000" baseline="0" dirty="0" err="1" smtClean="0">
                          <a:effectLst/>
                        </a:rPr>
                        <a:t>Gynhadledd</a:t>
                      </a:r>
                      <a:r>
                        <a:rPr lang="en-GB" sz="1000" baseline="0" dirty="0" smtClean="0">
                          <a:effectLst/>
                        </a:rPr>
                        <a:t> (</a:t>
                      </a:r>
                      <a:r>
                        <a:rPr lang="en-GB" sz="1000" baseline="0" dirty="0" err="1" smtClean="0">
                          <a:effectLst/>
                        </a:rPr>
                        <a:t>araith</a:t>
                      </a:r>
                      <a:r>
                        <a:rPr lang="en-GB" sz="1000" baseline="0" dirty="0" smtClean="0">
                          <a:effectLst/>
                        </a:rPr>
                        <a:t>/</a:t>
                      </a:r>
                      <a:r>
                        <a:rPr lang="en-GB" sz="1000" baseline="0" dirty="0" err="1" smtClean="0">
                          <a:effectLst/>
                        </a:rPr>
                        <a:t>cyflwyniad</a:t>
                      </a:r>
                      <a:r>
                        <a:rPr lang="en-GB" sz="1000" baseline="0" dirty="0" smtClean="0">
                          <a:effectLst/>
                        </a:rPr>
                        <a:t>/</a:t>
                      </a:r>
                      <a:r>
                        <a:rPr lang="en-GB" sz="1000" baseline="0" dirty="0" err="1" smtClean="0">
                          <a:effectLst/>
                        </a:rPr>
                        <a:t>papur</a:t>
                      </a:r>
                      <a:r>
                        <a:rPr lang="en-GB" sz="1000" baseline="0" dirty="0" smtClean="0">
                          <a:effectLst/>
                        </a:rPr>
                        <a:t>) (4 </a:t>
                      </a:r>
                      <a:r>
                        <a:rPr lang="en-GB" sz="1000" baseline="0" dirty="0" err="1" smtClean="0">
                          <a:effectLst/>
                        </a:rPr>
                        <a:t>gwers</a:t>
                      </a:r>
                      <a:r>
                        <a:rPr lang="en-GB" sz="1000" baseline="0" dirty="0" smtClean="0">
                          <a:effectLst/>
                        </a:rPr>
                        <a:t>) </a:t>
                      </a:r>
                      <a:endParaRPr lang="en-GB" sz="1000" baseline="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GB" sz="1000" baseline="0" dirty="0" smtClean="0">
                          <a:effectLst/>
                        </a:rPr>
                        <a:t>    </a:t>
                      </a:r>
                      <a:r>
                        <a:rPr lang="en-GB" sz="1000" baseline="0" dirty="0" err="1" smtClean="0">
                          <a:effectLst/>
                        </a:rPr>
                        <a:t>Adnoddau</a:t>
                      </a:r>
                      <a:r>
                        <a:rPr lang="en-GB" sz="1000" baseline="0" dirty="0" smtClean="0">
                          <a:effectLst/>
                        </a:rPr>
                        <a:t>: </a:t>
                      </a:r>
                      <a:r>
                        <a:rPr lang="en-GB" sz="1000" baseline="0" dirty="0" err="1" smtClean="0">
                          <a:effectLst/>
                        </a:rPr>
                        <a:t>Adborth</a:t>
                      </a:r>
                      <a:r>
                        <a:rPr lang="en-GB" sz="1000" baseline="0" dirty="0" smtClean="0">
                          <a:effectLst/>
                        </a:rPr>
                        <a:t> </a:t>
                      </a:r>
                      <a:r>
                        <a:rPr lang="en-GB" sz="1000" baseline="0" dirty="0" err="1" smtClean="0">
                          <a:effectLst/>
                        </a:rPr>
                        <a:t>Tasg</a:t>
                      </a:r>
                      <a:r>
                        <a:rPr lang="en-GB" sz="1000" baseline="0" dirty="0" smtClean="0">
                          <a:effectLst/>
                        </a:rPr>
                        <a:t> 1, </a:t>
                      </a:r>
                      <a:r>
                        <a:rPr lang="en-GB" sz="1000" baseline="0" dirty="0" err="1" smtClean="0">
                          <a:effectLst/>
                        </a:rPr>
                        <a:t>adnoddau</a:t>
                      </a:r>
                      <a:r>
                        <a:rPr lang="en-GB" sz="1000" baseline="0" dirty="0" smtClean="0">
                          <a:effectLst/>
                        </a:rPr>
                        <a:t> </a:t>
                      </a:r>
                      <a:r>
                        <a:rPr lang="en-GB" sz="1000" baseline="0" dirty="0" err="1" smtClean="0">
                          <a:effectLst/>
                        </a:rPr>
                        <a:t>ar</a:t>
                      </a:r>
                      <a:r>
                        <a:rPr lang="en-GB" sz="1000" baseline="0" dirty="0" smtClean="0">
                          <a:effectLst/>
                        </a:rPr>
                        <a:t> </a:t>
                      </a:r>
                      <a:r>
                        <a:rPr lang="en-GB" sz="1000" baseline="0" dirty="0" err="1" smtClean="0">
                          <a:effectLst/>
                        </a:rPr>
                        <a:t>sut</a:t>
                      </a:r>
                      <a:r>
                        <a:rPr lang="en-GB" sz="1000" baseline="0" dirty="0" smtClean="0">
                          <a:effectLst/>
                        </a:rPr>
                        <a:t> </a:t>
                      </a:r>
                      <a:r>
                        <a:rPr lang="en-GB" sz="1000" baseline="0" dirty="0" err="1" smtClean="0">
                          <a:effectLst/>
                        </a:rPr>
                        <a:t>i</a:t>
                      </a:r>
                      <a:r>
                        <a:rPr lang="en-GB" sz="1000" baseline="0" dirty="0" smtClean="0">
                          <a:effectLst/>
                        </a:rPr>
                        <a:t> </a:t>
                      </a:r>
                      <a:r>
                        <a:rPr lang="en-GB" sz="1000" baseline="0" dirty="0" err="1" smtClean="0">
                          <a:effectLst/>
                        </a:rPr>
                        <a:t>wneud</a:t>
                      </a:r>
                      <a:r>
                        <a:rPr lang="en-GB" sz="1000" baseline="0" dirty="0" smtClean="0">
                          <a:effectLst/>
                        </a:rPr>
                        <a:t> </a:t>
                      </a:r>
                      <a:r>
                        <a:rPr lang="en-GB" sz="1000" baseline="0" dirty="0" err="1" smtClean="0">
                          <a:effectLst/>
                        </a:rPr>
                        <a:t>araith</a:t>
                      </a:r>
                      <a:r>
                        <a:rPr lang="en-GB" sz="1000" baseline="0" dirty="0" smtClean="0">
                          <a:effectLst/>
                        </a:rPr>
                        <a:t> </a:t>
                      </a:r>
                      <a:r>
                        <a:rPr lang="en-GB" sz="1000" baseline="0" dirty="0" err="1" smtClean="0">
                          <a:effectLst/>
                        </a:rPr>
                        <a:t>ayyb</a:t>
                      </a:r>
                      <a:r>
                        <a:rPr lang="en-GB" sz="1000" baseline="0" dirty="0" smtClean="0">
                          <a:effectLst/>
                        </a:rPr>
                        <a:t>, TGCH &amp;  </a:t>
                      </a:r>
                      <a:r>
                        <a:rPr lang="en-GB" sz="1000" baseline="0" dirty="0" err="1" smtClean="0">
                          <a:effectLst/>
                        </a:rPr>
                        <a:t>Rhyngrwyd</a:t>
                      </a:r>
                      <a:r>
                        <a:rPr lang="en-GB" sz="1000" baseline="0" dirty="0" smtClean="0">
                          <a:effectLst/>
                        </a:rPr>
                        <a:t>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GB" sz="1000" baseline="0" dirty="0" smtClean="0">
                          <a:effectLst/>
                        </a:rPr>
                        <a:t>    ARGRAFFU COPI O’R GWAITH I FYND ADREF I ADOLYGU &amp; COPI I’R ATHRO 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err="1" smtClean="0"/>
                        <a:t>Arolygwr</a:t>
                      </a:r>
                      <a:endParaRPr lang="en-GB" sz="1000" dirty="0"/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/>
                        <a:t>TGCH</a:t>
                      </a:r>
                      <a:endParaRPr lang="en-GB" sz="1000" dirty="0"/>
                    </a:p>
                  </a:txBody>
                  <a:tcPr marL="58537" marR="58537" marT="0" marB="0"/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</a:rPr>
                        <a:t>14.3.16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baseline="0" dirty="0" smtClean="0">
                          <a:effectLst/>
                        </a:rPr>
                        <a:t>CYNHADLEDD IECHYD</a:t>
                      </a:r>
                      <a:endParaRPr lang="en-GB" sz="900" baseline="0" dirty="0" smtClean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aseline="0" dirty="0" err="1" smtClean="0">
                          <a:effectLst/>
                        </a:rPr>
                        <a:t>Gwers</a:t>
                      </a:r>
                      <a:r>
                        <a:rPr lang="en-GB" sz="1000" baseline="0" dirty="0" smtClean="0">
                          <a:effectLst/>
                        </a:rPr>
                        <a:t> </a:t>
                      </a:r>
                      <a:r>
                        <a:rPr lang="en-GB" sz="1000" baseline="0" dirty="0" smtClean="0">
                          <a:effectLst/>
                        </a:rPr>
                        <a:t>1</a:t>
                      </a:r>
                      <a:r>
                        <a:rPr lang="en-GB" sz="1000" dirty="0" smtClean="0">
                          <a:effectLst/>
                        </a:rPr>
                        <a:t>: </a:t>
                      </a:r>
                      <a:r>
                        <a:rPr lang="en-GB" sz="1000" dirty="0" err="1" smtClean="0">
                          <a:effectLst/>
                        </a:rPr>
                        <a:t>Disgyblion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i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ymarfer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baseline="0" dirty="0" smtClean="0">
                          <a:effectLst/>
                        </a:rPr>
                        <a:t> </a:t>
                      </a:r>
                      <a:endParaRPr lang="en-GB" sz="9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err="1" smtClean="0">
                          <a:effectLst/>
                        </a:rPr>
                        <a:t>Gwersi</a:t>
                      </a:r>
                      <a:r>
                        <a:rPr lang="en-GB" sz="1000" dirty="0" smtClean="0">
                          <a:effectLst/>
                        </a:rPr>
                        <a:t> 2-6 : </a:t>
                      </a:r>
                      <a:r>
                        <a:rPr lang="en-GB" sz="1000" dirty="0" err="1" smtClean="0">
                          <a:effectLst/>
                        </a:rPr>
                        <a:t>Cyfranogi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i’r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Gynhadledd</a:t>
                      </a:r>
                      <a:r>
                        <a:rPr lang="en-GB" sz="1000" baseline="0" dirty="0" smtClean="0">
                          <a:effectLst/>
                        </a:rPr>
                        <a:t> </a:t>
                      </a: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/>
                        <a:t>ASESWYR &amp; 1 UDRH</a:t>
                      </a:r>
                      <a:endParaRPr lang="en-GB" sz="1000" dirty="0"/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smtClean="0"/>
                        <a:t>YSTAFELL GYNHADLEDD</a:t>
                      </a:r>
                      <a:endParaRPr lang="en-GB" sz="1000" dirty="0"/>
                    </a:p>
                  </a:txBody>
                  <a:tcPr marL="58537" marR="58537" marT="0" marB="0"/>
                </a:tc>
              </a:tr>
              <a:tr h="179512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ATHRO I FARCIO TASG 2 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216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21.3.16</a:t>
                      </a:r>
                      <a:endParaRPr lang="en-GB" sz="9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- </a:t>
                      </a:r>
                      <a:r>
                        <a:rPr lang="en-GB" sz="1000" dirty="0" err="1" smtClean="0">
                          <a:effectLst/>
                        </a:rPr>
                        <a:t>Myfyrdod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r>
                        <a:rPr lang="en-GB" sz="1000" dirty="0" err="1" smtClean="0">
                          <a:effectLst/>
                        </a:rPr>
                        <a:t>Personol</a:t>
                      </a:r>
                      <a:r>
                        <a:rPr lang="en-GB" sz="1000" dirty="0" smtClean="0">
                          <a:effectLst/>
                        </a:rPr>
                        <a:t> (1 </a:t>
                      </a:r>
                      <a:r>
                        <a:rPr lang="en-GB" sz="1000" dirty="0" err="1" smtClean="0">
                          <a:effectLst/>
                        </a:rPr>
                        <a:t>wers</a:t>
                      </a:r>
                      <a:r>
                        <a:rPr lang="en-GB" sz="1000" dirty="0" smtClean="0">
                          <a:effectLst/>
                        </a:rPr>
                        <a:t>) </a:t>
                      </a:r>
                      <a:endParaRPr lang="en-GB" sz="9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Athro</a:t>
                      </a:r>
                      <a:r>
                        <a:rPr lang="en-GB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Dosbarth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err="1" smtClean="0">
                          <a:effectLst/>
                        </a:rPr>
                        <a:t>Dosbarth</a:t>
                      </a:r>
                      <a:r>
                        <a:rPr lang="en-GB" sz="1000" dirty="0" smtClean="0">
                          <a:effectLst/>
                        </a:rPr>
                        <a:t> 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</a:tr>
              <a:tr h="3590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Y 3 </a:t>
                      </a:r>
                      <a:r>
                        <a:rPr lang="en-GB" sz="9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tasg</a:t>
                      </a:r>
                      <a:r>
                        <a:rPr lang="en-GB" sz="9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9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i’w</a:t>
                      </a:r>
                      <a:r>
                        <a:rPr lang="en-GB" sz="9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9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marcio</a:t>
                      </a:r>
                      <a:r>
                        <a:rPr lang="en-GB" sz="9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9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gan</a:t>
                      </a:r>
                      <a:r>
                        <a:rPr lang="en-GB" sz="9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9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yr</a:t>
                      </a:r>
                      <a:r>
                        <a:rPr lang="en-GB" sz="9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9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athro</a:t>
                      </a:r>
                      <a:r>
                        <a:rPr lang="en-GB" sz="9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CYMEDROLI O FEWN YR ADRAN BAC AR OL Y PASG </a:t>
                      </a:r>
                      <a:endParaRPr lang="en-GB" sz="900" baseline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37" marR="5853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125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 sz="3600" dirty="0" smtClean="0"/>
              <a:t/>
            </a:r>
            <a:br>
              <a:rPr lang="en-GB" altLang="en-US" sz="3600" dirty="0" smtClean="0"/>
            </a:br>
            <a:r>
              <a:rPr lang="en-GB" altLang="en-US" dirty="0" smtClean="0"/>
              <a:t/>
            </a:r>
            <a:br>
              <a:rPr lang="en-GB" altLang="en-US" dirty="0" smtClean="0"/>
            </a:br>
            <a:endParaRPr lang="en-GB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Font typeface="Arial" charset="0"/>
              <a:buNone/>
              <a:defRPr/>
            </a:pPr>
            <a:r>
              <a:rPr lang="en-GB" dirty="0" smtClean="0"/>
              <a:t>PWRPAS</a:t>
            </a:r>
            <a:endParaRPr lang="en-GB" dirty="0"/>
          </a:p>
          <a:p>
            <a:pPr>
              <a:buFont typeface="Arial" charset="0"/>
              <a:buChar char="•"/>
              <a:defRPr/>
            </a:pPr>
            <a:r>
              <a:rPr lang="en-GB" i="1" dirty="0" err="1" smtClean="0"/>
              <a:t>Pwrpas</a:t>
            </a:r>
            <a:r>
              <a:rPr lang="en-GB" i="1" dirty="0" smtClean="0"/>
              <a:t> </a:t>
            </a:r>
            <a:r>
              <a:rPr lang="en-GB" i="1" dirty="0" err="1" smtClean="0"/>
              <a:t>yr</a:t>
            </a:r>
            <a:r>
              <a:rPr lang="en-GB" i="1" dirty="0" smtClean="0"/>
              <a:t> Her </a:t>
            </a:r>
            <a:r>
              <a:rPr lang="en-GB" i="1" dirty="0" err="1" smtClean="0"/>
              <a:t>yw</a:t>
            </a:r>
            <a:r>
              <a:rPr lang="en-GB" i="1" dirty="0" smtClean="0"/>
              <a:t> </a:t>
            </a:r>
            <a:r>
              <a:rPr lang="en-GB" i="1" dirty="0" err="1" smtClean="0"/>
              <a:t>datblygu</a:t>
            </a:r>
            <a:r>
              <a:rPr lang="en-GB" i="1" dirty="0" smtClean="0"/>
              <a:t> </a:t>
            </a:r>
            <a:r>
              <a:rPr lang="en-GB" i="1" dirty="0" err="1" smtClean="0"/>
              <a:t>eich</a:t>
            </a:r>
            <a:r>
              <a:rPr lang="en-GB" i="1" dirty="0" smtClean="0"/>
              <a:t> </a:t>
            </a:r>
            <a:r>
              <a:rPr lang="en-GB" i="1" dirty="0" err="1" smtClean="0"/>
              <a:t>sgiliau</a:t>
            </a:r>
            <a:r>
              <a:rPr lang="en-GB" i="1" dirty="0" smtClean="0"/>
              <a:t> </a:t>
            </a:r>
            <a:r>
              <a:rPr lang="en-GB" i="1" dirty="0" err="1" smtClean="0"/>
              <a:t>tra</a:t>
            </a:r>
            <a:r>
              <a:rPr lang="en-GB" i="1" dirty="0" smtClean="0"/>
              <a:t> </a:t>
            </a:r>
            <a:r>
              <a:rPr lang="en-GB" i="1" dirty="0" err="1" smtClean="0"/>
              <a:t>rhoi’r</a:t>
            </a:r>
            <a:r>
              <a:rPr lang="en-GB" i="1" dirty="0" smtClean="0"/>
              <a:t> </a:t>
            </a:r>
            <a:r>
              <a:rPr lang="en-GB" i="1" dirty="0" err="1" smtClean="0"/>
              <a:t>cyfle</a:t>
            </a:r>
            <a:r>
              <a:rPr lang="en-GB" i="1" dirty="0" smtClean="0"/>
              <a:t> i chi </a:t>
            </a:r>
            <a:r>
              <a:rPr lang="en-GB" i="1" dirty="0" err="1" smtClean="0"/>
              <a:t>ddeall</a:t>
            </a:r>
            <a:r>
              <a:rPr lang="en-GB" i="1" dirty="0" smtClean="0"/>
              <a:t> ac </a:t>
            </a:r>
            <a:r>
              <a:rPr lang="en-GB" i="1" dirty="0" err="1" smtClean="0"/>
              <a:t>ymateb</a:t>
            </a:r>
            <a:r>
              <a:rPr lang="en-GB" i="1" dirty="0" smtClean="0"/>
              <a:t> i </a:t>
            </a:r>
            <a:r>
              <a:rPr lang="en-GB" i="1" dirty="0" err="1" smtClean="0"/>
              <a:t>faterion</a:t>
            </a:r>
            <a:r>
              <a:rPr lang="en-GB" i="1" dirty="0" smtClean="0"/>
              <a:t> </a:t>
            </a:r>
            <a:r>
              <a:rPr lang="en-GB" i="1" dirty="0" err="1" smtClean="0"/>
              <a:t>byd-eang</a:t>
            </a:r>
            <a:r>
              <a:rPr lang="en-GB" i="1" dirty="0"/>
              <a:t> </a:t>
            </a:r>
            <a:endParaRPr lang="en-GB" i="1" dirty="0" smtClean="0"/>
          </a:p>
          <a:p>
            <a:pPr>
              <a:buFont typeface="Arial" charset="0"/>
              <a:buChar char="•"/>
              <a:defRPr/>
            </a:pPr>
            <a:r>
              <a:rPr lang="en-GB" i="1" dirty="0" err="1" smtClean="0"/>
              <a:t>Byddwch</a:t>
            </a:r>
            <a:r>
              <a:rPr lang="en-GB" i="1" dirty="0" smtClean="0"/>
              <a:t> </a:t>
            </a:r>
            <a:r>
              <a:rPr lang="en-GB" i="1" dirty="0" err="1" smtClean="0"/>
              <a:t>yn</a:t>
            </a:r>
            <a:r>
              <a:rPr lang="en-GB" i="1" dirty="0" smtClean="0"/>
              <a:t> </a:t>
            </a:r>
            <a:r>
              <a:rPr lang="en-GB" i="1" dirty="0" err="1" smtClean="0"/>
              <a:t>datblygu</a:t>
            </a:r>
            <a:r>
              <a:rPr lang="en-GB" i="1" dirty="0" smtClean="0"/>
              <a:t> </a:t>
            </a:r>
            <a:r>
              <a:rPr lang="en-GB" i="1" dirty="0" err="1" smtClean="0"/>
              <a:t>sgiliau</a:t>
            </a:r>
            <a:r>
              <a:rPr lang="en-GB" i="1" dirty="0" smtClean="0"/>
              <a:t> </a:t>
            </a:r>
            <a:r>
              <a:rPr lang="en-GB" i="1" dirty="0" err="1" smtClean="0"/>
              <a:t>Meddwl</a:t>
            </a:r>
            <a:r>
              <a:rPr lang="en-GB" i="1" dirty="0" smtClean="0"/>
              <a:t> </a:t>
            </a:r>
            <a:r>
              <a:rPr lang="en-GB" i="1" dirty="0" err="1" smtClean="0"/>
              <a:t>yn</a:t>
            </a:r>
            <a:r>
              <a:rPr lang="en-GB" i="1" dirty="0" smtClean="0"/>
              <a:t> </a:t>
            </a:r>
            <a:r>
              <a:rPr lang="en-GB" i="1" dirty="0" err="1" smtClean="0"/>
              <a:t>feirniadol</a:t>
            </a:r>
            <a:r>
              <a:rPr lang="en-GB" i="1" dirty="0" smtClean="0"/>
              <a:t>, </a:t>
            </a:r>
            <a:r>
              <a:rPr lang="en-GB" i="1" dirty="0" err="1" smtClean="0"/>
              <a:t>Datrys</a:t>
            </a:r>
            <a:r>
              <a:rPr lang="en-GB" i="1" dirty="0" smtClean="0"/>
              <a:t> Problem, </a:t>
            </a:r>
            <a:r>
              <a:rPr lang="en-GB" i="1" dirty="0" err="1"/>
              <a:t>C</a:t>
            </a:r>
            <a:r>
              <a:rPr lang="en-GB" i="1" dirty="0" err="1" smtClean="0"/>
              <a:t>readigrwydd</a:t>
            </a:r>
            <a:r>
              <a:rPr lang="en-GB" i="1" dirty="0" smtClean="0"/>
              <a:t> ac </a:t>
            </a:r>
            <a:r>
              <a:rPr lang="en-GB" i="1" dirty="0" err="1"/>
              <a:t>A</a:t>
            </a:r>
            <a:r>
              <a:rPr lang="en-GB" i="1" dirty="0" err="1" smtClean="0"/>
              <a:t>rloesedd</a:t>
            </a:r>
            <a:r>
              <a:rPr lang="en-GB" i="1" dirty="0" smtClean="0"/>
              <a:t> </a:t>
            </a:r>
            <a:r>
              <a:rPr lang="en-GB" i="1" dirty="0" err="1" smtClean="0"/>
              <a:t>gan</a:t>
            </a:r>
            <a:r>
              <a:rPr lang="en-GB" i="1" dirty="0" smtClean="0"/>
              <a:t> </a:t>
            </a:r>
            <a:r>
              <a:rPr lang="en-GB" i="1" dirty="0" err="1" smtClean="0"/>
              <a:t>eu</a:t>
            </a:r>
            <a:r>
              <a:rPr lang="en-GB" i="1" dirty="0" smtClean="0"/>
              <a:t> </a:t>
            </a:r>
            <a:r>
              <a:rPr lang="en-GB" i="1" dirty="0" err="1" smtClean="0"/>
              <a:t>defnyddio</a:t>
            </a:r>
            <a:r>
              <a:rPr lang="en-GB" i="1" dirty="0" smtClean="0"/>
              <a:t> </a:t>
            </a:r>
            <a:r>
              <a:rPr lang="en-GB" i="1" dirty="0" err="1" smtClean="0"/>
              <a:t>nhw</a:t>
            </a:r>
            <a:r>
              <a:rPr lang="en-GB" i="1" dirty="0" smtClean="0"/>
              <a:t> </a:t>
            </a:r>
            <a:r>
              <a:rPr lang="en-GB" i="1" dirty="0" err="1"/>
              <a:t>yn</a:t>
            </a:r>
            <a:r>
              <a:rPr lang="en-GB" i="1" dirty="0"/>
              <a:t> </a:t>
            </a:r>
            <a:r>
              <a:rPr lang="en-GB" i="1" dirty="0" err="1"/>
              <a:t>bwrpasol</a:t>
            </a:r>
            <a:r>
              <a:rPr lang="en-GB" i="1" dirty="0"/>
              <a:t> </a:t>
            </a:r>
            <a:r>
              <a:rPr lang="en-GB" i="1" dirty="0" err="1" smtClean="0"/>
              <a:t>yn</a:t>
            </a:r>
            <a:r>
              <a:rPr lang="en-GB" i="1" dirty="0" smtClean="0"/>
              <a:t> </a:t>
            </a:r>
            <a:r>
              <a:rPr lang="en-GB" i="1" dirty="0" err="1" smtClean="0"/>
              <a:t>eich</a:t>
            </a:r>
            <a:r>
              <a:rPr lang="en-GB" i="1" dirty="0" smtClean="0"/>
              <a:t> </a:t>
            </a:r>
            <a:r>
              <a:rPr lang="en-GB" i="1" dirty="0" err="1" smtClean="0"/>
              <a:t>gwaith</a:t>
            </a:r>
            <a:r>
              <a:rPr lang="en-GB" i="1" dirty="0" smtClean="0"/>
              <a:t> </a:t>
            </a:r>
            <a:endParaRPr lang="en-GB" i="1" dirty="0"/>
          </a:p>
          <a:p>
            <a:pPr>
              <a:buFont typeface="Arial" charset="0"/>
              <a:buChar char="•"/>
              <a:defRPr/>
            </a:pPr>
            <a:endParaRPr lang="en-GB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UWCH/DINASYDDIAETH/GWE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10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 b="1" dirty="0" smtClean="0"/>
              <a:t>YR HER </a:t>
            </a:r>
            <a:r>
              <a:rPr lang="en-GB" altLang="en-US" dirty="0" smtClean="0"/>
              <a:t/>
            </a:r>
            <a:br>
              <a:rPr lang="en-GB" altLang="en-US" dirty="0" smtClean="0"/>
            </a:br>
            <a:endParaRPr lang="en-GB" altLang="en-US" dirty="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en-US" b="1" i="1" dirty="0" err="1" smtClean="0"/>
              <a:t>Mae’r</a:t>
            </a:r>
            <a:r>
              <a:rPr lang="en-GB" altLang="en-US" b="1" i="1" dirty="0" smtClean="0"/>
              <a:t> </a:t>
            </a:r>
            <a:r>
              <a:rPr lang="en-GB" altLang="en-US" b="1" i="1" dirty="0" err="1" smtClean="0"/>
              <a:t>ysgol</a:t>
            </a:r>
            <a:r>
              <a:rPr lang="en-GB" altLang="en-US" b="1" i="1" dirty="0" smtClean="0"/>
              <a:t> am </a:t>
            </a:r>
            <a:r>
              <a:rPr lang="en-GB" altLang="en-US" b="1" i="1" dirty="0" err="1" smtClean="0"/>
              <a:t>drefnu</a:t>
            </a:r>
            <a:r>
              <a:rPr lang="en-GB" altLang="en-US" b="1" i="1" dirty="0" smtClean="0"/>
              <a:t> </a:t>
            </a:r>
            <a:r>
              <a:rPr lang="en-GB" altLang="en-US" b="1" i="1" dirty="0" err="1" smtClean="0"/>
              <a:t>cynhadledd</a:t>
            </a:r>
            <a:r>
              <a:rPr lang="en-GB" altLang="en-US" b="1" i="1" dirty="0" smtClean="0"/>
              <a:t> </a:t>
            </a:r>
            <a:r>
              <a:rPr lang="en-GB" altLang="en-US" b="1" i="1" dirty="0" err="1" smtClean="0"/>
              <a:t>er</a:t>
            </a:r>
            <a:r>
              <a:rPr lang="en-GB" altLang="en-US" b="1" i="1" dirty="0" smtClean="0"/>
              <a:t> </a:t>
            </a:r>
            <a:r>
              <a:rPr lang="en-GB" altLang="en-US" b="1" i="1" dirty="0" err="1" smtClean="0"/>
              <a:t>mwyn</a:t>
            </a:r>
            <a:r>
              <a:rPr lang="en-GB" altLang="en-US" b="1" i="1" dirty="0" smtClean="0"/>
              <a:t> </a:t>
            </a:r>
            <a:r>
              <a:rPr lang="en-GB" altLang="en-US" b="1" i="1" dirty="0" err="1" smtClean="0"/>
              <a:t>rhoi</a:t>
            </a:r>
            <a:r>
              <a:rPr lang="en-GB" altLang="en-US" b="1" i="1" dirty="0" smtClean="0"/>
              <a:t> </a:t>
            </a:r>
            <a:r>
              <a:rPr lang="en-GB" altLang="en-US" b="1" i="1" dirty="0" err="1" smtClean="0"/>
              <a:t>cyfle</a:t>
            </a:r>
            <a:r>
              <a:rPr lang="en-GB" altLang="en-US" b="1" i="1" dirty="0" smtClean="0"/>
              <a:t> </a:t>
            </a:r>
            <a:r>
              <a:rPr lang="en-GB" altLang="en-US" b="1" i="1" dirty="0" err="1" smtClean="0"/>
              <a:t>i</a:t>
            </a:r>
            <a:r>
              <a:rPr lang="en-GB" altLang="en-US" b="1" i="1" dirty="0" smtClean="0"/>
              <a:t> </a:t>
            </a:r>
            <a:r>
              <a:rPr lang="en-GB" altLang="en-US" b="1" i="1" dirty="0" err="1" smtClean="0"/>
              <a:t>bobl</a:t>
            </a:r>
            <a:r>
              <a:rPr lang="en-GB" altLang="en-US" b="1" i="1" dirty="0" smtClean="0"/>
              <a:t> </a:t>
            </a:r>
            <a:r>
              <a:rPr lang="en-GB" altLang="en-US" b="1" i="1" dirty="0" err="1" smtClean="0"/>
              <a:t>ifanc</a:t>
            </a:r>
            <a:r>
              <a:rPr lang="en-GB" altLang="en-US" b="1" i="1" dirty="0" smtClean="0"/>
              <a:t> </a:t>
            </a:r>
            <a:r>
              <a:rPr lang="en-GB" altLang="en-US" b="1" i="1" dirty="0" err="1" smtClean="0"/>
              <a:t>fynegu</a:t>
            </a:r>
            <a:r>
              <a:rPr lang="en-GB" altLang="en-US" b="1" i="1" dirty="0" smtClean="0"/>
              <a:t> </a:t>
            </a:r>
            <a:r>
              <a:rPr lang="en-GB" altLang="en-US" b="1" i="1" dirty="0" err="1" smtClean="0"/>
              <a:t>eu</a:t>
            </a:r>
            <a:r>
              <a:rPr lang="en-GB" altLang="en-US" b="1" i="1" dirty="0" smtClean="0"/>
              <a:t> barn am </a:t>
            </a:r>
            <a:r>
              <a:rPr lang="en-GB" altLang="en-US" b="1" i="1" dirty="0" err="1" smtClean="0"/>
              <a:t>faterion</a:t>
            </a:r>
            <a:r>
              <a:rPr lang="en-GB" altLang="en-US" b="1" i="1" dirty="0" smtClean="0"/>
              <a:t> </a:t>
            </a:r>
            <a:r>
              <a:rPr lang="en-GB" altLang="en-US" b="1" i="1" dirty="0" err="1" smtClean="0"/>
              <a:t>llosg</a:t>
            </a:r>
            <a:r>
              <a:rPr lang="en-GB" altLang="en-US" b="1" i="1" dirty="0" smtClean="0"/>
              <a:t> </a:t>
            </a:r>
            <a:r>
              <a:rPr lang="en-GB" altLang="en-US" b="1" i="1" dirty="0" err="1" smtClean="0"/>
              <a:t>fyd-eang</a:t>
            </a:r>
            <a:r>
              <a:rPr lang="en-GB" altLang="en-US" b="1" i="1" dirty="0" smtClean="0"/>
              <a:t>. </a:t>
            </a:r>
            <a:r>
              <a:rPr lang="en-GB" altLang="en-US" b="1" i="1" dirty="0" err="1" smtClean="0"/>
              <a:t>Bydd</a:t>
            </a:r>
            <a:r>
              <a:rPr lang="en-GB" altLang="en-US" b="1" i="1" dirty="0" smtClean="0"/>
              <a:t> y </a:t>
            </a:r>
            <a:r>
              <a:rPr lang="en-GB" altLang="en-US" b="1" i="1" dirty="0" err="1" smtClean="0"/>
              <a:t>gwersi</a:t>
            </a:r>
            <a:r>
              <a:rPr lang="en-GB" altLang="en-US" b="1" i="1" dirty="0" smtClean="0"/>
              <a:t> </a:t>
            </a:r>
            <a:r>
              <a:rPr lang="en-GB" altLang="en-US" b="1" i="1" dirty="0" err="1" smtClean="0"/>
              <a:t>nesaf</a:t>
            </a:r>
            <a:r>
              <a:rPr lang="en-GB" altLang="en-US" b="1" i="1" dirty="0" smtClean="0"/>
              <a:t> </a:t>
            </a:r>
            <a:r>
              <a:rPr lang="en-GB" altLang="en-US" b="1" i="1" dirty="0" err="1" smtClean="0"/>
              <a:t>yn</a:t>
            </a:r>
            <a:r>
              <a:rPr lang="en-GB" altLang="en-US" b="1" i="1" dirty="0" smtClean="0"/>
              <a:t> </a:t>
            </a:r>
            <a:r>
              <a:rPr lang="en-GB" altLang="en-US" b="1" i="1" dirty="0" err="1" smtClean="0"/>
              <a:t>eich</a:t>
            </a:r>
            <a:r>
              <a:rPr lang="en-GB" altLang="en-US" b="1" i="1" dirty="0" smtClean="0"/>
              <a:t> </a:t>
            </a:r>
            <a:r>
              <a:rPr lang="en-GB" altLang="en-US" b="1" i="1" dirty="0" err="1" smtClean="0"/>
              <a:t>paratoi</a:t>
            </a:r>
            <a:r>
              <a:rPr lang="en-GB" altLang="en-US" b="1" i="1" dirty="0" smtClean="0"/>
              <a:t> chi </a:t>
            </a:r>
            <a:r>
              <a:rPr lang="en-GB" altLang="en-US" b="1" i="1" dirty="0" err="1" smtClean="0"/>
              <a:t>ar</a:t>
            </a:r>
            <a:r>
              <a:rPr lang="en-GB" altLang="en-US" b="1" i="1" dirty="0" smtClean="0"/>
              <a:t> </a:t>
            </a:r>
            <a:r>
              <a:rPr lang="en-GB" altLang="en-US" b="1" i="1" dirty="0" err="1" smtClean="0"/>
              <a:t>gyfer</a:t>
            </a:r>
            <a:r>
              <a:rPr lang="en-GB" altLang="en-US" b="1" i="1" dirty="0" smtClean="0"/>
              <a:t> y </a:t>
            </a:r>
            <a:r>
              <a:rPr lang="en-GB" altLang="en-US" b="1" i="1" dirty="0" err="1" smtClean="0"/>
              <a:t>digwyddiad</a:t>
            </a:r>
            <a:r>
              <a:rPr lang="en-GB" altLang="en-US" b="1" i="1" dirty="0" smtClean="0"/>
              <a:t> </a:t>
            </a:r>
            <a:r>
              <a:rPr lang="en-GB" altLang="en-US" b="1" i="1" dirty="0" err="1" smtClean="0"/>
              <a:t>hwn</a:t>
            </a:r>
            <a:endParaRPr lang="en-GB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UWCH/DINASYDDIAETH/GWE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71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Materion</a:t>
            </a:r>
            <a:r>
              <a:rPr lang="en-GB" dirty="0" smtClean="0"/>
              <a:t> </a:t>
            </a:r>
            <a:r>
              <a:rPr lang="en-GB" dirty="0" err="1" smtClean="0"/>
              <a:t>Byd-eang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Iechyd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Bwyd</a:t>
            </a:r>
            <a:r>
              <a:rPr lang="en-GB" dirty="0" smtClean="0"/>
              <a:t> &amp; </a:t>
            </a:r>
            <a:r>
              <a:rPr lang="en-GB" dirty="0" err="1" smtClean="0"/>
              <a:t>lloches</a:t>
            </a:r>
            <a:r>
              <a:rPr lang="en-GB" dirty="0" smtClean="0"/>
              <a:t> </a:t>
            </a:r>
            <a:endParaRPr lang="en-GB" dirty="0" smtClean="0"/>
          </a:p>
          <a:p>
            <a:r>
              <a:rPr lang="en-GB" dirty="0" err="1" smtClean="0"/>
              <a:t>Poblogaeth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Trafnidiaeth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Economi</a:t>
            </a:r>
            <a:r>
              <a:rPr lang="en-GB" dirty="0" smtClean="0"/>
              <a:t> </a:t>
            </a:r>
            <a:endParaRPr lang="en-GB" dirty="0" smtClean="0"/>
          </a:p>
          <a:p>
            <a:r>
              <a:rPr lang="en-GB" dirty="0" err="1" smtClean="0"/>
              <a:t>Amgylchedd</a:t>
            </a:r>
            <a:r>
              <a:rPr lang="en-GB" dirty="0" smtClean="0"/>
              <a:t> </a:t>
            </a:r>
            <a:r>
              <a:rPr lang="en-GB" dirty="0" err="1" smtClean="0"/>
              <a:t>naturiol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UWCH/DINASYDDIAETH/GWE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6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/>
              <a:t>PARATOI AT YR </a:t>
            </a:r>
            <a:r>
              <a:rPr lang="en-GB" sz="3600" dirty="0" smtClean="0"/>
              <a:t>FFUG HER (</a:t>
            </a:r>
            <a:r>
              <a:rPr lang="en-GB" sz="3600" dirty="0" err="1" smtClean="0"/>
              <a:t>Mawrth</a:t>
            </a:r>
            <a:r>
              <a:rPr lang="en-GB" sz="3600" dirty="0" smtClean="0"/>
              <a:t>)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i="1" dirty="0" err="1" smtClean="0"/>
              <a:t>Byddwch</a:t>
            </a:r>
            <a:r>
              <a:rPr lang="en-GB" i="1" dirty="0" smtClean="0"/>
              <a:t> </a:t>
            </a:r>
            <a:r>
              <a:rPr lang="en-GB" i="1" dirty="0" err="1" smtClean="0"/>
              <a:t>yn</a:t>
            </a:r>
            <a:r>
              <a:rPr lang="en-GB" i="1" dirty="0" smtClean="0"/>
              <a:t> </a:t>
            </a:r>
            <a:r>
              <a:rPr lang="en-GB" i="1" dirty="0" err="1" smtClean="0"/>
              <a:t>cael</a:t>
            </a:r>
            <a:r>
              <a:rPr lang="en-GB" i="1" dirty="0" smtClean="0"/>
              <a:t> </a:t>
            </a:r>
            <a:r>
              <a:rPr lang="en-GB" i="1" dirty="0" err="1" smtClean="0"/>
              <a:t>dewis</a:t>
            </a:r>
            <a:r>
              <a:rPr lang="en-GB" i="1" dirty="0" smtClean="0"/>
              <a:t> 1 mater o </a:t>
            </a:r>
            <a:r>
              <a:rPr lang="en-GB" i="1" dirty="0" err="1" smtClean="0"/>
              <a:t>restr</a:t>
            </a:r>
            <a:r>
              <a:rPr lang="en-GB" i="1" dirty="0" smtClean="0"/>
              <a:t> o </a:t>
            </a:r>
            <a:r>
              <a:rPr lang="en-GB" i="1" dirty="0" err="1" smtClean="0"/>
              <a:t>faterion</a:t>
            </a:r>
            <a:r>
              <a:rPr lang="en-GB" i="1" dirty="0" smtClean="0"/>
              <a:t> </a:t>
            </a:r>
            <a:r>
              <a:rPr lang="en-GB" i="1" dirty="0" err="1" smtClean="0"/>
              <a:t>byd-eang</a:t>
            </a:r>
            <a:r>
              <a:rPr lang="en-GB" i="1" dirty="0" smtClean="0"/>
              <a:t> </a:t>
            </a:r>
            <a:endParaRPr lang="en-GB" i="1" dirty="0" smtClean="0"/>
          </a:p>
          <a:p>
            <a:r>
              <a:rPr lang="en-GB" i="1" dirty="0" err="1" smtClean="0"/>
              <a:t>Byddwch</a:t>
            </a:r>
            <a:r>
              <a:rPr lang="en-GB" i="1" dirty="0" smtClean="0"/>
              <a:t> </a:t>
            </a:r>
            <a:r>
              <a:rPr lang="en-GB" i="1" dirty="0" err="1" smtClean="0"/>
              <a:t>yn</a:t>
            </a:r>
            <a:r>
              <a:rPr lang="en-GB" i="1" dirty="0" smtClean="0"/>
              <a:t> </a:t>
            </a:r>
            <a:r>
              <a:rPr lang="en-GB" i="1" dirty="0" err="1" smtClean="0"/>
              <a:t>cael</a:t>
            </a:r>
            <a:r>
              <a:rPr lang="en-GB" i="1" dirty="0" smtClean="0"/>
              <a:t> 2 </a:t>
            </a:r>
            <a:r>
              <a:rPr lang="en-GB" i="1" dirty="0" err="1" smtClean="0"/>
              <a:t>wythnos</a:t>
            </a:r>
            <a:r>
              <a:rPr lang="en-GB" i="1" dirty="0" smtClean="0"/>
              <a:t> </a:t>
            </a:r>
            <a:r>
              <a:rPr lang="en-GB" i="1" dirty="0" err="1" smtClean="0"/>
              <a:t>er</a:t>
            </a:r>
            <a:r>
              <a:rPr lang="en-GB" i="1" dirty="0" smtClean="0"/>
              <a:t> </a:t>
            </a:r>
            <a:r>
              <a:rPr lang="en-GB" i="1" dirty="0" err="1" smtClean="0"/>
              <a:t>mwyn</a:t>
            </a:r>
            <a:r>
              <a:rPr lang="en-GB" i="1" dirty="0" smtClean="0"/>
              <a:t> </a:t>
            </a:r>
            <a:r>
              <a:rPr lang="en-GB" i="1" dirty="0" err="1" smtClean="0"/>
              <a:t>dod</a:t>
            </a:r>
            <a:r>
              <a:rPr lang="en-GB" i="1" dirty="0" smtClean="0"/>
              <a:t> o </a:t>
            </a:r>
            <a:r>
              <a:rPr lang="en-GB" i="1" dirty="0" err="1" smtClean="0"/>
              <a:t>hyd</a:t>
            </a:r>
            <a:r>
              <a:rPr lang="en-GB" i="1" dirty="0" smtClean="0"/>
              <a:t> i </a:t>
            </a:r>
            <a:r>
              <a:rPr lang="en-GB" i="1" dirty="0" err="1" smtClean="0"/>
              <a:t>erthyglau</a:t>
            </a:r>
            <a:r>
              <a:rPr lang="en-GB" i="1" dirty="0" smtClean="0"/>
              <a:t> (</a:t>
            </a:r>
            <a:r>
              <a:rPr lang="en-GB" i="1" dirty="0" err="1" smtClean="0"/>
              <a:t>adref</a:t>
            </a:r>
            <a:r>
              <a:rPr lang="en-GB" i="1" dirty="0" smtClean="0"/>
              <a:t> &amp; </a:t>
            </a:r>
            <a:r>
              <a:rPr lang="en-GB" i="1" dirty="0" err="1" smtClean="0"/>
              <a:t>ysgol</a:t>
            </a:r>
            <a:r>
              <a:rPr lang="en-GB" i="1" dirty="0" smtClean="0"/>
              <a:t>) </a:t>
            </a:r>
            <a:r>
              <a:rPr lang="en-GB" i="1" dirty="0" err="1" smtClean="0"/>
              <a:t>sydd</a:t>
            </a:r>
            <a:r>
              <a:rPr lang="en-GB" i="1" dirty="0" smtClean="0"/>
              <a:t> </a:t>
            </a:r>
            <a:r>
              <a:rPr lang="en-GB" i="1" dirty="0" err="1" smtClean="0"/>
              <a:t>yn</a:t>
            </a:r>
            <a:r>
              <a:rPr lang="en-GB" i="1" dirty="0" smtClean="0"/>
              <a:t> </a:t>
            </a:r>
            <a:r>
              <a:rPr lang="en-GB" i="1" dirty="0" err="1" smtClean="0"/>
              <a:t>ymwneud</a:t>
            </a:r>
            <a:r>
              <a:rPr lang="en-GB" i="1" dirty="0" smtClean="0"/>
              <a:t> </a:t>
            </a:r>
            <a:r>
              <a:rPr lang="en-GB" i="1" dirty="0" err="1" smtClean="0"/>
              <a:t>â’r</a:t>
            </a:r>
            <a:r>
              <a:rPr lang="en-GB" i="1" dirty="0" smtClean="0"/>
              <a:t> mater </a:t>
            </a:r>
            <a:r>
              <a:rPr lang="en-GB" i="1" dirty="0" err="1" smtClean="0"/>
              <a:t>hwn</a:t>
            </a:r>
            <a:r>
              <a:rPr lang="en-GB" i="1" dirty="0"/>
              <a:t> </a:t>
            </a:r>
            <a:endParaRPr lang="en-GB" dirty="0"/>
          </a:p>
          <a:p>
            <a:r>
              <a:rPr lang="en-GB" i="1" dirty="0" err="1" smtClean="0"/>
              <a:t>Byddwch</a:t>
            </a:r>
            <a:r>
              <a:rPr lang="en-GB" i="1" dirty="0" smtClean="0"/>
              <a:t> </a:t>
            </a:r>
            <a:r>
              <a:rPr lang="en-GB" i="1" dirty="0" err="1" smtClean="0"/>
              <a:t>yn</a:t>
            </a:r>
            <a:r>
              <a:rPr lang="en-GB" i="1" dirty="0" smtClean="0"/>
              <a:t> </a:t>
            </a:r>
            <a:r>
              <a:rPr lang="en-GB" i="1" dirty="0" err="1" smtClean="0"/>
              <a:t>dod</a:t>
            </a:r>
            <a:r>
              <a:rPr lang="en-GB" i="1" dirty="0" smtClean="0"/>
              <a:t> </a:t>
            </a:r>
            <a:r>
              <a:rPr lang="en-GB" i="1" dirty="0" err="1" smtClean="0"/>
              <a:t>â’r</a:t>
            </a:r>
            <a:r>
              <a:rPr lang="en-GB" i="1" dirty="0" smtClean="0"/>
              <a:t> </a:t>
            </a:r>
            <a:r>
              <a:rPr lang="en-GB" i="1" dirty="0" err="1" smtClean="0"/>
              <a:t>erthyglau</a:t>
            </a:r>
            <a:r>
              <a:rPr lang="en-GB" i="1" dirty="0" smtClean="0"/>
              <a:t>/</a:t>
            </a:r>
            <a:r>
              <a:rPr lang="en-GB" i="1" dirty="0" err="1" smtClean="0"/>
              <a:t>dogfennau</a:t>
            </a:r>
            <a:r>
              <a:rPr lang="en-GB" i="1" dirty="0" smtClean="0"/>
              <a:t> (dim </a:t>
            </a:r>
            <a:r>
              <a:rPr lang="en-GB" i="1" dirty="0" err="1" smtClean="0"/>
              <a:t>nodiadau</a:t>
            </a:r>
            <a:r>
              <a:rPr lang="en-GB" i="1" dirty="0" smtClean="0"/>
              <a:t> </a:t>
            </a:r>
            <a:r>
              <a:rPr lang="en-GB" i="1" dirty="0" err="1" smtClean="0"/>
              <a:t>arnynt</a:t>
            </a:r>
            <a:r>
              <a:rPr lang="en-GB" i="1" dirty="0" smtClean="0"/>
              <a:t>) i </a:t>
            </a:r>
            <a:r>
              <a:rPr lang="en-GB" i="1" dirty="0" err="1" smtClean="0"/>
              <a:t>fewn</a:t>
            </a:r>
            <a:r>
              <a:rPr lang="en-GB" i="1" dirty="0" smtClean="0"/>
              <a:t> </a:t>
            </a:r>
            <a:r>
              <a:rPr lang="en-GB" i="1" dirty="0" err="1" smtClean="0"/>
              <a:t>i’ch</a:t>
            </a:r>
            <a:r>
              <a:rPr lang="en-GB" i="1" dirty="0" smtClean="0"/>
              <a:t> </a:t>
            </a:r>
            <a:r>
              <a:rPr lang="en-GB" i="1" dirty="0" err="1" smtClean="0"/>
              <a:t>athro</a:t>
            </a:r>
            <a:r>
              <a:rPr lang="en-GB" i="1" dirty="0" smtClean="0"/>
              <a:t> </a:t>
            </a:r>
            <a:r>
              <a:rPr lang="en-GB" i="1" dirty="0" err="1" smtClean="0"/>
              <a:t>er</a:t>
            </a:r>
            <a:r>
              <a:rPr lang="en-GB" i="1" dirty="0" smtClean="0"/>
              <a:t> </a:t>
            </a:r>
            <a:r>
              <a:rPr lang="en-GB" i="1" dirty="0" err="1" smtClean="0"/>
              <a:t>mwyn</a:t>
            </a:r>
            <a:r>
              <a:rPr lang="en-GB" i="1" dirty="0" smtClean="0"/>
              <a:t> </a:t>
            </a:r>
            <a:r>
              <a:rPr lang="en-GB" i="1" dirty="0" err="1" smtClean="0"/>
              <a:t>eu</a:t>
            </a:r>
            <a:r>
              <a:rPr lang="en-GB" i="1" dirty="0" smtClean="0"/>
              <a:t> </a:t>
            </a:r>
            <a:r>
              <a:rPr lang="en-GB" i="1" dirty="0" err="1" smtClean="0"/>
              <a:t>cadw</a:t>
            </a:r>
            <a:r>
              <a:rPr lang="en-GB" i="1" dirty="0" smtClean="0"/>
              <a:t> </a:t>
            </a:r>
            <a:r>
              <a:rPr lang="en-GB" i="1" dirty="0" err="1" smtClean="0"/>
              <a:t>mewn</a:t>
            </a:r>
            <a:r>
              <a:rPr lang="en-GB" i="1" dirty="0" smtClean="0"/>
              <a:t> </a:t>
            </a:r>
            <a:r>
              <a:rPr lang="en-GB" i="1" dirty="0" err="1" smtClean="0"/>
              <a:t>ffeil</a:t>
            </a:r>
            <a:r>
              <a:rPr lang="en-GB" i="1" dirty="0"/>
              <a:t> </a:t>
            </a:r>
            <a:r>
              <a:rPr lang="en-GB" i="1" dirty="0" err="1" smtClean="0"/>
              <a:t>nes</a:t>
            </a:r>
            <a:r>
              <a:rPr lang="en-GB" i="1" dirty="0" smtClean="0"/>
              <a:t> </a:t>
            </a:r>
            <a:r>
              <a:rPr lang="en-GB" i="1" dirty="0" err="1" smtClean="0"/>
              <a:t>i’r</a:t>
            </a:r>
            <a:r>
              <a:rPr lang="en-GB" i="1" dirty="0" smtClean="0"/>
              <a:t> </a:t>
            </a:r>
            <a:r>
              <a:rPr lang="en-GB" i="1" dirty="0" err="1" smtClean="0"/>
              <a:t>asesiad</a:t>
            </a:r>
            <a:r>
              <a:rPr lang="en-GB" i="1" dirty="0" smtClean="0"/>
              <a:t> </a:t>
            </a:r>
            <a:r>
              <a:rPr lang="en-GB" i="1" dirty="0" err="1" smtClean="0"/>
              <a:t>gychwyn</a:t>
            </a:r>
            <a:endParaRPr lang="en-GB" i="1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UWCH/DINASYDDIAETH/GWE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02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 b="1" dirty="0" smtClean="0"/>
              <a:t>TASG 1 </a:t>
            </a:r>
            <a:r>
              <a:rPr lang="en-GB" altLang="en-US" dirty="0" smtClean="0"/>
              <a:t/>
            </a:r>
            <a:br>
              <a:rPr lang="en-GB" altLang="en-US" dirty="0" smtClean="0"/>
            </a:br>
            <a:endParaRPr lang="en-GB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GB" sz="1800" dirty="0" smtClean="0"/>
              <a:t>SAFBWYNT PERSONOL </a:t>
            </a:r>
            <a:endParaRPr lang="en-GB" sz="1800" dirty="0"/>
          </a:p>
          <a:p>
            <a:pPr>
              <a:buFont typeface="Arial" charset="0"/>
              <a:buChar char="•"/>
              <a:defRPr/>
            </a:pPr>
            <a:r>
              <a:rPr lang="en-GB" sz="1800" i="1" dirty="0" err="1" smtClean="0"/>
              <a:t>Byddwch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yn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ymchwilio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i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fewn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i’r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erthyglau</a:t>
            </a:r>
            <a:r>
              <a:rPr lang="en-GB" sz="1800" i="1" dirty="0" smtClean="0"/>
              <a:t> a </a:t>
            </a:r>
            <a:r>
              <a:rPr lang="en-GB" sz="1800" i="1" dirty="0" err="1" smtClean="0"/>
              <a:t>dogfennau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yr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ydych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wedi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eu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dewis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er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mwyn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dod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i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farn</a:t>
            </a:r>
            <a:r>
              <a:rPr lang="en-GB" sz="1800" i="1" dirty="0" smtClean="0"/>
              <a:t>. </a:t>
            </a:r>
            <a:r>
              <a:rPr lang="en-GB" sz="1800" i="1" dirty="0" err="1" smtClean="0"/>
              <a:t>Bydd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rhaid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i</a:t>
            </a:r>
            <a:r>
              <a:rPr lang="en-GB" sz="1800" i="1" dirty="0" smtClean="0"/>
              <a:t> chi </a:t>
            </a:r>
            <a:r>
              <a:rPr lang="en-GB" sz="1800" i="1" dirty="0" err="1" smtClean="0"/>
              <a:t>ddefnyddio’r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erthyglau</a:t>
            </a:r>
            <a:r>
              <a:rPr lang="en-GB" sz="1800" i="1" dirty="0" smtClean="0"/>
              <a:t> a </a:t>
            </a:r>
            <a:r>
              <a:rPr lang="en-GB" sz="1800" i="1" dirty="0" err="1" smtClean="0"/>
              <a:t>dogfennau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er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mwyn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cefnogi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eich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dadleuon</a:t>
            </a:r>
            <a:r>
              <a:rPr lang="en-GB" sz="1800" i="1" dirty="0" smtClean="0"/>
              <a:t>. </a:t>
            </a:r>
            <a:r>
              <a:rPr lang="en-GB" sz="1800" i="1" dirty="0" err="1" smtClean="0"/>
              <a:t>Bydd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rhaid</a:t>
            </a:r>
            <a:r>
              <a:rPr lang="en-GB" sz="1800" i="1" dirty="0" smtClean="0"/>
              <a:t> i chi </a:t>
            </a:r>
            <a:r>
              <a:rPr lang="en-GB" sz="1800" i="1" dirty="0" err="1" smtClean="0"/>
              <a:t>ddangos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eich</a:t>
            </a:r>
            <a:r>
              <a:rPr lang="en-GB" sz="1800" i="1" dirty="0" smtClean="0"/>
              <a:t> bod </a:t>
            </a:r>
            <a:r>
              <a:rPr lang="en-GB" sz="1800" i="1" dirty="0" err="1" smtClean="0"/>
              <a:t>wedi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ystyried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hygrededd</a:t>
            </a:r>
            <a:r>
              <a:rPr lang="en-GB" sz="1800" i="1" dirty="0" smtClean="0"/>
              <a:t> y </a:t>
            </a:r>
            <a:r>
              <a:rPr lang="en-GB" sz="1800" i="1" dirty="0" err="1" smtClean="0"/>
              <a:t>ffynonellau</a:t>
            </a:r>
            <a:r>
              <a:rPr lang="en-GB" sz="1800" i="1" dirty="0" smtClean="0"/>
              <a:t> ac </a:t>
            </a:r>
            <a:r>
              <a:rPr lang="en-GB" sz="1800" i="1" dirty="0" err="1" smtClean="0"/>
              <a:t>eich</a:t>
            </a:r>
            <a:r>
              <a:rPr lang="en-GB" sz="1800" i="1" dirty="0" smtClean="0"/>
              <a:t> bod </a:t>
            </a:r>
            <a:r>
              <a:rPr lang="en-GB" sz="1800" i="1" dirty="0" err="1" smtClean="0"/>
              <a:t>wedi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ystyried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ffactorau</a:t>
            </a:r>
            <a:r>
              <a:rPr lang="en-GB" sz="1800" i="1" dirty="0" smtClean="0"/>
              <a:t> PESTLE (</a:t>
            </a:r>
            <a:r>
              <a:rPr lang="en-GB" sz="1800" i="1" dirty="0" err="1" smtClean="0"/>
              <a:t>gwleidyddol</a:t>
            </a:r>
            <a:r>
              <a:rPr lang="en-GB" sz="1800" i="1" dirty="0" smtClean="0"/>
              <a:t>, </a:t>
            </a:r>
            <a:r>
              <a:rPr lang="en-GB" sz="1800" i="1" dirty="0" err="1" smtClean="0"/>
              <a:t>economaidd</a:t>
            </a:r>
            <a:r>
              <a:rPr lang="en-GB" sz="1800" i="1" dirty="0" smtClean="0"/>
              <a:t>, </a:t>
            </a:r>
            <a:r>
              <a:rPr lang="en-GB" sz="1800" i="1" dirty="0" err="1" smtClean="0"/>
              <a:t>cymdeithasol</a:t>
            </a:r>
            <a:r>
              <a:rPr lang="en-GB" sz="1800" i="1" dirty="0" smtClean="0"/>
              <a:t>, </a:t>
            </a:r>
            <a:r>
              <a:rPr lang="en-GB" sz="1800" i="1" dirty="0" err="1" smtClean="0"/>
              <a:t>technolegol</a:t>
            </a:r>
            <a:r>
              <a:rPr lang="en-GB" sz="1800" i="1" dirty="0" smtClean="0"/>
              <a:t>, </a:t>
            </a:r>
            <a:r>
              <a:rPr lang="en-GB" sz="1800" i="1" dirty="0" err="1" smtClean="0"/>
              <a:t>cyfreithiol</a:t>
            </a:r>
            <a:r>
              <a:rPr lang="en-GB" sz="1800" i="1" dirty="0" smtClean="0"/>
              <a:t> &amp; </a:t>
            </a:r>
            <a:r>
              <a:rPr lang="en-GB" sz="1800" i="1" dirty="0" err="1" smtClean="0"/>
              <a:t>amgylcheddol</a:t>
            </a:r>
            <a:r>
              <a:rPr lang="en-GB" sz="1800" i="1" dirty="0" smtClean="0"/>
              <a:t>) </a:t>
            </a:r>
          </a:p>
          <a:p>
            <a:pPr>
              <a:buFont typeface="Arial" charset="0"/>
              <a:buChar char="•"/>
              <a:defRPr/>
            </a:pPr>
            <a:r>
              <a:rPr lang="en-GB" sz="1800" i="1" dirty="0" err="1" smtClean="0"/>
              <a:t>Byddwch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yn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ysgrifennu</a:t>
            </a:r>
            <a:r>
              <a:rPr lang="en-GB" sz="1800" i="1" dirty="0" smtClean="0"/>
              <a:t> darn (dim </a:t>
            </a:r>
            <a:r>
              <a:rPr lang="en-GB" sz="1800" i="1" dirty="0" err="1" smtClean="0"/>
              <a:t>mwy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na</a:t>
            </a:r>
            <a:r>
              <a:rPr lang="en-GB" sz="1800" i="1" dirty="0" smtClean="0"/>
              <a:t> 1000 o </a:t>
            </a:r>
            <a:r>
              <a:rPr lang="en-GB" sz="1800" i="1" dirty="0" err="1" smtClean="0"/>
              <a:t>eiriau</a:t>
            </a:r>
            <a:r>
              <a:rPr lang="en-GB" sz="1800" i="1" dirty="0" smtClean="0"/>
              <a:t>) </a:t>
            </a:r>
            <a:r>
              <a:rPr lang="en-GB" sz="1800" i="1" dirty="0" err="1" smtClean="0"/>
              <a:t>yn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cynnwys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yr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uchod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yn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ogystal</a:t>
            </a:r>
            <a:r>
              <a:rPr lang="en-GB" sz="1800" i="1" dirty="0" smtClean="0"/>
              <a:t> â </a:t>
            </a:r>
            <a:r>
              <a:rPr lang="en-GB" sz="1800" i="1" dirty="0" err="1" smtClean="0"/>
              <a:t>ffeithiau</a:t>
            </a:r>
            <a:r>
              <a:rPr lang="en-GB" sz="1800" i="1" dirty="0" smtClean="0"/>
              <a:t>, </a:t>
            </a:r>
            <a:r>
              <a:rPr lang="en-GB" sz="1800" i="1" dirty="0" err="1" smtClean="0"/>
              <a:t>ffactorau</a:t>
            </a:r>
            <a:r>
              <a:rPr lang="en-GB" sz="1800" i="1" dirty="0" smtClean="0"/>
              <a:t>, barn a </a:t>
            </a:r>
            <a:r>
              <a:rPr lang="en-GB" sz="1800" i="1" dirty="0" err="1" smtClean="0"/>
              <a:t>safbwyntiau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gwahanol</a:t>
            </a:r>
            <a:r>
              <a:rPr lang="en-GB" sz="1800" i="1" dirty="0" smtClean="0"/>
              <a:t> am y mater </a:t>
            </a:r>
            <a:r>
              <a:rPr lang="en-GB" sz="1800" i="1" dirty="0" err="1" smtClean="0"/>
              <a:t>byd</a:t>
            </a:r>
            <a:r>
              <a:rPr lang="en-GB" sz="1800" i="1" dirty="0" smtClean="0"/>
              <a:t>–</a:t>
            </a:r>
            <a:r>
              <a:rPr lang="en-GB" sz="1800" i="1" dirty="0" err="1" smtClean="0"/>
              <a:t>eang</a:t>
            </a:r>
            <a:r>
              <a:rPr lang="en-GB" sz="1800" i="1" dirty="0" smtClean="0"/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en-GB" sz="1800" i="1" dirty="0" err="1" smtClean="0"/>
              <a:t>Rhaid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nodi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nifer</a:t>
            </a:r>
            <a:r>
              <a:rPr lang="en-GB" sz="1800" i="1" dirty="0" smtClean="0"/>
              <a:t> y </a:t>
            </a:r>
            <a:r>
              <a:rPr lang="en-GB" sz="1800" i="1" dirty="0" err="1" smtClean="0"/>
              <a:t>geiriau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yn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glir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ar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waelod</a:t>
            </a:r>
            <a:r>
              <a:rPr lang="en-GB" sz="1800" i="1" dirty="0" smtClean="0"/>
              <a:t> y darn </a:t>
            </a:r>
            <a:r>
              <a:rPr lang="en-GB" sz="1800" i="1" dirty="0" err="1" smtClean="0"/>
              <a:t>ysgrifenedig</a:t>
            </a:r>
            <a:r>
              <a:rPr lang="en-GB" sz="1800" i="1" dirty="0" smtClean="0"/>
              <a:t>.</a:t>
            </a:r>
          </a:p>
          <a:p>
            <a:pPr>
              <a:buFont typeface="Arial" charset="0"/>
              <a:buChar char="•"/>
              <a:defRPr/>
            </a:pPr>
            <a:endParaRPr lang="en-GB" sz="18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UWCH/DINASYDDIAETH/GWE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49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 smtClean="0"/>
              <a:t>TASG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GB" sz="1800" dirty="0" smtClean="0"/>
              <a:t>CYFRANIAD MEWN CYNHADLEDD BYD-EANG </a:t>
            </a:r>
            <a:endParaRPr lang="en-GB" sz="1800" dirty="0" smtClean="0"/>
          </a:p>
          <a:p>
            <a:pPr>
              <a:buFont typeface="Arial" charset="0"/>
              <a:buChar char="•"/>
              <a:defRPr/>
            </a:pPr>
            <a:r>
              <a:rPr lang="en-GB" sz="1800" i="1" dirty="0" err="1" smtClean="0"/>
              <a:t>Gan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ddefnyddio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eich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safbwynt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personol</a:t>
            </a:r>
            <a:r>
              <a:rPr lang="en-GB" sz="1800" i="1" dirty="0" smtClean="0"/>
              <a:t>, mi </a:t>
            </a:r>
            <a:r>
              <a:rPr lang="en-GB" sz="1800" i="1" dirty="0" err="1" smtClean="0"/>
              <a:t>fyddech</a:t>
            </a:r>
            <a:r>
              <a:rPr lang="en-GB" sz="1800" i="1" dirty="0" smtClean="0"/>
              <a:t> chi </a:t>
            </a:r>
            <a:r>
              <a:rPr lang="en-GB" sz="1800" i="1" dirty="0" err="1" smtClean="0"/>
              <a:t>yn</a:t>
            </a:r>
            <a:r>
              <a:rPr lang="en-GB" sz="1800" i="1" dirty="0" smtClean="0"/>
              <a:t>  </a:t>
            </a:r>
            <a:r>
              <a:rPr lang="en-GB" sz="1800" i="1" dirty="0" err="1" smtClean="0"/>
              <a:t>cyflwyno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eich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cyfraniad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mewn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Cynhadledd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Dewisiadau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Byd-eang</a:t>
            </a:r>
            <a:r>
              <a:rPr lang="en-GB" sz="1800" i="1" dirty="0"/>
              <a:t> </a:t>
            </a:r>
          </a:p>
          <a:p>
            <a:pPr>
              <a:buFont typeface="Arial" charset="0"/>
              <a:buChar char="•"/>
              <a:defRPr/>
            </a:pPr>
            <a:r>
              <a:rPr lang="en-GB" sz="1800" i="1" dirty="0" err="1" smtClean="0"/>
              <a:t>Byddech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yn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dewis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gwneud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hyn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drwy</a:t>
            </a:r>
            <a:r>
              <a:rPr lang="en-GB" sz="1800" i="1" dirty="0" smtClean="0"/>
              <a:t> ARAITH (10 </a:t>
            </a:r>
            <a:r>
              <a:rPr lang="en-GB" sz="1800" i="1" dirty="0" err="1" smtClean="0"/>
              <a:t>munud</a:t>
            </a:r>
            <a:r>
              <a:rPr lang="en-GB" sz="1800" i="1" dirty="0" smtClean="0"/>
              <a:t>), CYFLWYNIAD LLAFAR (5 </a:t>
            </a:r>
            <a:r>
              <a:rPr lang="en-GB" sz="1800" i="1" dirty="0" err="1" smtClean="0"/>
              <a:t>munud</a:t>
            </a:r>
            <a:r>
              <a:rPr lang="en-GB" sz="1800" i="1" dirty="0" smtClean="0"/>
              <a:t>) &amp; </a:t>
            </a:r>
            <a:r>
              <a:rPr lang="en-GB" sz="1800" i="1" dirty="0" err="1" smtClean="0"/>
              <a:t>chyfraniad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ychwanegol</a:t>
            </a:r>
            <a:r>
              <a:rPr lang="en-GB" sz="1800" i="1" dirty="0" smtClean="0"/>
              <a:t> (clip </a:t>
            </a:r>
            <a:r>
              <a:rPr lang="en-GB" sz="1800" i="1" dirty="0" err="1" smtClean="0"/>
              <a:t>fidio</a:t>
            </a:r>
            <a:r>
              <a:rPr lang="en-GB" sz="1800" i="1" dirty="0" smtClean="0"/>
              <a:t>, can, </a:t>
            </a:r>
            <a:r>
              <a:rPr lang="en-GB" sz="1800" i="1" dirty="0" err="1" smtClean="0"/>
              <a:t>animeiddiad</a:t>
            </a:r>
            <a:r>
              <a:rPr lang="en-GB" sz="1800" i="1" dirty="0" smtClean="0"/>
              <a:t>) </a:t>
            </a:r>
            <a:r>
              <a:rPr lang="en-GB" sz="1800" i="1" dirty="0" err="1" smtClean="0"/>
              <a:t>neu</a:t>
            </a:r>
            <a:r>
              <a:rPr lang="en-GB" sz="1800" i="1" dirty="0" smtClean="0"/>
              <a:t> BAPUR CYNHADLEDD (500 o </a:t>
            </a:r>
            <a:r>
              <a:rPr lang="en-GB" sz="1800" i="1" dirty="0" err="1" smtClean="0"/>
              <a:t>eiriau</a:t>
            </a:r>
            <a:r>
              <a:rPr lang="en-GB" sz="1800" i="1" dirty="0" smtClean="0"/>
              <a:t>) </a:t>
            </a:r>
            <a:r>
              <a:rPr lang="en-GB" sz="1800" i="1" dirty="0" err="1" smtClean="0"/>
              <a:t>sydd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yn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cynnwys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amlinelliad</a:t>
            </a:r>
            <a:r>
              <a:rPr lang="en-GB" sz="1800" i="1" dirty="0" smtClean="0"/>
              <a:t> o </a:t>
            </a:r>
            <a:r>
              <a:rPr lang="en-GB" sz="1800" i="1" dirty="0" err="1" smtClean="0"/>
              <a:t>argymhellion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allweddol</a:t>
            </a:r>
            <a:r>
              <a:rPr lang="en-GB" sz="1800" i="1" dirty="0" smtClean="0"/>
              <a:t> y </a:t>
            </a:r>
            <a:r>
              <a:rPr lang="en-GB" sz="1800" i="1" dirty="0" err="1" smtClean="0"/>
              <a:t>dylid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eu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trafod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yn</a:t>
            </a:r>
            <a:r>
              <a:rPr lang="en-GB" sz="1800" i="1" dirty="0" smtClean="0"/>
              <a:t> y </a:t>
            </a:r>
            <a:r>
              <a:rPr lang="en-GB" sz="1800" i="1" dirty="0" err="1" smtClean="0"/>
              <a:t>gynhadledd</a:t>
            </a:r>
            <a:r>
              <a:rPr lang="en-GB" sz="1800" i="1" dirty="0"/>
              <a:t> </a:t>
            </a:r>
          </a:p>
          <a:p>
            <a:pPr>
              <a:buFont typeface="Arial" charset="0"/>
              <a:buChar char="•"/>
              <a:defRPr/>
            </a:pPr>
            <a:r>
              <a:rPr lang="en-GB" sz="1800" i="1" dirty="0" err="1" smtClean="0"/>
              <a:t>Dylech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ddangos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eich</a:t>
            </a:r>
            <a:r>
              <a:rPr lang="en-GB" sz="1800" i="1" dirty="0" smtClean="0"/>
              <a:t> bod </a:t>
            </a:r>
            <a:r>
              <a:rPr lang="en-GB" sz="1800" i="1" dirty="0" err="1" smtClean="0"/>
              <a:t>yn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gallu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dadlau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eich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pwynt</a:t>
            </a:r>
            <a:r>
              <a:rPr lang="en-GB" sz="1800" i="1" dirty="0" smtClean="0"/>
              <a:t>, </a:t>
            </a:r>
            <a:r>
              <a:rPr lang="en-GB" sz="1800" i="1" dirty="0" err="1" smtClean="0"/>
              <a:t>cyflwyno</a:t>
            </a:r>
            <a:r>
              <a:rPr lang="en-GB" sz="1800" i="1" dirty="0" smtClean="0"/>
              <a:t> barn </a:t>
            </a:r>
            <a:r>
              <a:rPr lang="en-GB" sz="1800" i="1" dirty="0" err="1" smtClean="0"/>
              <a:t>neu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safbwynt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clir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mewn</a:t>
            </a:r>
            <a:r>
              <a:rPr lang="en-GB" sz="1800" i="1" dirty="0" smtClean="0"/>
              <a:t> darn </a:t>
            </a:r>
            <a:r>
              <a:rPr lang="en-GB" sz="1800" i="1" dirty="0" err="1" smtClean="0"/>
              <a:t>strwythuredig</a:t>
            </a:r>
            <a:r>
              <a:rPr lang="en-GB" sz="1800" i="1" dirty="0" smtClean="0"/>
              <a:t>, </a:t>
            </a:r>
            <a:r>
              <a:rPr lang="en-GB" sz="1800" i="1" dirty="0" err="1" smtClean="0"/>
              <a:t>creadigol</a:t>
            </a:r>
            <a:r>
              <a:rPr lang="en-GB" sz="1800" i="1" dirty="0" smtClean="0"/>
              <a:t> ac </a:t>
            </a:r>
            <a:r>
              <a:rPr lang="en-GB" sz="1800" i="1" dirty="0" err="1" smtClean="0"/>
              <a:t>arloesol</a:t>
            </a:r>
            <a:r>
              <a:rPr lang="en-GB" sz="1800" i="1" dirty="0" smtClean="0"/>
              <a:t>, </a:t>
            </a:r>
            <a:r>
              <a:rPr lang="en-GB" sz="1800" i="1" dirty="0" err="1" smtClean="0"/>
              <a:t>gallu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datblygu</a:t>
            </a:r>
            <a:r>
              <a:rPr lang="en-GB" sz="1800" i="1" dirty="0" smtClean="0"/>
              <a:t> a </a:t>
            </a:r>
            <a:r>
              <a:rPr lang="en-GB" sz="1800" i="1" dirty="0" err="1" smtClean="0"/>
              <a:t>chyflwyno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rhesymau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darbwyllol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sydd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wedi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eu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cefnogi’n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dda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yn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seiliedig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ar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dystiolaeth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ategol</a:t>
            </a:r>
            <a:r>
              <a:rPr lang="en-GB" sz="1800" i="1" dirty="0" smtClean="0"/>
              <a:t> </a:t>
            </a:r>
          </a:p>
          <a:p>
            <a:pPr>
              <a:buFont typeface="Arial" charset="0"/>
              <a:buChar char="•"/>
              <a:defRPr/>
            </a:pPr>
            <a:endParaRPr lang="en-GB" sz="1800" dirty="0" smtClean="0"/>
          </a:p>
          <a:p>
            <a:pPr>
              <a:buFont typeface="Arial" charset="0"/>
              <a:buChar char="•"/>
              <a:defRPr/>
            </a:pPr>
            <a:endParaRPr lang="en-GB" sz="18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UWCH/DINASYDDIAETH/GWE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9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 smtClean="0"/>
              <a:t>TASG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GB" sz="1800" dirty="0" smtClean="0"/>
              <a:t>ADOLYGIAD PERSONOL </a:t>
            </a:r>
            <a:endParaRPr lang="en-GB" sz="1800" dirty="0"/>
          </a:p>
          <a:p>
            <a:pPr>
              <a:buFont typeface="Arial" charset="0"/>
              <a:buChar char="•"/>
              <a:defRPr/>
            </a:pPr>
            <a:r>
              <a:rPr lang="en-GB" sz="1800" i="1" dirty="0" err="1" smtClean="0"/>
              <a:t>Byddech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yn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llunio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adolygiad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personol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o’r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ffordd</a:t>
            </a:r>
            <a:r>
              <a:rPr lang="en-GB" sz="1800" i="1" dirty="0" smtClean="0"/>
              <a:t> y </a:t>
            </a:r>
            <a:r>
              <a:rPr lang="en-GB" sz="1800" i="1" dirty="0" err="1" smtClean="0"/>
              <a:t>datblygwyd</a:t>
            </a:r>
            <a:r>
              <a:rPr lang="en-GB" sz="1800" i="1" dirty="0" smtClean="0"/>
              <a:t> ac y </a:t>
            </a:r>
            <a:r>
              <a:rPr lang="en-GB" sz="1800" i="1" dirty="0" err="1" smtClean="0"/>
              <a:t>defnyddiwyd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eich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sgiliau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yn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ystod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yr</a:t>
            </a:r>
            <a:r>
              <a:rPr lang="en-GB" sz="1800" i="1" dirty="0" smtClean="0"/>
              <a:t> Her </a:t>
            </a:r>
            <a:r>
              <a:rPr lang="en-GB" sz="1800" i="1" dirty="0" err="1" smtClean="0"/>
              <a:t>a’ch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cyfraniad</a:t>
            </a:r>
            <a:r>
              <a:rPr lang="en-GB" sz="1800" i="1" dirty="0" smtClean="0"/>
              <a:t> at y </a:t>
            </a:r>
            <a:r>
              <a:rPr lang="en-GB" sz="1800" i="1" dirty="0" err="1" smtClean="0"/>
              <a:t>Gynhadledd</a:t>
            </a:r>
            <a:r>
              <a:rPr lang="en-GB" sz="1800" i="1" dirty="0"/>
              <a:t> </a:t>
            </a:r>
          </a:p>
          <a:p>
            <a:pPr>
              <a:buFont typeface="Arial" charset="0"/>
              <a:buChar char="•"/>
              <a:defRPr/>
            </a:pPr>
            <a:r>
              <a:rPr lang="en-GB" sz="1800" i="1" dirty="0" err="1" smtClean="0"/>
              <a:t>Bydd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yr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athrawes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yn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rhoi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adborth</a:t>
            </a:r>
            <a:r>
              <a:rPr lang="en-GB" sz="1800" i="1" dirty="0" smtClean="0"/>
              <a:t> i chi </a:t>
            </a:r>
            <a:r>
              <a:rPr lang="en-GB" sz="1800" i="1" dirty="0" err="1" smtClean="0"/>
              <a:t>ar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gyfer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tasg</a:t>
            </a:r>
            <a:r>
              <a:rPr lang="en-GB" sz="1800" i="1" dirty="0" smtClean="0"/>
              <a:t> 1 &amp; </a:t>
            </a:r>
            <a:r>
              <a:rPr lang="en-GB" sz="1800" i="1" dirty="0" err="1" smtClean="0"/>
              <a:t>Tasg</a:t>
            </a:r>
            <a:r>
              <a:rPr lang="en-GB" sz="1800" i="1" dirty="0" smtClean="0"/>
              <a:t> 2 ac mi </a:t>
            </a:r>
            <a:r>
              <a:rPr lang="en-GB" sz="1800" i="1" dirty="0" err="1" smtClean="0"/>
              <a:t>gewch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ddefnyddio</a:t>
            </a:r>
            <a:r>
              <a:rPr lang="en-GB" sz="1800" i="1" dirty="0" smtClean="0"/>
              <a:t> y </a:t>
            </a:r>
            <a:r>
              <a:rPr lang="en-GB" sz="1800" i="1" dirty="0" err="1" smtClean="0"/>
              <a:t>wybodaeth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yma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yn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eich</a:t>
            </a:r>
            <a:r>
              <a:rPr lang="en-GB" sz="1800" i="1" dirty="0" smtClean="0"/>
              <a:t> </a:t>
            </a:r>
            <a:r>
              <a:rPr lang="en-GB" sz="1800" i="1" dirty="0" err="1" smtClean="0"/>
              <a:t>adolygiad</a:t>
            </a:r>
            <a:r>
              <a:rPr lang="en-GB" sz="1800" i="1" dirty="0" smtClean="0"/>
              <a:t> </a:t>
            </a:r>
          </a:p>
          <a:p>
            <a:pPr>
              <a:buFont typeface="Arial" charset="0"/>
              <a:buChar char="•"/>
              <a:defRPr/>
            </a:pPr>
            <a:endParaRPr lang="en-GB" sz="1800" dirty="0" smtClean="0"/>
          </a:p>
          <a:p>
            <a:pPr>
              <a:buFont typeface="Arial" charset="0"/>
              <a:buChar char="•"/>
              <a:defRPr/>
            </a:pPr>
            <a:endParaRPr lang="en-GB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UWCH/DINASYDDIAETH/GWE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218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n-GB" altLang="en-US" b="1" dirty="0" smtClean="0"/>
              <a:t>FFUG ASESIAD</a:t>
            </a:r>
            <a:endParaRPr lang="en-GB" altLang="en-US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en-US" i="1" dirty="0" err="1" smtClean="0"/>
              <a:t>Gwnewch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yn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siwr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eich</a:t>
            </a:r>
            <a:r>
              <a:rPr lang="en-GB" altLang="en-US" i="1" dirty="0" smtClean="0"/>
              <a:t> bod </a:t>
            </a:r>
            <a:r>
              <a:rPr lang="en-GB" altLang="en-US" i="1" dirty="0" err="1" smtClean="0"/>
              <a:t>yn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defnyddio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yr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holl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sgiliau</a:t>
            </a:r>
            <a:r>
              <a:rPr lang="en-GB" altLang="en-US" i="1" dirty="0" smtClean="0"/>
              <a:t> a </a:t>
            </a:r>
            <a:r>
              <a:rPr lang="en-GB" altLang="en-US" i="1" dirty="0" err="1" smtClean="0"/>
              <a:t>thechnegau</a:t>
            </a:r>
            <a:r>
              <a:rPr lang="en-GB" altLang="en-US" i="1" dirty="0" smtClean="0"/>
              <a:t> y </a:t>
            </a:r>
            <a:r>
              <a:rPr lang="en-GB" altLang="en-US" i="1" dirty="0" err="1" smtClean="0"/>
              <a:t>bydden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ni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yn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eich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dysgu</a:t>
            </a:r>
            <a:r>
              <a:rPr lang="en-GB" altLang="en-US" i="1" dirty="0" smtClean="0"/>
              <a:t> chi </a:t>
            </a:r>
            <a:r>
              <a:rPr lang="en-GB" altLang="en-US" i="1" dirty="0" err="1" smtClean="0"/>
              <a:t>yn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ystod</a:t>
            </a:r>
            <a:r>
              <a:rPr lang="en-GB" altLang="en-US" i="1" dirty="0" smtClean="0"/>
              <a:t> y </a:t>
            </a:r>
            <a:r>
              <a:rPr lang="en-GB" altLang="en-US" i="1" dirty="0" err="1" smtClean="0"/>
              <a:t>gwersi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nesaf</a:t>
            </a:r>
            <a:r>
              <a:rPr lang="en-GB" altLang="en-US" i="1" dirty="0"/>
              <a:t> </a:t>
            </a:r>
            <a:r>
              <a:rPr lang="en-GB" altLang="en-US" dirty="0" smtClean="0"/>
              <a:t>! </a:t>
            </a:r>
            <a:endParaRPr lang="en-GB" altLang="en-US" dirty="0" smtClean="0"/>
          </a:p>
          <a:p>
            <a:r>
              <a:rPr lang="en-GB" altLang="en-US" i="1" dirty="0" err="1" smtClean="0"/>
              <a:t>Unwaith</a:t>
            </a:r>
            <a:r>
              <a:rPr lang="en-GB" altLang="en-US" i="1" dirty="0" smtClean="0"/>
              <a:t> </a:t>
            </a:r>
            <a:r>
              <a:rPr lang="en-GB" altLang="en-US" i="1" dirty="0" smtClean="0"/>
              <a:t>y </a:t>
            </a:r>
            <a:r>
              <a:rPr lang="en-GB" altLang="en-US" i="1" dirty="0" err="1" smtClean="0"/>
              <a:t>bydd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yr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asesiad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yn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cychwyn</a:t>
            </a:r>
            <a:r>
              <a:rPr lang="en-GB" altLang="en-US" i="1" dirty="0" smtClean="0"/>
              <a:t>, mi </a:t>
            </a:r>
            <a:r>
              <a:rPr lang="en-GB" altLang="en-US" i="1" dirty="0" err="1" smtClean="0"/>
              <a:t>fyddech</a:t>
            </a:r>
            <a:r>
              <a:rPr lang="en-GB" altLang="en-US" i="1" dirty="0" smtClean="0"/>
              <a:t> chi </a:t>
            </a:r>
            <a:r>
              <a:rPr lang="en-GB" altLang="en-US" i="1" dirty="0" err="1" smtClean="0"/>
              <a:t>yn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gweithio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dan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amodau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arholiad</a:t>
            </a:r>
            <a:r>
              <a:rPr lang="en-GB" altLang="en-US" i="1" dirty="0" smtClean="0"/>
              <a:t> ac </a:t>
            </a:r>
            <a:r>
              <a:rPr lang="en-GB" altLang="en-US" i="1" dirty="0" err="1" smtClean="0"/>
              <a:t>ni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fydden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ni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yn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cael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rhoi</a:t>
            </a:r>
            <a:r>
              <a:rPr lang="en-GB" altLang="en-US" i="1" dirty="0" smtClean="0"/>
              <a:t> </a:t>
            </a:r>
            <a:r>
              <a:rPr lang="en-GB" altLang="en-US" i="1" dirty="0" err="1" smtClean="0"/>
              <a:t>mwy</a:t>
            </a:r>
            <a:r>
              <a:rPr lang="en-GB" altLang="en-US" i="1" dirty="0" smtClean="0"/>
              <a:t> o </a:t>
            </a:r>
            <a:r>
              <a:rPr lang="en-GB" altLang="en-US" i="1" dirty="0" err="1" smtClean="0"/>
              <a:t>gymorth</a:t>
            </a:r>
            <a:r>
              <a:rPr lang="en-GB" altLang="en-US" i="1" dirty="0" smtClean="0"/>
              <a:t> i chi! </a:t>
            </a:r>
            <a:endParaRPr lang="en-GB" altLang="en-US" dirty="0" smtClean="0"/>
          </a:p>
          <a:p>
            <a:endParaRPr lang="en-GB" altLang="en-US" dirty="0" smtClean="0"/>
          </a:p>
          <a:p>
            <a:endParaRPr lang="en-GB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UWCH/DINASYDDIAETH/GWE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564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811</Words>
  <Application>Microsoft Office PowerPoint</Application>
  <PresentationFormat>On-screen Show (4:3)</PresentationFormat>
  <Paragraphs>109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  </vt:lpstr>
      <vt:lpstr>YR HER  </vt:lpstr>
      <vt:lpstr>Materion Byd-eang </vt:lpstr>
      <vt:lpstr>PARATOI AT YR FFUG HER (Mawrth)</vt:lpstr>
      <vt:lpstr>TASG 1  </vt:lpstr>
      <vt:lpstr>TASG 2</vt:lpstr>
      <vt:lpstr>TASG 3</vt:lpstr>
      <vt:lpstr>FFUG ASESIAD</vt:lpstr>
      <vt:lpstr>BRIFF Y FFUG HER </vt:lpstr>
      <vt:lpstr>Rheoli’r ffug Her</vt:lpstr>
    </vt:vector>
  </TitlesOfParts>
  <Company>Ysgol Dyffryn Conwy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Citizenship Challenge</dc:title>
  <dc:creator>gj</dc:creator>
  <cp:lastModifiedBy>Jarvis Gwenno (GwE)</cp:lastModifiedBy>
  <cp:revision>27</cp:revision>
  <dcterms:created xsi:type="dcterms:W3CDTF">2015-06-30T14:00:37Z</dcterms:created>
  <dcterms:modified xsi:type="dcterms:W3CDTF">2016-02-18T21:40:00Z</dcterms:modified>
</cp:coreProperties>
</file>