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5" r:id="rId3"/>
    <p:sldId id="275" r:id="rId4"/>
    <p:sldId id="273" r:id="rId5"/>
    <p:sldId id="257" r:id="rId6"/>
    <p:sldId id="259" r:id="rId7"/>
    <p:sldId id="261" r:id="rId8"/>
    <p:sldId id="274" r:id="rId9"/>
    <p:sldId id="276" r:id="rId10"/>
    <p:sldId id="277" r:id="rId11"/>
    <p:sldId id="278" r:id="rId12"/>
    <p:sldId id="286" r:id="rId13"/>
    <p:sldId id="279" r:id="rId14"/>
    <p:sldId id="281" r:id="rId15"/>
    <p:sldId id="280" r:id="rId16"/>
    <p:sldId id="285" r:id="rId17"/>
    <p:sldId id="282" r:id="rId18"/>
    <p:sldId id="284" r:id="rId19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3580B-10E3-484E-B5DC-201EDDD542D8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5775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591050"/>
            <a:ext cx="5492750" cy="3757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063038"/>
            <a:ext cx="2974975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0D79-DFBA-4083-92C5-440DECC5D4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3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 task to recap memory of</a:t>
            </a:r>
            <a:r>
              <a:rPr lang="en-GB" baseline="0" dirty="0" smtClean="0"/>
              <a:t> arc length to assist with today’s task.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65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Review objectives a s a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81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</a:t>
            </a:r>
            <a:r>
              <a:rPr lang="en-GB" baseline="0" dirty="0" smtClean="0"/>
              <a:t> I liked / what I didn’t </a:t>
            </a:r>
            <a:r>
              <a:rPr lang="en-GB" baseline="0" dirty="0" err="1" smtClean="0"/>
              <a:t>ike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53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5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7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0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Indiana Jones clip to illustrate taking</a:t>
            </a:r>
            <a:r>
              <a:rPr lang="en-GB" baseline="0" dirty="0" smtClean="0"/>
              <a:t> risks and believing in yourself.  Sand is the reflection upon the learning.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2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Objectives.  Allow class to decide how this will be achieved – points given as support.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6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Parents!</a:t>
            </a:r>
            <a:r>
              <a:rPr lang="en-GB" baseline="0" dirty="0" smtClean="0"/>
              <a:t>  Always causing a problem!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3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Lovely garden but they want it edged with</a:t>
            </a:r>
            <a:r>
              <a:rPr lang="en-GB" baseline="0" dirty="0" smtClean="0"/>
              <a:t> bricks.  They have asked me to do the sums, I am asking you to do it!!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2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Would be ok if their garden shape was like this.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3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However, it is more complex – like this.  What info do we need to start these calculations?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most</a:t>
            </a:r>
            <a:r>
              <a:rPr lang="en-GB" baseline="0" dirty="0" smtClean="0"/>
              <a:t> of the required information.  The ‘big question’ is how much will it cost?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8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Blank slide to allow space on board for any workings out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0D79-DFBA-4083-92C5-440DECC5D4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1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07C423D-FD35-499B-BE50-3FE7099D6D02}" type="datetimeFigureOut">
              <a:rPr lang="en-GB" smtClean="0"/>
              <a:t>10/02/2015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45FFA8-419F-4608-ADBE-CE8415EDED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FntFdEGgws&amp;feature=fvwr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788024" y="16901"/>
            <a:ext cx="3312486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STARTER…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Calculate the length of the arc AB below:</a:t>
            </a:r>
            <a:endParaRPr lang="en-GB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1981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6094" y="3501008"/>
            <a:ext cx="761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2. Calculate the angle at the centre of the sector below:</a:t>
            </a:r>
            <a:endParaRPr lang="en-GB" sz="2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167188"/>
            <a:ext cx="2324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91880" y="1570480"/>
                <a:ext cx="4915238" cy="19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C00000"/>
                    </a:solidFill>
                  </a:rPr>
                  <a:t>Length of arc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𝟖𝟎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</a:rPr>
                  <a:t> x </a:t>
                </a:r>
                <a:r>
                  <a:rPr lang="el-GR" sz="2400" b="1" dirty="0" smtClean="0">
                    <a:solidFill>
                      <a:srgbClr val="C00000"/>
                    </a:solidFill>
                  </a:rPr>
                  <a:t>π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x 2 x 12</a:t>
                </a:r>
              </a:p>
              <a:p>
                <a:r>
                  <a:rPr lang="en-GB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b="1" dirty="0" smtClean="0">
                    <a:solidFill>
                      <a:srgbClr val="C00000"/>
                    </a:solidFill>
                  </a:rPr>
                  <a:t>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𝟏𝟔</m:t>
                        </m:r>
                        <m:r>
                          <m:rPr>
                            <m:nor/>
                          </m:rPr>
                          <a:rPr lang="el-GR" sz="2800" b="1" dirty="0">
                            <a:solidFill>
                              <a:srgbClr val="C00000"/>
                            </a:solidFill>
                          </a:rPr>
                          <m:t>π</m:t>
                        </m:r>
                      </m:num>
                      <m:den>
                        <m:r>
                          <a:rPr lang="en-GB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 smtClean="0">
                  <a:solidFill>
                    <a:srgbClr val="C00000"/>
                  </a:solidFill>
                </a:endParaRPr>
              </a:p>
              <a:p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                       = </a:t>
                </a:r>
                <a:r>
                  <a:rPr lang="en-GB" sz="2400" b="1" u="sng" dirty="0" smtClean="0">
                    <a:solidFill>
                      <a:srgbClr val="C00000"/>
                    </a:solidFill>
                  </a:rPr>
                  <a:t>16.8cm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(1dp)</a:t>
                </a:r>
              </a:p>
              <a:p>
                <a:endParaRPr lang="en-GB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1570480"/>
                <a:ext cx="4915238" cy="1930528"/>
              </a:xfrm>
              <a:prstGeom prst="rect">
                <a:avLst/>
              </a:prstGeom>
              <a:blipFill rotWithShape="1">
                <a:blip r:embed="rId5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6094" y="4388572"/>
                <a:ext cx="4820022" cy="210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num>
                      <m:den>
                        <m:r>
                          <a:rPr lang="en-GB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𝟑𝟔𝟎</m:t>
                        </m:r>
                      </m:den>
                    </m:f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</a:rPr>
                  <a:t> x </a:t>
                </a:r>
                <a:r>
                  <a:rPr lang="el-GR" sz="2400" b="1" dirty="0" smtClean="0">
                    <a:solidFill>
                      <a:srgbClr val="C00000"/>
                    </a:solidFill>
                  </a:rPr>
                  <a:t>π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x 2 x 60 = 146.5</a:t>
                </a:r>
              </a:p>
              <a:p>
                <a:r>
                  <a:rPr lang="en-GB" sz="2400" b="1" dirty="0" smtClean="0">
                    <a:solidFill>
                      <a:srgbClr val="C00000"/>
                    </a:solidFill>
                  </a:rPr>
                  <a:t>       120 x </a:t>
                </a:r>
                <a:r>
                  <a:rPr lang="el-GR" sz="2400" b="1" dirty="0" smtClean="0">
                    <a:solidFill>
                      <a:srgbClr val="C00000"/>
                    </a:solidFill>
                  </a:rPr>
                  <a:t>π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x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</a:rPr>
                  <a:t> = 146.5 x 360</a:t>
                </a:r>
              </a:p>
              <a:p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                           </m:t>
                    </m:r>
                    <m:r>
                      <a:rPr lang="el-GR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2400" b="1" dirty="0" smtClean="0">
                    <a:solidFill>
                      <a:srgbClr val="C00000"/>
                    </a:solidFill>
                  </a:rPr>
                  <a:t> = </a:t>
                </a:r>
                <a:r>
                  <a:rPr lang="en-GB" sz="2400" b="1" u="sng" dirty="0" smtClean="0">
                    <a:solidFill>
                      <a:srgbClr val="C00000"/>
                    </a:solidFill>
                  </a:rPr>
                  <a:t>52740</a:t>
                </a:r>
                <a:endParaRPr lang="en-GB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                            120</a:t>
                </a:r>
                <a:r>
                  <a:rPr lang="el-GR" sz="2400" b="1" dirty="0" smtClean="0">
                    <a:solidFill>
                      <a:srgbClr val="C00000"/>
                    </a:solidFill>
                  </a:rPr>
                  <a:t>π</a:t>
                </a:r>
                <a:endParaRPr lang="en-GB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l-GR" sz="2400" b="1" i="1" u="sng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GB" sz="2400" b="1" u="sng" dirty="0" smtClean="0">
                    <a:solidFill>
                      <a:srgbClr val="C00000"/>
                    </a:solidFill>
                  </a:rPr>
                  <a:t> = 139.9° 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(1 </a:t>
                </a:r>
                <a:r>
                  <a:rPr lang="en-GB" sz="2400" b="1" dirty="0" err="1" smtClean="0">
                    <a:solidFill>
                      <a:srgbClr val="C00000"/>
                    </a:solidFill>
                  </a:rPr>
                  <a:t>dp</a:t>
                </a:r>
                <a:r>
                  <a:rPr lang="en-GB" sz="2400" b="1" dirty="0" smtClean="0">
                    <a:solidFill>
                      <a:srgbClr val="C00000"/>
                    </a:solidFill>
                  </a:rPr>
                  <a:t>) </a:t>
                </a:r>
                <a:endParaRPr lang="en-GB" sz="2400" b="1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94" y="4388572"/>
                <a:ext cx="4820022" cy="2105448"/>
              </a:xfrm>
              <a:prstGeom prst="rect">
                <a:avLst/>
              </a:prstGeom>
              <a:blipFill rotWithShape="1">
                <a:blip r:embed="rId6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023886" y="6454078"/>
            <a:ext cx="2068527" cy="377642"/>
            <a:chOff x="1033339" y="640689"/>
            <a:chExt cx="2068527" cy="377642"/>
          </a:xfrm>
        </p:grpSpPr>
        <p:pic>
          <p:nvPicPr>
            <p:cNvPr id="1026" name="Picture 2" descr="https://encrypted-tbn0.gstatic.com/images?q=tbn:ANd9GcSymeobuEgpKtvRR4KTogPBoh6IE7gSSQt32CcPPDhRUM44mV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339" y="767001"/>
              <a:ext cx="648072" cy="25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1489" y="640689"/>
              <a:ext cx="320377" cy="377642"/>
            </a:xfrm>
            <a:prstGeom prst="rect">
              <a:avLst/>
            </a:prstGeom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21" y="6537715"/>
            <a:ext cx="537979" cy="27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552" y="6545576"/>
            <a:ext cx="855873" cy="28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98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Today, we will: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Develop our ability to answer </a:t>
            </a:r>
          </a:p>
          <a:p>
            <a:r>
              <a:rPr lang="en-GB" sz="2400" dirty="0" smtClean="0"/>
              <a:t>    challenging questions.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4098" name="Picture 2" descr="http://t3.gstatic.com/images?q=tbn:ANd9GcQ7hC1MHlEIIYn2ECLNStn5U8wa0Cxpgt2EpAHFQeOi7mLw68Yd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0819"/>
            <a:ext cx="1652786" cy="15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85293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How did we do?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Identify the information we know and the information we need.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Break </a:t>
            </a:r>
            <a:r>
              <a:rPr lang="en-GB" sz="2400" dirty="0"/>
              <a:t>down the task into smaller </a:t>
            </a:r>
            <a:r>
              <a:rPr lang="en-GB" sz="2400" dirty="0" smtClean="0"/>
              <a:t>tasks.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Use prior knowledge/experiences to make connections.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Have a go!  BELIEVE &amp; TRUST in yourself!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Objectives…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9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PLENARY…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3.gstatic.com/images?q=tbn:ANd9GcSyRqm-aWep8069o6gJez-Ixlup4Frzb1UWsbiIsVcdXsy6vC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87728"/>
            <a:ext cx="5832648" cy="51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1820" y="2185119"/>
            <a:ext cx="27723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ym typeface="Wingdings" pitchFamily="2" charset="2"/>
              </a:rPr>
              <a:t></a:t>
            </a:r>
          </a:p>
          <a:p>
            <a:r>
              <a:rPr lang="en-GB" sz="4000" b="1" dirty="0" smtClean="0">
                <a:sym typeface="Wingdings" pitchFamily="2" charset="2"/>
              </a:rPr>
              <a:t>__________</a:t>
            </a:r>
          </a:p>
          <a:p>
            <a:endParaRPr lang="en-GB" sz="2000" b="1" dirty="0">
              <a:sym typeface="Wingdings" pitchFamily="2" charset="2"/>
            </a:endParaRPr>
          </a:p>
          <a:p>
            <a:r>
              <a:rPr lang="en-GB" sz="4000" b="1" dirty="0" smtClean="0">
                <a:sym typeface="Wingdings" pitchFamily="2" charset="2"/>
              </a:rPr>
              <a:t>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140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following are NOT part of the presentation – they are the information cards and the clue cards.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7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Information Card 1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T4GBf7jUffqPmg2zeN4mL0Hv_P7jB6J_QcZdJUpbgV774mkE1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21" y="2677371"/>
            <a:ext cx="5040560" cy="2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86509" y="2645718"/>
            <a:ext cx="773723" cy="7112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5681" y="2492705"/>
            <a:ext cx="1296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65mm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25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Information Card 2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T4GBf7jUffqPmg2zeN4mL0Hv_P7jB6J_QcZdJUpbgV774mkE1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21" y="2677371"/>
            <a:ext cx="5040560" cy="27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62880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40p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3042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79712" y="1556792"/>
            <a:ext cx="5184576" cy="3024336"/>
            <a:chOff x="1979712" y="1556792"/>
            <a:chExt cx="5184576" cy="3024336"/>
          </a:xfrm>
        </p:grpSpPr>
        <p:sp>
          <p:nvSpPr>
            <p:cNvPr id="6" name="Isosceles Triangle 5"/>
            <p:cNvSpPr/>
            <p:nvPr/>
          </p:nvSpPr>
          <p:spPr>
            <a:xfrm>
              <a:off x="1979712" y="1556792"/>
              <a:ext cx="5184576" cy="3024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5816" y="2492896"/>
              <a:ext cx="936104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292080" y="2492896"/>
              <a:ext cx="864096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03948" y="1969676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160°</a:t>
              </a:r>
              <a:endParaRPr lang="en-GB" sz="2800" b="1" dirty="0"/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Clue Card 1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979712" y="1556792"/>
            <a:ext cx="5184576" cy="3024336"/>
            <a:chOff x="1979712" y="1556792"/>
            <a:chExt cx="5184576" cy="3024336"/>
          </a:xfrm>
        </p:grpSpPr>
        <p:sp>
          <p:nvSpPr>
            <p:cNvPr id="6" name="Isosceles Triangle 5"/>
            <p:cNvSpPr/>
            <p:nvPr/>
          </p:nvSpPr>
          <p:spPr>
            <a:xfrm>
              <a:off x="1979712" y="1556792"/>
              <a:ext cx="5184576" cy="3024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915816" y="2492896"/>
              <a:ext cx="936104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292080" y="2492896"/>
              <a:ext cx="864096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03948" y="1969676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/>
                <a:t>160°</a:t>
              </a:r>
              <a:endParaRPr lang="en-GB" sz="2800" b="1" dirty="0"/>
            </a:p>
          </p:txBody>
        </p:sp>
      </p:grpSp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Clue Card 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470162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is this length?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943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Clue Card 3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6185" t="46063" r="39500" b="38187"/>
          <a:stretch/>
        </p:blipFill>
        <p:spPr>
          <a:xfrm>
            <a:off x="1259402" y="1138164"/>
            <a:ext cx="6516724" cy="236971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59632" y="3926510"/>
            <a:ext cx="3960440" cy="2016224"/>
            <a:chOff x="1979712" y="1556792"/>
            <a:chExt cx="5184576" cy="3024336"/>
          </a:xfrm>
        </p:grpSpPr>
        <p:sp>
          <p:nvSpPr>
            <p:cNvPr id="11" name="Isosceles Triangle 10"/>
            <p:cNvSpPr/>
            <p:nvPr/>
          </p:nvSpPr>
          <p:spPr>
            <a:xfrm>
              <a:off x="1979712" y="1556792"/>
              <a:ext cx="5184576" cy="302433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915816" y="2492896"/>
              <a:ext cx="936104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292080" y="2492896"/>
              <a:ext cx="864096" cy="86409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03948" y="1969676"/>
              <a:ext cx="936103" cy="600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160°</a:t>
              </a:r>
              <a:endParaRPr lang="en-GB" sz="2000" b="1" dirty="0"/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H="1">
            <a:off x="4545998" y="4401821"/>
            <a:ext cx="1389153" cy="532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68103" y="392503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Calculate this length.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9895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</a:rPr>
              <a:t>Clue Card 4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947" t="40156" r="43385" b="36219"/>
          <a:stretch/>
        </p:blipFill>
        <p:spPr>
          <a:xfrm>
            <a:off x="1259632" y="908720"/>
            <a:ext cx="6572665" cy="225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841" t="38188" r="24580" b="35235"/>
          <a:stretch/>
        </p:blipFill>
        <p:spPr>
          <a:xfrm>
            <a:off x="3370850" y="3547129"/>
            <a:ext cx="2690332" cy="24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552" y="2420888"/>
            <a:ext cx="756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www.youtube.com/watch?v=xFntFdEGgws&amp;feature=fvwrel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5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8798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Today, we will: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Develop our ability to answer </a:t>
            </a:r>
          </a:p>
          <a:p>
            <a:r>
              <a:rPr lang="en-GB" sz="2400" dirty="0" smtClean="0"/>
              <a:t>    challenging questions.</a:t>
            </a:r>
            <a:endParaRPr lang="en-GB" sz="2400" dirty="0"/>
          </a:p>
          <a:p>
            <a:endParaRPr lang="en-GB" sz="2400" dirty="0"/>
          </a:p>
        </p:txBody>
      </p:sp>
      <p:pic>
        <p:nvPicPr>
          <p:cNvPr id="4098" name="Picture 2" descr="http://t3.gstatic.com/images?q=tbn:ANd9GcQ7hC1MHlEIIYn2ECLNStn5U8wa0Cxpgt2EpAHFQeOi7mLw68Yd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0819"/>
            <a:ext cx="1652786" cy="15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2852936"/>
            <a:ext cx="7416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How?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Identify the information we know and the information we need.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Break </a:t>
            </a:r>
            <a:r>
              <a:rPr lang="en-GB" sz="2400" dirty="0"/>
              <a:t>down the task into smaller </a:t>
            </a:r>
            <a:r>
              <a:rPr lang="en-GB" sz="2400" dirty="0" smtClean="0"/>
              <a:t>tasks.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Use prior knowledge/experiences to make connections.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Have a go!  BELIEVE &amp; TRUST in yourself!</a:t>
            </a:r>
            <a:endParaRPr lang="en-GB" sz="2400" dirty="0"/>
          </a:p>
          <a:p>
            <a:pPr marL="342900" indent="-342900"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Objectives…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5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7"/>
            <a:ext cx="4392488" cy="381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The Problem …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16901"/>
            <a:ext cx="3384494" cy="504056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chemeClr val="bg1"/>
                </a:solidFill>
              </a:rPr>
              <a:t>The Problem 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7624"/>
            <a:ext cx="3502107" cy="245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4714742" cy="365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420888"/>
            <a:ext cx="35283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hord 3"/>
          <p:cNvSpPr/>
          <p:nvPr/>
        </p:nvSpPr>
        <p:spPr>
          <a:xfrm rot="10800000">
            <a:off x="4788024" y="2419852"/>
            <a:ext cx="2160240" cy="2449308"/>
          </a:xfrm>
          <a:prstGeom prst="chord">
            <a:avLst>
              <a:gd name="adj1" fmla="val 4991164"/>
              <a:gd name="adj2" fmla="val 16554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Arrow 6"/>
          <p:cNvSpPr/>
          <p:nvPr/>
        </p:nvSpPr>
        <p:spPr>
          <a:xfrm>
            <a:off x="4932040" y="3356992"/>
            <a:ext cx="936103" cy="64807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smtClean="0">
                <a:solidFill>
                  <a:schemeClr val="bg1"/>
                </a:solidFill>
              </a:rPr>
              <a:t>The Problem …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344934" cy="74515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What information do we need?</a:t>
            </a:r>
            <a:endParaRPr lang="en-GB" b="1" dirty="0"/>
          </a:p>
        </p:txBody>
      </p:sp>
      <p:sp>
        <p:nvSpPr>
          <p:cNvPr id="4" name="Chord 3"/>
          <p:cNvSpPr/>
          <p:nvPr/>
        </p:nvSpPr>
        <p:spPr>
          <a:xfrm rot="10800000">
            <a:off x="2915816" y="2144092"/>
            <a:ext cx="2664296" cy="3001864"/>
          </a:xfrm>
          <a:prstGeom prst="chord">
            <a:avLst>
              <a:gd name="adj1" fmla="val 4991164"/>
              <a:gd name="adj2" fmla="val 165542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3648" y="2420888"/>
            <a:ext cx="35283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 flipH="1" flipV="1">
            <a:off x="3959931" y="3524763"/>
            <a:ext cx="288032" cy="24052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The Problem 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988840"/>
            <a:ext cx="1584176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802342" y="4929932"/>
            <a:ext cx="1584176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5785678" y="1895313"/>
            <a:ext cx="2597967" cy="4342966"/>
            <a:chOff x="5598997" y="852048"/>
            <a:chExt cx="3011932" cy="5288806"/>
          </a:xfrm>
        </p:grpSpPr>
        <p:sp>
          <p:nvSpPr>
            <p:cNvPr id="13" name="TextBox 12"/>
            <p:cNvSpPr txBox="1"/>
            <p:nvPr/>
          </p:nvSpPr>
          <p:spPr>
            <a:xfrm>
              <a:off x="5598997" y="1155008"/>
              <a:ext cx="1944334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THINK</a:t>
              </a:r>
            </a:p>
            <a:p>
              <a:endParaRPr lang="en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PAIR</a:t>
              </a:r>
            </a:p>
            <a:p>
              <a:endParaRPr lang="en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SHARE</a:t>
              </a: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4" name="Picture 2" descr="http://t3.gstatic.com/images?q=tbn:ANd9GcT0NV03kaJek3bxNjJRHbTxIM8BR3T7gjbovwAPPTafn_XV1fs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222" y="852048"/>
              <a:ext cx="1036205" cy="163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t2.gstatic.com/images?q=tbn:ANd9GcR73ODxRUGXdL4YtILnQHhBcTkMBvv4a1LEqbEW9q9HDZNam7m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052" y="2909446"/>
              <a:ext cx="1091472" cy="96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t3.gstatic.com/images?q=tbn:ANd9GcSrByXKy6CcaLQoqrmdWIQqVny2avGNO8123g_Qg9mL6R1WFbr7x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707" y="4525632"/>
              <a:ext cx="1615222" cy="161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99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/>
          <p:cNvSpPr/>
          <p:nvPr/>
        </p:nvSpPr>
        <p:spPr>
          <a:xfrm rot="10800000">
            <a:off x="2915816" y="2144092"/>
            <a:ext cx="2664296" cy="3001864"/>
          </a:xfrm>
          <a:prstGeom prst="chord">
            <a:avLst>
              <a:gd name="adj1" fmla="val 4991164"/>
              <a:gd name="adj2" fmla="val 165542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3648" y="2420888"/>
            <a:ext cx="352839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 flipH="1" flipV="1">
            <a:off x="3959931" y="3524763"/>
            <a:ext cx="288032" cy="24052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03947" y="2420888"/>
            <a:ext cx="828093" cy="12241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03947" y="3645024"/>
            <a:ext cx="828093" cy="122413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56035" y="1671670"/>
            <a:ext cx="22322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16088" y="4913857"/>
            <a:ext cx="22322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9552" y="3242065"/>
            <a:ext cx="113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20m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01062" y="1671670"/>
            <a:ext cx="113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35m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65258" y="3414191"/>
            <a:ext cx="1133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160°</a:t>
            </a:r>
            <a:endParaRPr lang="en-GB" sz="2400" b="1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4716016" y="16901"/>
            <a:ext cx="3384494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b="1" dirty="0" smtClean="0">
                <a:solidFill>
                  <a:schemeClr val="bg1"/>
                </a:solidFill>
              </a:rPr>
              <a:t>The Problem …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56176" y="1671670"/>
            <a:ext cx="2232248" cy="3474286"/>
          </a:xfrm>
          <a:prstGeom prst="wedgeRoundRectCallout">
            <a:avLst>
              <a:gd name="adj1" fmla="val 81295"/>
              <a:gd name="adj2" fmla="val 7837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GB" sz="3600" b="1" dirty="0" smtClean="0">
                <a:solidFill>
                  <a:schemeClr val="bg2">
                    <a:lumMod val="50000"/>
                  </a:schemeClr>
                </a:solidFill>
              </a:rPr>
              <a:t>ow much will it cost us?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496</TotalTime>
  <Words>483</Words>
  <Application>Microsoft Office PowerPoint</Application>
  <PresentationFormat>On-screen Show (4:3)</PresentationFormat>
  <Paragraphs>93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STARTER…</vt:lpstr>
      <vt:lpstr>PowerPoint Presentation</vt:lpstr>
      <vt:lpstr>Objectives…</vt:lpstr>
      <vt:lpstr>The Problem …</vt:lpstr>
      <vt:lpstr>The Problem …</vt:lpstr>
      <vt:lpstr>PowerPoint Presentation</vt:lpstr>
      <vt:lpstr>What information do we need?</vt:lpstr>
      <vt:lpstr>PowerPoint Presentation</vt:lpstr>
      <vt:lpstr>PowerPoint Presentation</vt:lpstr>
      <vt:lpstr>Objectives…</vt:lpstr>
      <vt:lpstr>PowerPoint Presentation</vt:lpstr>
      <vt:lpstr>The following are NOT part of the presentation – they are the information cards and the clue cards.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…</dc:title>
  <dc:creator>Zoe</dc:creator>
  <cp:lastModifiedBy>Evans Z</cp:lastModifiedBy>
  <cp:revision>35</cp:revision>
  <dcterms:created xsi:type="dcterms:W3CDTF">2012-09-26T20:01:32Z</dcterms:created>
  <dcterms:modified xsi:type="dcterms:W3CDTF">2015-02-10T10:06:17Z</dcterms:modified>
</cp:coreProperties>
</file>