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4" r:id="rId3"/>
    <p:sldId id="256" r:id="rId4"/>
    <p:sldId id="259" r:id="rId5"/>
    <p:sldId id="260" r:id="rId6"/>
    <p:sldId id="261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FE7"/>
    <a:srgbClr val="F5E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577AD-3D4E-4969-AB92-7FEC2C663BA7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3431-70C7-4122-8A1B-1E366BF01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9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Starter Task (10 </a:t>
            </a:r>
            <a:r>
              <a:rPr lang="en-GB" dirty="0" err="1" smtClean="0"/>
              <a:t>mins</a:t>
            </a:r>
            <a:r>
              <a:rPr lang="en-GB" dirty="0" smtClean="0"/>
              <a:t>) – Individual work then</a:t>
            </a:r>
            <a:r>
              <a:rPr lang="en-GB" baseline="0" dirty="0" smtClean="0"/>
              <a:t> answers as whole class.  Practice and review calculating percentages mentally.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69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Plenary to encourage further thought about the way we calculate percentages.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Real life question to think about decreasing by a specified percentage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MLO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12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Investigation into</a:t>
            </a:r>
            <a:r>
              <a:rPr lang="en-GB" baseline="0" dirty="0" smtClean="0"/>
              <a:t> multipliers when increasing by a </a:t>
            </a:r>
            <a:r>
              <a:rPr lang="en-GB" baseline="0" dirty="0" err="1" smtClean="0"/>
              <a:t>percent</a:t>
            </a:r>
            <a:r>
              <a:rPr lang="en-GB" baseline="0" dirty="0" smtClean="0"/>
              <a:t>.  Encourage learners to think about where the ‘1.23’ has come from once they have identified the correct calculation.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2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Investigation into</a:t>
            </a:r>
            <a:r>
              <a:rPr lang="en-GB" baseline="0" dirty="0" smtClean="0"/>
              <a:t> multipliers when decreasing by a </a:t>
            </a:r>
            <a:r>
              <a:rPr lang="en-GB" baseline="0" dirty="0" err="1" smtClean="0"/>
              <a:t>percent</a:t>
            </a:r>
            <a:r>
              <a:rPr lang="en-GB" baseline="0" dirty="0" smtClean="0"/>
              <a:t>. Encourage learners to think about where the ‘0.77’ has come from once they have identified the correct calculation.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8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16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8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Matching task to embed the learning.  Extension –</a:t>
            </a:r>
            <a:r>
              <a:rPr lang="en-GB" baseline="0" dirty="0" smtClean="0"/>
              <a:t> using fractional equivalences to the decimal multipliers.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83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Quick summary of answers for assessment</a:t>
            </a:r>
            <a:r>
              <a:rPr lang="en-GB" baseline="0" dirty="0" smtClean="0"/>
              <a:t> and reflection purposes.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33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nsum.org/Software/SW/Starter_of_the_day/starter_September29.ASP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3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821266"/>
            <a:ext cx="6985000" cy="521546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55" y="62460"/>
            <a:ext cx="536166" cy="41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3688" y="7376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6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2" descr="https://encrypted-tbn0.gstatic.com/images?q=tbn:ANd9GcSymeobuEgpKtvRR4KTogPBoh6IE7gSSQt32CcPPDhRUM44mV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3904"/>
            <a:ext cx="838744" cy="3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6757" y="6120356"/>
            <a:ext cx="499535" cy="588823"/>
          </a:xfrm>
          <a:prstGeom prst="rect">
            <a:avLst/>
          </a:prstGeom>
        </p:spPr>
      </p:pic>
      <p:pic>
        <p:nvPicPr>
          <p:cNvPr id="1028" name="Picture 4" descr="http://ts1.mm.bing.net/th?&amp;id=HN.608031343564817446&amp;w=300&amp;h=300&amp;c=0&amp;pid=1.9&amp;rs=0&amp;p=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81" y="1718475"/>
            <a:ext cx="560965" cy="4637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5928938"/>
            <a:ext cx="7391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2">
                    <a:lumMod val="75000"/>
                  </a:schemeClr>
                </a:solidFill>
                <a:hlinkClick r:id="rId8"/>
              </a:rPr>
              <a:t>http://www.transum.org/Software/SW/Starter_of_the_day/starter_September29.ASP</a:t>
            </a:r>
            <a:endParaRPr lang="en-GB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773531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solidFill>
                  <a:srgbClr val="F5EA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Yn</a:t>
            </a:r>
            <a:r>
              <a:rPr lang="en-GB" sz="4800" dirty="0" smtClean="0">
                <a:solidFill>
                  <a:srgbClr val="F5EA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GB" sz="4800" dirty="0" err="1" smtClean="0">
                <a:solidFill>
                  <a:srgbClr val="F5EA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Eich</a:t>
            </a:r>
            <a:r>
              <a:rPr lang="en-GB" sz="4800" dirty="0" smtClean="0">
                <a:solidFill>
                  <a:srgbClr val="F5EA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Pen</a:t>
            </a:r>
            <a:endParaRPr lang="en-GB" sz="4800" dirty="0">
              <a:solidFill>
                <a:srgbClr val="F5EA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76375"/>
            <a:ext cx="1023875" cy="34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42" y="6383904"/>
            <a:ext cx="675220" cy="3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1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54573" y="1844824"/>
            <a:ext cx="6624736" cy="11521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>
                <a:solidFill>
                  <a:schemeClr val="tx1"/>
                </a:solidFill>
              </a:rPr>
              <a:t>8</a:t>
            </a:r>
            <a:r>
              <a:rPr lang="en-GB" sz="4400" dirty="0" smtClean="0">
                <a:solidFill>
                  <a:schemeClr val="tx1"/>
                </a:solidFill>
              </a:rPr>
              <a:t>0% o £20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692697"/>
            <a:ext cx="7289514" cy="1008112"/>
          </a:xfrm>
        </p:spPr>
        <p:txBody>
          <a:bodyPr>
            <a:normAutofit fontScale="90000"/>
          </a:bodyPr>
          <a:lstStyle/>
          <a:p>
            <a:r>
              <a:rPr lang="cy-GB" dirty="0" smtClean="0"/>
              <a:t>Pa un fyddai’n well gennych chi?</a:t>
            </a:r>
            <a:endParaRPr lang="cy-GB" dirty="0"/>
          </a:p>
        </p:txBody>
      </p:sp>
      <p:sp>
        <p:nvSpPr>
          <p:cNvPr id="5" name="Rounded Rectangle 4"/>
          <p:cNvSpPr/>
          <p:nvPr/>
        </p:nvSpPr>
        <p:spPr>
          <a:xfrm>
            <a:off x="1187624" y="3212976"/>
            <a:ext cx="6624736" cy="11319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>
                <a:solidFill>
                  <a:schemeClr val="tx1"/>
                </a:solidFill>
              </a:rPr>
              <a:t>2</a:t>
            </a:r>
            <a:r>
              <a:rPr lang="en-GB" sz="4400" dirty="0" smtClean="0">
                <a:solidFill>
                  <a:schemeClr val="tx1"/>
                </a:solidFill>
              </a:rPr>
              <a:t>0% o £80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69" y="3336089"/>
            <a:ext cx="2197489" cy="88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64" y="1952086"/>
            <a:ext cx="1800200" cy="93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018668" y="4617132"/>
            <a:ext cx="5132089" cy="93610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400" b="1" dirty="0" smtClean="0">
                <a:solidFill>
                  <a:schemeClr val="tx1"/>
                </a:solidFill>
              </a:rPr>
              <a:t>A ydi hyn yn digwydd bob amser?</a:t>
            </a:r>
          </a:p>
          <a:p>
            <a:pPr algn="ctr"/>
            <a:r>
              <a:rPr lang="cy-GB" sz="2400" b="1" dirty="0" smtClean="0">
                <a:solidFill>
                  <a:schemeClr val="tx1"/>
                </a:solidFill>
              </a:rPr>
              <a:t>Ymchwiliwch i hyn erbyn y wers nesaf.</a:t>
            </a:r>
            <a:endParaRPr lang="cy-GB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211"/>
            <a:ext cx="504056" cy="3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91646" y="47255"/>
            <a:ext cx="31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2315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36096" y="1124744"/>
            <a:ext cx="2808312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Faint o bres ydych </a:t>
            </a:r>
            <a:r>
              <a:rPr lang="cy-GB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chi’n</a:t>
            </a:r>
            <a:r>
              <a:rPr lang="cy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ei arbed a faint ydi’r pris yn y sêl?</a:t>
            </a:r>
            <a:endParaRPr lang="cy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04048" y="1844824"/>
            <a:ext cx="432048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5" y="82211"/>
            <a:ext cx="504056" cy="3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3491" y="56678"/>
            <a:ext cx="31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3687" y="2852936"/>
            <a:ext cx="6046553" cy="2160240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rgbClr val="002060"/>
                </a:solidFill>
              </a:rPr>
              <a:t>Arbed</a:t>
            </a:r>
            <a:r>
              <a:rPr lang="en-GB" sz="2400" b="1" dirty="0" smtClean="0">
                <a:solidFill>
                  <a:srgbClr val="002060"/>
                </a:solidFill>
              </a:rPr>
              <a:t>:  29% o £269.99 = </a:t>
            </a:r>
            <a:r>
              <a:rPr lang="en-GB" sz="2400" b="1" u="sng" dirty="0" smtClean="0">
                <a:solidFill>
                  <a:srgbClr val="002060"/>
                </a:solidFill>
              </a:rPr>
              <a:t>£78.30</a:t>
            </a: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r>
              <a:rPr lang="en-GB" sz="2400" b="1" dirty="0" err="1" smtClean="0">
                <a:solidFill>
                  <a:srgbClr val="002060"/>
                </a:solidFill>
              </a:rPr>
              <a:t>Pris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yn</a:t>
            </a:r>
            <a:r>
              <a:rPr lang="en-GB" sz="2400" b="1" dirty="0" smtClean="0">
                <a:solidFill>
                  <a:srgbClr val="002060"/>
                </a:solidFill>
              </a:rPr>
              <a:t> y </a:t>
            </a:r>
            <a:r>
              <a:rPr lang="en-GB" sz="2400" b="1" dirty="0" err="1" smtClean="0">
                <a:solidFill>
                  <a:srgbClr val="002060"/>
                </a:solidFill>
              </a:rPr>
              <a:t>sêl</a:t>
            </a:r>
            <a:r>
              <a:rPr lang="en-GB" sz="2400" b="1" dirty="0" smtClean="0">
                <a:solidFill>
                  <a:srgbClr val="002060"/>
                </a:solidFill>
              </a:rPr>
              <a:t>:  £269.99 - £78.30 = </a:t>
            </a:r>
            <a:r>
              <a:rPr lang="en-GB" sz="2400" b="1" u="sng" dirty="0" smtClean="0">
                <a:solidFill>
                  <a:srgbClr val="002060"/>
                </a:solidFill>
              </a:rPr>
              <a:t>£191.69</a:t>
            </a:r>
            <a:endParaRPr lang="en-GB" sz="2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9799"/>
            <a:ext cx="903994" cy="69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1618" y="62460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22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22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22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22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22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0418" y="1938763"/>
            <a:ext cx="5616624" cy="156966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algn="ctr"/>
            <a:r>
              <a:rPr lang="en-GB" sz="2400" dirty="0" err="1" smtClean="0"/>
              <a:t>PDdD</a:t>
            </a:r>
            <a:r>
              <a:rPr lang="en-GB" sz="2400" dirty="0" smtClean="0"/>
              <a:t>: </a:t>
            </a:r>
            <a:r>
              <a:rPr lang="cy-GB" sz="2400" dirty="0" smtClean="0"/>
              <a:t>Dysgu’n gyflym sut i gyfrif cynnydd a gostyngiad mewn canrannau.</a:t>
            </a:r>
          </a:p>
          <a:p>
            <a:pPr algn="ctr"/>
            <a:endParaRPr lang="en-GB" sz="2400" dirty="0"/>
          </a:p>
        </p:txBody>
      </p:sp>
      <p:pic>
        <p:nvPicPr>
          <p:cNvPr id="5122" name="Picture 2" descr="http://ts1.mm.bing.net/th?&amp;id=HN.607993449073018041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5666">
            <a:off x="377999" y="4869160"/>
            <a:ext cx="1274109" cy="144648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1.mm.bing.net/th?&amp;id=HN.608013553812506802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896">
            <a:off x="7725595" y="3299064"/>
            <a:ext cx="1052473" cy="1489348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s1.mm.bing.net/th?&amp;id=HN.608027134501260670&amp;w=300&amp;h=300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68" y="4417630"/>
            <a:ext cx="2488124" cy="870843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s3.mm.bing.net/th?id=HN.607987010921236629&amp;w=131&amp;h=144&amp;c=7&amp;rs=1&amp;pid=1.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097">
            <a:off x="6709116" y="257153"/>
            <a:ext cx="1045722" cy="1149497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ts1.mm.bing.net/th?&amp;id=HN.608000046145537708&amp;w=300&amp;h=300&amp;c=0&amp;pid=1.9&amp;rs=0&amp;p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530">
            <a:off x="357173" y="1603816"/>
            <a:ext cx="943295" cy="1580943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ts1.mm.bing.net/th?&amp;id=HN.608000479937499071&amp;w=300&amp;h=300&amp;c=0&amp;pid=1.9&amp;rs=0&amp;p=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8053">
            <a:off x="6036704" y="3707215"/>
            <a:ext cx="1112230" cy="1011118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ts1.mm.bing.net/th?&amp;id=HN.608017582498975367&amp;w=300&amp;h=300&amp;c=0&amp;pid=1.9&amp;rs=0&amp;p=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574">
            <a:off x="2720538" y="949603"/>
            <a:ext cx="1728192" cy="668235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884168"/>
            <a:ext cx="6965245" cy="1249125"/>
          </a:xfrm>
        </p:spPr>
        <p:txBody>
          <a:bodyPr>
            <a:normAutofit fontScale="90000"/>
          </a:bodyPr>
          <a:lstStyle/>
          <a:p>
            <a:r>
              <a:rPr lang="cy-GB" sz="2800" dirty="0" smtClean="0"/>
              <a:t>Mewn grwpiau, ewch ati i weld pa gyfrifiad sy’n gywir. Esboniwch </a:t>
            </a:r>
            <a:r>
              <a:rPr lang="cy-GB" sz="2800" u="sng" dirty="0" smtClean="0"/>
              <a:t>pam</a:t>
            </a:r>
            <a:r>
              <a:rPr lang="cy-GB" sz="2800" dirty="0" smtClean="0"/>
              <a:t> mae’r cyfrifiad yn gweithio.</a:t>
            </a:r>
            <a:endParaRPr lang="cy-GB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042918"/>
            <a:ext cx="75819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1 3"/>
          <p:cNvSpPr/>
          <p:nvPr/>
        </p:nvSpPr>
        <p:spPr>
          <a:xfrm>
            <a:off x="5465539" y="3728120"/>
            <a:ext cx="3456384" cy="2520280"/>
          </a:xfrm>
          <a:prstGeom prst="irregularSeal1">
            <a:avLst/>
          </a:prstGeom>
          <a:solidFill>
            <a:srgbClr val="92D050">
              <a:alpha val="4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12" y="1999736"/>
            <a:ext cx="1742838" cy="87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5" y="82211"/>
            <a:ext cx="504056" cy="3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3491" y="56678"/>
            <a:ext cx="31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91" y="2708973"/>
            <a:ext cx="5638800" cy="117157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44996" y="2648957"/>
            <a:ext cx="6965245" cy="124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y-GB" sz="2800" b="1" dirty="0">
                <a:latin typeface="Century Gothic" panose="020B0502020202020204" pitchFamily="34" charset="0"/>
              </a:rPr>
              <a:t>C</a:t>
            </a:r>
            <a:r>
              <a:rPr lang="cy-GB" sz="2800" b="1" dirty="0" smtClean="0">
                <a:latin typeface="Century Gothic" panose="020B0502020202020204" pitchFamily="34" charset="0"/>
              </a:rPr>
              <a:t>ynnydd o 23% ar ben 70</a:t>
            </a:r>
            <a:endParaRPr lang="cy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4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9" y="4221088"/>
            <a:ext cx="7534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12" y="1999736"/>
            <a:ext cx="1742838" cy="87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5" y="82211"/>
            <a:ext cx="504056" cy="3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3491" y="56678"/>
            <a:ext cx="31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76861"/>
            <a:ext cx="3481118" cy="254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76313" y="943208"/>
            <a:ext cx="6965245" cy="124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y-GB" sz="2800" dirty="0" smtClean="0"/>
              <a:t>Mewn grwpiau, ewch ati i weld pa gyfrifiad sy’n gywir. Esboniwch </a:t>
            </a:r>
            <a:r>
              <a:rPr lang="cy-GB" sz="2800" u="sng" dirty="0" smtClean="0"/>
              <a:t>pam</a:t>
            </a:r>
            <a:r>
              <a:rPr lang="cy-GB" sz="2800" dirty="0" smtClean="0"/>
              <a:t> mae’r cyfrifiad yn gweithio.</a:t>
            </a:r>
            <a:endParaRPr lang="cy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00" y="2730294"/>
            <a:ext cx="5638800" cy="117157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775732" y="2618495"/>
            <a:ext cx="5400600" cy="124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y-GB" sz="2800" b="1" dirty="0" smtClean="0">
                <a:latin typeface="Century Gothic" panose="020B0502020202020204" pitchFamily="34" charset="0"/>
              </a:rPr>
              <a:t>Gostyngiad o 23% oddi ar  70</a:t>
            </a:r>
            <a:endParaRPr lang="cy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8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76" y="3687093"/>
            <a:ext cx="7528892" cy="134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5" y="82211"/>
            <a:ext cx="504056" cy="3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3491" y="56678"/>
            <a:ext cx="31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7624" y="1105083"/>
            <a:ext cx="6469221" cy="2623795"/>
          </a:xfrm>
          <a:prstGeom prst="rect">
            <a:avLst/>
          </a:prstGeom>
          <a:solidFill>
            <a:srgbClr val="FDEFE7"/>
          </a:solidFill>
        </p:spPr>
        <p:txBody>
          <a:bodyPr wrap="square" rtlCol="0">
            <a:spAutoFit/>
          </a:bodyPr>
          <a:lstStyle/>
          <a:p>
            <a:r>
              <a:rPr lang="cy-GB" sz="2800" b="1" dirty="0" smtClean="0">
                <a:latin typeface="Century Gothic" panose="020B0502020202020204" pitchFamily="34" charset="0"/>
              </a:rPr>
              <a:t>Dewiswch y cyfrifiad ar gyfer y cwestiwn a ddangosir </a:t>
            </a:r>
            <a:r>
              <a:rPr lang="cy-GB" sz="2800" dirty="0" smtClean="0">
                <a:latin typeface="Century Gothic" panose="020B0502020202020204" pitchFamily="34" charset="0"/>
              </a:rPr>
              <a:t> 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 smtClean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1400" dirty="0" smtClean="0">
              <a:latin typeface="Century Gothic" panose="020B0502020202020204" pitchFamily="34" charset="0"/>
            </a:endParaRPr>
          </a:p>
          <a:p>
            <a:endParaRPr lang="en-GB" sz="105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60" y="2275687"/>
            <a:ext cx="5638800" cy="117157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86975" y="2177922"/>
            <a:ext cx="7601449" cy="124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y-GB" sz="3200" b="1" dirty="0" smtClean="0">
                <a:latin typeface="Century Gothic" panose="020B0502020202020204" pitchFamily="34" charset="0"/>
              </a:rPr>
              <a:t>Cynnydd </a:t>
            </a:r>
            <a:r>
              <a:rPr lang="cy-GB" sz="3200" b="1" dirty="0">
                <a:latin typeface="Century Gothic" panose="020B0502020202020204" pitchFamily="34" charset="0"/>
              </a:rPr>
              <a:t>o </a:t>
            </a:r>
            <a:r>
              <a:rPr lang="cy-GB" sz="3200" b="1" dirty="0" smtClean="0">
                <a:latin typeface="Century Gothic" panose="020B0502020202020204" pitchFamily="34" charset="0"/>
              </a:rPr>
              <a:t>14% ar ben 68</a:t>
            </a:r>
            <a:endParaRPr lang="cy-GB" sz="32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481118" cy="254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3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85403"/>
            <a:ext cx="7543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5" y="82211"/>
            <a:ext cx="504056" cy="3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13491" y="56678"/>
            <a:ext cx="31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4873" y="877213"/>
            <a:ext cx="6469221" cy="2623795"/>
          </a:xfrm>
          <a:prstGeom prst="rect">
            <a:avLst/>
          </a:prstGeom>
          <a:solidFill>
            <a:srgbClr val="FDEFE7"/>
          </a:solidFill>
        </p:spPr>
        <p:txBody>
          <a:bodyPr wrap="square" rtlCol="0">
            <a:spAutoFit/>
          </a:bodyPr>
          <a:lstStyle/>
          <a:p>
            <a:pPr marL="180975"/>
            <a:r>
              <a:rPr lang="cy-GB" sz="2800" b="1" dirty="0" smtClean="0">
                <a:latin typeface="Century Gothic" panose="020B0502020202020204" pitchFamily="34" charset="0"/>
              </a:rPr>
              <a:t>Dewiswch y cyfrifiad ar gyfer y cwestiwn a ddangosir </a:t>
            </a:r>
            <a:r>
              <a:rPr lang="cy-GB" sz="2800" dirty="0" smtClean="0">
                <a:latin typeface="Century Gothic" panose="020B0502020202020204" pitchFamily="34" charset="0"/>
              </a:rPr>
              <a:t> 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 smtClean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1400" dirty="0" smtClean="0">
              <a:latin typeface="Century Gothic" panose="020B0502020202020204" pitchFamily="34" charset="0"/>
            </a:endParaRPr>
          </a:p>
          <a:p>
            <a:endParaRPr lang="en-GB" sz="1050" dirty="0">
              <a:latin typeface="Century Gothic" panose="020B0502020202020204" pitchFamily="34" charset="0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3481118" cy="254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91" y="1855670"/>
            <a:ext cx="5638800" cy="117157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80111" y="1778120"/>
            <a:ext cx="5400600" cy="124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y-GB" sz="2800" b="1" dirty="0" smtClean="0">
                <a:latin typeface="Century Gothic" panose="020B0502020202020204" pitchFamily="34" charset="0"/>
              </a:rPr>
              <a:t>Gostyngiad o 37 % oddi ar 88</a:t>
            </a:r>
            <a:endParaRPr lang="cy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2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5" y="2816266"/>
            <a:ext cx="32766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16266"/>
            <a:ext cx="16097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310200" y="2204864"/>
            <a:ext cx="111588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23728" y="1235035"/>
            <a:ext cx="144016" cy="16340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5" y="82211"/>
            <a:ext cx="504056" cy="3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13491" y="56678"/>
            <a:ext cx="31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958644"/>
            <a:ext cx="7702686" cy="1202485"/>
          </a:xfrm>
        </p:spPr>
        <p:txBody>
          <a:bodyPr>
            <a:normAutofit fontScale="90000"/>
          </a:bodyPr>
          <a:lstStyle/>
          <a:p>
            <a:r>
              <a:rPr lang="cy-GB" sz="2400" dirty="0" smtClean="0"/>
              <a:t>TASG: </a:t>
            </a:r>
            <a:r>
              <a:rPr lang="cy-GB" sz="2000" dirty="0" smtClean="0"/>
              <a:t>Rhowch saeth i ddangos pa esboniad geiriol sy’n mynd gyda’r lluosydd degol.</a:t>
            </a:r>
            <a:r>
              <a:rPr lang="cy-GB" sz="2400" dirty="0" smtClean="0"/>
              <a:t/>
            </a:r>
            <a:br>
              <a:rPr lang="cy-GB" sz="2400" dirty="0" smtClean="0"/>
            </a:br>
            <a:r>
              <a:rPr lang="cy-GB" sz="2400" dirty="0" smtClean="0"/>
              <a:t>                    YMESTYNIAD: </a:t>
            </a:r>
            <a:r>
              <a:rPr lang="cy-GB" sz="2000" dirty="0" smtClean="0"/>
              <a:t>Rhowch saeth i ddangos pa luosydd ffracsiynol sy’n mynd gyda’r parau.</a:t>
            </a:r>
            <a:endParaRPr lang="cy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18552" y="4797152"/>
            <a:ext cx="14913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dirty="0" smtClean="0">
                <a:latin typeface="Century Gothic" panose="020B0502020202020204" pitchFamily="34" charset="0"/>
              </a:rPr>
              <a:t>Gostyngiad o 20%</a:t>
            </a:r>
            <a:endParaRPr lang="cy-GB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1490" y="5573650"/>
            <a:ext cx="14913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dirty="0" smtClean="0">
                <a:latin typeface="Century Gothic" panose="020B0502020202020204" pitchFamily="34" charset="0"/>
              </a:rPr>
              <a:t>Gostyngiad</a:t>
            </a:r>
            <a:endParaRPr lang="cy-GB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1828" y="3014116"/>
            <a:ext cx="14913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dirty="0" smtClean="0">
                <a:latin typeface="Century Gothic" panose="020B0502020202020204" pitchFamily="34" charset="0"/>
              </a:rPr>
              <a:t>Cynnydd o 40%</a:t>
            </a:r>
            <a:endParaRPr lang="cy-GB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4355" y="3858297"/>
            <a:ext cx="14913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dirty="0" smtClean="0">
                <a:latin typeface="Century Gothic" panose="020B0502020202020204" pitchFamily="34" charset="0"/>
              </a:rPr>
              <a:t>Cynnydd o 50%</a:t>
            </a:r>
            <a:endParaRPr lang="cy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896" y="836712"/>
            <a:ext cx="6965245" cy="595193"/>
          </a:xfrm>
        </p:spPr>
        <p:txBody>
          <a:bodyPr>
            <a:noAutofit/>
          </a:bodyPr>
          <a:lstStyle/>
          <a:p>
            <a:pPr algn="l"/>
            <a:r>
              <a:rPr lang="en-GB" sz="3600" dirty="0" err="1" smtClean="0"/>
              <a:t>Atebion</a:t>
            </a:r>
            <a:r>
              <a:rPr lang="en-GB" sz="3600" dirty="0" smtClean="0"/>
              <a:t>:</a:t>
            </a:r>
            <a:endParaRPr lang="en-GB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211"/>
            <a:ext cx="504056" cy="3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91646" y="47255"/>
            <a:ext cx="31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43808" y="548034"/>
            <a:ext cx="5051251" cy="6238875"/>
            <a:chOff x="2843808" y="555266"/>
            <a:chExt cx="5051251" cy="623887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82515"/>
              <a:ext cx="3228975" cy="608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555266"/>
              <a:ext cx="1647825" cy="623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570" y="596286"/>
              <a:ext cx="1609725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957" y="599330"/>
              <a:ext cx="162877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284" y="606558"/>
              <a:ext cx="1609725" cy="90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620" y="1495654"/>
              <a:ext cx="1590675" cy="90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007" y="1491408"/>
              <a:ext cx="1619250" cy="90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284" y="1461739"/>
              <a:ext cx="162877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507941" y="701109"/>
            <a:ext cx="14913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dirty="0" smtClean="0">
                <a:latin typeface="Century Gothic" panose="020B0502020202020204" pitchFamily="34" charset="0"/>
              </a:rPr>
              <a:t>Gostyngiad o 30%</a:t>
            </a:r>
            <a:endParaRPr lang="cy-GB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941" y="1565593"/>
            <a:ext cx="14913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dirty="0" smtClean="0">
                <a:latin typeface="Century Gothic" panose="020B0502020202020204" pitchFamily="34" charset="0"/>
              </a:rPr>
              <a:t>Cynnydd o 20%</a:t>
            </a:r>
            <a:endParaRPr lang="cy-GB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1391" y="2477570"/>
            <a:ext cx="14913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dirty="0" smtClean="0">
                <a:latin typeface="Century Gothic" panose="020B0502020202020204" pitchFamily="34" charset="0"/>
              </a:rPr>
              <a:t>Cynnydd o 50%</a:t>
            </a:r>
            <a:endParaRPr lang="cy-GB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61112" y="3400500"/>
            <a:ext cx="14913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dirty="0" smtClean="0">
                <a:latin typeface="Century Gothic" panose="020B0502020202020204" pitchFamily="34" charset="0"/>
              </a:rPr>
              <a:t>Gostyngiad o 20%</a:t>
            </a:r>
            <a:endParaRPr lang="cy-GB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61112" y="4236172"/>
            <a:ext cx="14913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dirty="0" smtClean="0">
                <a:latin typeface="Century Gothic" panose="020B0502020202020204" pitchFamily="34" charset="0"/>
              </a:rPr>
              <a:t>Cynnydd o 5%</a:t>
            </a:r>
            <a:endParaRPr lang="cy-GB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6395" y="5122440"/>
            <a:ext cx="14913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dirty="0" smtClean="0">
                <a:latin typeface="Century Gothic" panose="020B0502020202020204" pitchFamily="34" charset="0"/>
              </a:rPr>
              <a:t>Cynnydd o 40%</a:t>
            </a:r>
            <a:endParaRPr lang="cy-GB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44007" y="5938457"/>
            <a:ext cx="14913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dirty="0" smtClean="0">
                <a:latin typeface="Century Gothic" panose="020B0502020202020204" pitchFamily="34" charset="0"/>
              </a:rPr>
              <a:t>Gostyngiad o 40%</a:t>
            </a:r>
            <a:endParaRPr lang="cy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345</TotalTime>
  <Words>457</Words>
  <Application>Microsoft Office PowerPoint</Application>
  <PresentationFormat>On-screen Show (4:3)</PresentationFormat>
  <Paragraphs>80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PowerPoint Presentation</vt:lpstr>
      <vt:lpstr>PowerPoint Presentation</vt:lpstr>
      <vt:lpstr>PowerPoint Presentation</vt:lpstr>
      <vt:lpstr>Mewn grwpiau, ewch ati i weld pa gyfrifiad sy’n gywir. Esboniwch pam mae’r cyfrifiad yn gweithio.</vt:lpstr>
      <vt:lpstr>PowerPoint Presentation</vt:lpstr>
      <vt:lpstr>PowerPoint Presentation</vt:lpstr>
      <vt:lpstr>PowerPoint Presentation</vt:lpstr>
      <vt:lpstr>TASG: Rhowch saeth i ddangos pa esboniad geiriol sy’n mynd gyda’r lluosydd degol.                     YMESTYNIAD: Rhowch saeth i ddangos pa luosydd ffracsiynol sy’n mynd gyda’r parau.</vt:lpstr>
      <vt:lpstr>Atebion:</vt:lpstr>
      <vt:lpstr>Pa un fyddai’n well gennych chi?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Brady M</dc:creator>
  <cp:lastModifiedBy>Evans Z</cp:lastModifiedBy>
  <cp:revision>34</cp:revision>
  <dcterms:created xsi:type="dcterms:W3CDTF">2012-09-30T15:17:59Z</dcterms:created>
  <dcterms:modified xsi:type="dcterms:W3CDTF">2015-02-10T11:55:14Z</dcterms:modified>
</cp:coreProperties>
</file>