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8" r:id="rId12"/>
    <p:sldId id="265" r:id="rId13"/>
    <p:sldId id="26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1" autoAdjust="0"/>
    <p:restoredTop sz="94640"/>
  </p:normalViewPr>
  <p:slideViewPr>
    <p:cSldViewPr snapToGrid="0">
      <p:cViewPr varScale="1">
        <p:scale>
          <a:sx n="68" d="100"/>
          <a:sy n="68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0AFAE-E107-49B2-94B2-74260406CF3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E29F8-038E-40AD-B4AA-F83A75272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71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Beth</a:t>
            </a:r>
            <a:r>
              <a:rPr lang="en-GB" baseline="0" dirty="0"/>
              <a:t> </a:t>
            </a:r>
            <a:r>
              <a:rPr lang="en-GB" baseline="0" dirty="0" err="1"/>
              <a:t>ydi’r</a:t>
            </a:r>
            <a:r>
              <a:rPr lang="en-GB" baseline="0" dirty="0"/>
              <a:t> </a:t>
            </a:r>
            <a:r>
              <a:rPr lang="en-GB" baseline="0" dirty="0" err="1"/>
              <a:t>berfau</a:t>
            </a:r>
            <a:r>
              <a:rPr lang="en-GB" baseline="0" dirty="0"/>
              <a:t> </a:t>
            </a:r>
            <a:r>
              <a:rPr lang="en-GB" baseline="0" dirty="0" err="1"/>
              <a:t>yma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y </a:t>
            </a:r>
            <a:r>
              <a:rPr lang="en-GB" baseline="0" dirty="0" err="1"/>
              <a:t>Saesneg</a:t>
            </a:r>
            <a:r>
              <a:rPr lang="en-GB" baseline="0" dirty="0"/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E29F8-038E-40AD-B4AA-F83A752724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6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DRILLIO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enghreifftiau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E29F8-038E-40AD-B4AA-F83A7527246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2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963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9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7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592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94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2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8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68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554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994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F8CC688-2000-4934-8AB8-F031757A00F6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34EF85-C2C3-405E-87BB-768E14A3E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37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 GORFFENNOL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PAST TENSE</a:t>
            </a:r>
          </a:p>
        </p:txBody>
      </p:sp>
    </p:spTree>
    <p:extLst>
      <p:ext uri="{BB962C8B-B14F-4D97-AF65-F5344CB8AC3E}">
        <p14:creationId xmlns:p14="http://schemas.microsoft.com/office/powerpoint/2010/main" val="2246384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7561" y="666306"/>
            <a:ext cx="34547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Rheol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4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0877" y="2536148"/>
            <a:ext cx="8395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2400" dirty="0"/>
              <a:t>There are exceptions but this is the most important one: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890" y="4391377"/>
            <a:ext cx="323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Chwarae</a:t>
            </a:r>
            <a:r>
              <a:rPr lang="en-GB" sz="4000" dirty="0"/>
              <a:t>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482621" y="4434876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715230" y="4083600"/>
            <a:ext cx="4068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Chwarae</a:t>
            </a:r>
            <a:r>
              <a:rPr lang="en-GB" sz="4000" u="sng" dirty="0" err="1"/>
              <a:t>ais</a:t>
            </a:r>
            <a:endParaRPr lang="en-GB" sz="4000" u="sng" dirty="0"/>
          </a:p>
          <a:p>
            <a:r>
              <a:rPr lang="en-GB" sz="4000" dirty="0" err="1"/>
              <a:t>Chwarae</a:t>
            </a:r>
            <a:r>
              <a:rPr lang="en-GB" sz="4000" u="sng" dirty="0" err="1"/>
              <a:t>odd</a:t>
            </a:r>
            <a:r>
              <a:rPr lang="en-GB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4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2055" y="1513490"/>
            <a:ext cx="10531366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Gweled</a:t>
            </a:r>
            <a:r>
              <a:rPr lang="en-GB" sz="2400" dirty="0">
                <a:latin typeface="+mj-lt"/>
              </a:rPr>
              <a:t>) 	…………………………………… </a:t>
            </a:r>
            <a:r>
              <a:rPr lang="en-GB" sz="2400" dirty="0" err="1">
                <a:latin typeface="+mj-lt"/>
              </a:rPr>
              <a:t>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ffrind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yn</a:t>
            </a:r>
            <a:r>
              <a:rPr lang="en-GB" sz="2400" dirty="0">
                <a:latin typeface="+mj-lt"/>
              </a:rPr>
              <a:t> y </a:t>
            </a:r>
            <a:r>
              <a:rPr lang="en-GB" sz="2400" dirty="0" err="1">
                <a:latin typeface="+mj-lt"/>
              </a:rPr>
              <a:t>dref</a:t>
            </a:r>
            <a:r>
              <a:rPr lang="en-GB" sz="2400" dirty="0">
                <a:latin typeface="+mj-lt"/>
              </a:rPr>
              <a:t>.</a:t>
            </a:r>
          </a:p>
          <a:p>
            <a:pPr lvl="0"/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Gwylio</a:t>
            </a:r>
            <a:r>
              <a:rPr lang="en-GB" sz="2400" dirty="0">
                <a:latin typeface="+mj-lt"/>
              </a:rPr>
              <a:t>) 	……………………………………  </a:t>
            </a:r>
            <a:r>
              <a:rPr lang="en-GB" sz="2400" dirty="0" err="1">
                <a:latin typeface="+mj-lt"/>
              </a:rPr>
              <a:t>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ffilm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yn</a:t>
            </a:r>
            <a:r>
              <a:rPr lang="en-GB" sz="2400" dirty="0">
                <a:latin typeface="+mj-lt"/>
              </a:rPr>
              <a:t> y </a:t>
            </a:r>
            <a:r>
              <a:rPr lang="en-GB" sz="2400" dirty="0" err="1">
                <a:latin typeface="+mj-lt"/>
              </a:rPr>
              <a:t>sinema</a:t>
            </a:r>
            <a:r>
              <a:rPr lang="en-GB" sz="2400" dirty="0">
                <a:latin typeface="+mj-lt"/>
              </a:rPr>
              <a:t>.</a:t>
            </a:r>
          </a:p>
          <a:p>
            <a:pPr lvl="0"/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Teithio</a:t>
            </a:r>
            <a:r>
              <a:rPr lang="en-GB" sz="2400" dirty="0">
                <a:latin typeface="+mj-lt"/>
              </a:rPr>
              <a:t>) 	…………………………………… </a:t>
            </a:r>
            <a:r>
              <a:rPr lang="en-GB" sz="2400" dirty="0" err="1">
                <a:latin typeface="+mj-lt"/>
              </a:rPr>
              <a:t>ni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mewn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bws</a:t>
            </a:r>
            <a:r>
              <a:rPr lang="en-GB" sz="2400" dirty="0">
                <a:latin typeface="+mj-lt"/>
              </a:rPr>
              <a:t>.</a:t>
            </a:r>
          </a:p>
          <a:p>
            <a:pPr lvl="0"/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Cysgu</a:t>
            </a:r>
            <a:r>
              <a:rPr lang="en-GB" sz="2400" dirty="0">
                <a:latin typeface="+mj-lt"/>
              </a:rPr>
              <a:t>) 	…………………………………… </a:t>
            </a:r>
            <a:r>
              <a:rPr lang="en-GB" sz="2400" dirty="0" err="1">
                <a:latin typeface="+mj-lt"/>
              </a:rPr>
              <a:t>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mewn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carafán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yn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Ffrainc</a:t>
            </a:r>
            <a:r>
              <a:rPr lang="en-GB" sz="2400" dirty="0">
                <a:latin typeface="+mj-lt"/>
              </a:rPr>
              <a:t>.</a:t>
            </a:r>
          </a:p>
          <a:p>
            <a:pPr lvl="0"/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Chwarae</a:t>
            </a:r>
            <a:r>
              <a:rPr lang="en-GB" sz="2400" dirty="0">
                <a:latin typeface="+mj-lt"/>
              </a:rPr>
              <a:t>) 	…………………………………… hi </a:t>
            </a:r>
            <a:r>
              <a:rPr lang="en-GB" sz="2400" dirty="0" err="1">
                <a:latin typeface="+mj-lt"/>
              </a:rPr>
              <a:t>hoci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ddydd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Sadwrn</a:t>
            </a:r>
            <a:r>
              <a:rPr lang="en-GB" sz="2400" dirty="0">
                <a:latin typeface="+mj-lt"/>
              </a:rPr>
              <a:t>.</a:t>
            </a:r>
          </a:p>
          <a:p>
            <a:pPr lvl="0"/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Teithio</a:t>
            </a:r>
            <a:r>
              <a:rPr lang="en-GB" sz="2400" dirty="0">
                <a:latin typeface="+mj-lt"/>
              </a:rPr>
              <a:t>) 	…………………………………… </a:t>
            </a:r>
            <a:r>
              <a:rPr lang="en-GB" sz="2400" dirty="0" err="1">
                <a:latin typeface="+mj-lt"/>
              </a:rPr>
              <a:t>ni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mewn</a:t>
            </a:r>
            <a:r>
              <a:rPr lang="en-GB" sz="2400" dirty="0">
                <a:latin typeface="+mj-lt"/>
              </a:rPr>
              <a:t> car.</a:t>
            </a:r>
          </a:p>
          <a:p>
            <a:pPr lvl="0"/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Bwyta</a:t>
            </a:r>
            <a:r>
              <a:rPr lang="en-GB" sz="2400" dirty="0">
                <a:latin typeface="+mj-lt"/>
              </a:rPr>
              <a:t>) 	…………………………………… </a:t>
            </a:r>
            <a:r>
              <a:rPr lang="en-GB" sz="2400" dirty="0" err="1">
                <a:latin typeface="+mj-lt"/>
              </a:rPr>
              <a:t>ni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sglodion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yn</a:t>
            </a:r>
            <a:r>
              <a:rPr lang="en-GB" sz="2400" dirty="0">
                <a:latin typeface="+mj-lt"/>
              </a:rPr>
              <a:t> y </a:t>
            </a:r>
            <a:r>
              <a:rPr lang="en-GB" sz="2400" dirty="0" err="1">
                <a:latin typeface="+mj-lt"/>
              </a:rPr>
              <a:t>caffi</a:t>
            </a:r>
            <a:r>
              <a:rPr lang="en-GB" sz="2400" dirty="0">
                <a:latin typeface="+mj-lt"/>
              </a:rPr>
              <a:t>.</a:t>
            </a:r>
          </a:p>
          <a:p>
            <a:pPr lvl="0"/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Darllen</a:t>
            </a:r>
            <a:r>
              <a:rPr lang="en-GB" sz="2400" dirty="0">
                <a:latin typeface="+mj-lt"/>
              </a:rPr>
              <a:t>)	…………………………………… hi </a:t>
            </a:r>
            <a:r>
              <a:rPr lang="en-GB" sz="2400" dirty="0" err="1">
                <a:latin typeface="+mj-lt"/>
              </a:rPr>
              <a:t>nofel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neithiwr</a:t>
            </a:r>
            <a:r>
              <a:rPr lang="en-GB" sz="2400" dirty="0">
                <a:latin typeface="+mj-lt"/>
              </a:rPr>
              <a:t>.</a:t>
            </a:r>
          </a:p>
          <a:p>
            <a:pPr lvl="0"/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Cysgu</a:t>
            </a:r>
            <a:r>
              <a:rPr lang="en-GB" sz="2400" dirty="0">
                <a:latin typeface="+mj-lt"/>
              </a:rPr>
              <a:t>) 	…………………………………… o </a:t>
            </a:r>
            <a:r>
              <a:rPr lang="en-GB" sz="2400" dirty="0" err="1">
                <a:latin typeface="+mj-lt"/>
              </a:rPr>
              <a:t>yn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hwyr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heddiw</a:t>
            </a:r>
            <a:r>
              <a:rPr lang="en-GB" sz="2400" dirty="0">
                <a:latin typeface="+mj-lt"/>
              </a:rPr>
              <a:t>.</a:t>
            </a:r>
          </a:p>
          <a:p>
            <a:r>
              <a:rPr lang="en-GB" sz="2400" dirty="0">
                <a:latin typeface="+mj-lt"/>
              </a:rPr>
              <a:t>(</a:t>
            </a:r>
            <a:r>
              <a:rPr lang="en-GB" sz="2400" dirty="0" err="1">
                <a:latin typeface="+mj-lt"/>
              </a:rPr>
              <a:t>Prynu</a:t>
            </a:r>
            <a:r>
              <a:rPr lang="en-GB" sz="2400" dirty="0">
                <a:latin typeface="+mj-lt"/>
              </a:rPr>
              <a:t>) 	…………………………………… </a:t>
            </a:r>
            <a:r>
              <a:rPr lang="en-GB" sz="2400" dirty="0" err="1">
                <a:latin typeface="+mj-lt"/>
              </a:rPr>
              <a:t>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esgidiau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newydd</a:t>
            </a:r>
            <a:r>
              <a:rPr lang="en-GB" sz="2400" dirty="0">
                <a:latin typeface="+mj-lt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2486" y="285187"/>
            <a:ext cx="3672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Ymarfer</a:t>
            </a:r>
            <a:endParaRPr lang="en-US" sz="7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145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traffic light fac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" t="9775" r="3598" b="5763"/>
          <a:stretch/>
        </p:blipFill>
        <p:spPr bwMode="auto">
          <a:xfrm>
            <a:off x="1104900" y="927100"/>
            <a:ext cx="3860799" cy="494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5791200" y="736600"/>
            <a:ext cx="5473700" cy="46609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Have you understood this lesson?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647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6082" y="285187"/>
            <a:ext cx="66656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Gwaith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Cartref</a:t>
            </a:r>
            <a:endParaRPr lang="en-US" sz="7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6-Point Star 5"/>
          <p:cNvSpPr/>
          <p:nvPr/>
        </p:nvSpPr>
        <p:spPr>
          <a:xfrm>
            <a:off x="2667000" y="1689100"/>
            <a:ext cx="6908800" cy="46863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chemeClr val="tx1"/>
                </a:solidFill>
              </a:rPr>
              <a:t>Adolygu</a:t>
            </a:r>
            <a:r>
              <a:rPr lang="en-GB" sz="2400" dirty="0">
                <a:solidFill>
                  <a:schemeClr val="tx1"/>
                </a:solidFill>
              </a:rPr>
              <a:t> y </a:t>
            </a:r>
            <a:r>
              <a:rPr lang="en-GB" sz="2400" dirty="0" err="1">
                <a:solidFill>
                  <a:schemeClr val="tx1"/>
                </a:solidFill>
              </a:rPr>
              <a:t>rheolau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ar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gyfer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prawf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sydyn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yn</a:t>
            </a:r>
            <a:r>
              <a:rPr lang="en-GB" sz="2400" dirty="0">
                <a:solidFill>
                  <a:schemeClr val="tx1"/>
                </a:solidFill>
              </a:rPr>
              <a:t> y </a:t>
            </a:r>
            <a:r>
              <a:rPr lang="en-GB" sz="2400" dirty="0" err="1">
                <a:solidFill>
                  <a:schemeClr val="tx1"/>
                </a:solidFill>
              </a:rPr>
              <a:t>wers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nesaf</a:t>
            </a:r>
            <a:endParaRPr lang="en-GB" sz="2400" dirty="0">
              <a:solidFill>
                <a:schemeClr val="tx1"/>
              </a:solidFill>
            </a:endParaRP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Revise the rules for a small test next lesson</a:t>
            </a:r>
          </a:p>
        </p:txBody>
      </p:sp>
    </p:spTree>
    <p:extLst>
      <p:ext uri="{BB962C8B-B14F-4D97-AF65-F5344CB8AC3E}">
        <p14:creationId xmlns:p14="http://schemas.microsoft.com/office/powerpoint/2010/main" val="190665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76800" y="2286000"/>
            <a:ext cx="274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sz="3600" b="1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659562" y="4159250"/>
            <a:ext cx="10887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 b="1" dirty="0">
                <a:solidFill>
                  <a:srgbClr val="FF0000"/>
                </a:solidFill>
              </a:rPr>
              <a:t>odd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340499" y="1873250"/>
            <a:ext cx="7569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 b="1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793480" y="4159250"/>
            <a:ext cx="9412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 b="1">
                <a:solidFill>
                  <a:srgbClr val="FF0000"/>
                </a:solidFill>
              </a:rPr>
              <a:t>ais</a:t>
            </a:r>
            <a:r>
              <a:rPr lang="en-US" altLang="en-US" sz="3600" b="1">
                <a:solidFill>
                  <a:srgbClr val="FF0000"/>
                </a:solidFill>
              </a:rPr>
              <a:t>t</a:t>
            </a:r>
            <a:endParaRPr lang="en-GB" altLang="en-US" sz="3600" b="1">
              <a:solidFill>
                <a:srgbClr val="FF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736080" y="577850"/>
            <a:ext cx="7569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 b="1" dirty="0">
                <a:solidFill>
                  <a:srgbClr val="FF0000"/>
                </a:solidFill>
              </a:rPr>
              <a:t>o</a:t>
            </a:r>
            <a:r>
              <a:rPr lang="en-US" altLang="en-US" sz="3600" b="1" dirty="0">
                <a:solidFill>
                  <a:srgbClr val="FF0000"/>
                </a:solidFill>
              </a:rPr>
              <a:t>n</a:t>
            </a:r>
            <a:endParaRPr lang="en-GB" alt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998811" y="2252980"/>
            <a:ext cx="10518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 b="1" dirty="0" err="1">
                <a:solidFill>
                  <a:srgbClr val="FF0000"/>
                </a:solidFill>
              </a:rPr>
              <a:t>och</a:t>
            </a:r>
            <a:endParaRPr lang="en-GB" alt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088880" y="4616450"/>
            <a:ext cx="10887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 b="1">
                <a:solidFill>
                  <a:srgbClr val="FF0000"/>
                </a:solidFill>
              </a:rPr>
              <a:t>odd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62000" y="59436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 sz="3600" b="1">
              <a:solidFill>
                <a:srgbClr val="00B0F0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488680" y="286385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 b="1">
                <a:solidFill>
                  <a:srgbClr val="FF0000"/>
                </a:solidFill>
              </a:rPr>
              <a:t>ais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33400" y="1219200"/>
            <a:ext cx="1628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dirty="0" err="1">
                <a:solidFill>
                  <a:srgbClr val="00B0F0"/>
                </a:solidFill>
              </a:rPr>
              <a:t>Clyw</a:t>
            </a:r>
            <a:endParaRPr lang="en-GB" altLang="en-US" sz="3600" dirty="0">
              <a:solidFill>
                <a:srgbClr val="00B0F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733800" y="2895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dirty="0">
                <a:solidFill>
                  <a:srgbClr val="00B0F0"/>
                </a:solidFill>
              </a:rPr>
              <a:t>hi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86200" y="3810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B0F0"/>
                </a:solidFill>
              </a:rPr>
              <a:t>i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3400" y="381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B0F0"/>
                </a:solidFill>
              </a:rPr>
              <a:t>Gofyn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09600" y="37338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B0F0"/>
                </a:solidFill>
              </a:rPr>
              <a:t>Rhed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810000" y="20574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609600" y="29718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B0F0"/>
                </a:solidFill>
              </a:rPr>
              <a:t>Gwen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7338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B0F0"/>
                </a:solidFill>
              </a:rPr>
              <a:t>ni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810000" y="11430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B0F0"/>
                </a:solidFill>
              </a:rPr>
              <a:t>ti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33400" y="20574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B0F0"/>
                </a:solidFill>
              </a:rPr>
              <a:t>Ateb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9045526" y="730250"/>
            <a:ext cx="14246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600" b="1" dirty="0">
                <a:solidFill>
                  <a:srgbClr val="FF0000"/>
                </a:solidFill>
              </a:rPr>
              <a:t>odd</a:t>
            </a:r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609600" y="4572000"/>
            <a:ext cx="15520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B0F0"/>
                </a:solidFill>
              </a:rPr>
              <a:t>Bwyta</a:t>
            </a:r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auto">
          <a:xfrm>
            <a:off x="3733800" y="4495800"/>
            <a:ext cx="8579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>
                <a:solidFill>
                  <a:srgbClr val="00B0F0"/>
                </a:solidFill>
              </a:rPr>
              <a:t>chi</a:t>
            </a:r>
            <a:endParaRPr lang="en-US" altLang="en-US" sz="3600">
              <a:solidFill>
                <a:srgbClr val="00B0F0"/>
              </a:solidFill>
            </a:endParaRP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609600" y="5257800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>
                <a:solidFill>
                  <a:srgbClr val="00B0F0"/>
                </a:solidFill>
              </a:rPr>
              <a:t>Siarad</a:t>
            </a:r>
            <a:endParaRPr lang="en-US" altLang="en-US" sz="3600">
              <a:solidFill>
                <a:srgbClr val="00B0F0"/>
              </a:solidFill>
            </a:endParaRPr>
          </a:p>
        </p:txBody>
      </p:sp>
      <p:sp>
        <p:nvSpPr>
          <p:cNvPr id="28" name="Rectangle 47"/>
          <p:cNvSpPr>
            <a:spLocks noChangeArrowheads="1"/>
          </p:cNvSpPr>
          <p:nvPr/>
        </p:nvSpPr>
        <p:spPr bwMode="auto">
          <a:xfrm>
            <a:off x="3810000" y="5257800"/>
            <a:ext cx="11320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>
                <a:solidFill>
                  <a:srgbClr val="00B0F0"/>
                </a:solidFill>
              </a:rPr>
              <a:t>nhw</a:t>
            </a:r>
            <a:endParaRPr lang="en-US" altLang="en-US" sz="3600">
              <a:solidFill>
                <a:srgbClr val="00B0F0"/>
              </a:solidFill>
            </a:endParaRPr>
          </a:p>
        </p:txBody>
      </p:sp>
      <p:sp>
        <p:nvSpPr>
          <p:cNvPr id="29" name="Rectangle 49"/>
          <p:cNvSpPr>
            <a:spLocks noChangeArrowheads="1"/>
          </p:cNvSpPr>
          <p:nvPr/>
        </p:nvSpPr>
        <p:spPr bwMode="auto">
          <a:xfrm>
            <a:off x="685800" y="6019800"/>
            <a:ext cx="1824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>
                <a:solidFill>
                  <a:srgbClr val="00B0F0"/>
                </a:solidFill>
              </a:rPr>
              <a:t>Eistedd</a:t>
            </a:r>
            <a:endParaRPr lang="en-US" altLang="en-US" sz="3600">
              <a:solidFill>
                <a:srgbClr val="00B0F0"/>
              </a:solidFill>
            </a:endParaRPr>
          </a:p>
        </p:txBody>
      </p:sp>
      <p:sp>
        <p:nvSpPr>
          <p:cNvPr id="30" name="Rectangle 50"/>
          <p:cNvSpPr>
            <a:spLocks noChangeArrowheads="1"/>
          </p:cNvSpPr>
          <p:nvPr/>
        </p:nvSpPr>
        <p:spPr bwMode="auto">
          <a:xfrm>
            <a:off x="3962400" y="5943600"/>
            <a:ext cx="25667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>
                <a:solidFill>
                  <a:srgbClr val="00B0F0"/>
                </a:solidFill>
              </a:rPr>
              <a:t>y dosbarth</a:t>
            </a:r>
            <a:endParaRPr lang="en-US" altLang="en-US" sz="36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0133" y="2097739"/>
            <a:ext cx="2571078" cy="1323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Gwylio</a:t>
            </a:r>
            <a:endParaRPr lang="en-GB" sz="3600" dirty="0"/>
          </a:p>
        </p:txBody>
      </p:sp>
      <p:sp>
        <p:nvSpPr>
          <p:cNvPr id="6" name="Oval 5"/>
          <p:cNvSpPr/>
          <p:nvPr/>
        </p:nvSpPr>
        <p:spPr>
          <a:xfrm>
            <a:off x="1066801" y="4513634"/>
            <a:ext cx="3291840" cy="173610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Gwrando</a:t>
            </a:r>
            <a:endParaRPr lang="en-GB" sz="3600" dirty="0"/>
          </a:p>
        </p:txBody>
      </p:sp>
      <p:sp>
        <p:nvSpPr>
          <p:cNvPr id="7" name="Oval 6"/>
          <p:cNvSpPr/>
          <p:nvPr/>
        </p:nvSpPr>
        <p:spPr>
          <a:xfrm>
            <a:off x="4068186" y="2878667"/>
            <a:ext cx="2753956" cy="16349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Gyrru</a:t>
            </a:r>
            <a:endParaRPr lang="en-GB" sz="3600" dirty="0"/>
          </a:p>
        </p:txBody>
      </p:sp>
      <p:sp>
        <p:nvSpPr>
          <p:cNvPr id="8" name="Oval 7"/>
          <p:cNvSpPr/>
          <p:nvPr/>
        </p:nvSpPr>
        <p:spPr>
          <a:xfrm>
            <a:off x="8353313" y="3216535"/>
            <a:ext cx="2920702" cy="1467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Rhedeg</a:t>
            </a:r>
            <a:endParaRPr lang="en-GB" sz="3600" dirty="0"/>
          </a:p>
        </p:txBody>
      </p:sp>
      <p:sp>
        <p:nvSpPr>
          <p:cNvPr id="9" name="Oval 8"/>
          <p:cNvSpPr/>
          <p:nvPr/>
        </p:nvSpPr>
        <p:spPr>
          <a:xfrm>
            <a:off x="8554122" y="1181107"/>
            <a:ext cx="2571078" cy="1323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Bwyta</a:t>
            </a:r>
            <a:endParaRPr lang="en-GB" sz="3600" dirty="0"/>
          </a:p>
        </p:txBody>
      </p:sp>
      <p:sp>
        <p:nvSpPr>
          <p:cNvPr id="11" name="Oval 10"/>
          <p:cNvSpPr/>
          <p:nvPr/>
        </p:nvSpPr>
        <p:spPr>
          <a:xfrm>
            <a:off x="5782234" y="4743396"/>
            <a:ext cx="3099997" cy="166816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Gweiddi</a:t>
            </a:r>
            <a:endParaRPr lang="en-GB" sz="3600" dirty="0"/>
          </a:p>
        </p:txBody>
      </p:sp>
      <p:sp>
        <p:nvSpPr>
          <p:cNvPr id="12" name="Oval 11"/>
          <p:cNvSpPr/>
          <p:nvPr/>
        </p:nvSpPr>
        <p:spPr>
          <a:xfrm>
            <a:off x="4068186" y="843404"/>
            <a:ext cx="3395830" cy="169127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Cyrraedd</a:t>
            </a:r>
            <a:endParaRPr lang="en-GB" sz="3600" dirty="0"/>
          </a:p>
        </p:txBody>
      </p:sp>
      <p:sp>
        <p:nvSpPr>
          <p:cNvPr id="13" name="Rectangle 12"/>
          <p:cNvSpPr/>
          <p:nvPr/>
        </p:nvSpPr>
        <p:spPr>
          <a:xfrm>
            <a:off x="512372" y="580942"/>
            <a:ext cx="30107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102674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 y </a:t>
            </a:r>
            <a:r>
              <a:rPr lang="en-US" dirty="0" err="1"/>
              <a:t>wers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1898864"/>
          </a:xfrm>
        </p:spPr>
        <p:txBody>
          <a:bodyPr>
            <a:normAutofit/>
          </a:bodyPr>
          <a:lstStyle/>
          <a:p>
            <a:r>
              <a:rPr lang="en-US" sz="3600" dirty="0"/>
              <a:t>Learn the past tense verb endings </a:t>
            </a:r>
          </a:p>
          <a:p>
            <a:r>
              <a:rPr lang="en-US" sz="3600" dirty="0"/>
              <a:t>Learn the rules on how to use the past tense correctly</a:t>
            </a:r>
          </a:p>
        </p:txBody>
      </p:sp>
    </p:spTree>
    <p:extLst>
      <p:ext uri="{BB962C8B-B14F-4D97-AF65-F5344CB8AC3E}">
        <p14:creationId xmlns:p14="http://schemas.microsoft.com/office/powerpoint/2010/main" val="93785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820" y="2014194"/>
            <a:ext cx="4263202" cy="4308438"/>
          </a:xfrm>
        </p:spPr>
        <p:txBody>
          <a:bodyPr>
            <a:normAutofit/>
          </a:bodyPr>
          <a:lstStyle/>
          <a:p>
            <a:r>
              <a:rPr lang="en-GB" altLang="en-US" sz="2800" dirty="0">
                <a:solidFill>
                  <a:schemeClr val="tx2"/>
                </a:solidFill>
              </a:rPr>
              <a:t>I=____</a:t>
            </a:r>
            <a:r>
              <a:rPr lang="en-GB" altLang="en-US" sz="2800" dirty="0" err="1">
                <a:solidFill>
                  <a:schemeClr val="tx2"/>
                </a:solidFill>
              </a:rPr>
              <a:t>ais</a:t>
            </a:r>
            <a:r>
              <a:rPr lang="en-GB" altLang="en-US" sz="2800" dirty="0">
                <a:solidFill>
                  <a:schemeClr val="tx2"/>
                </a:solidFill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</a:rPr>
              <a:t>i</a:t>
            </a:r>
            <a:endParaRPr lang="en-GB" altLang="en-US" sz="2800" dirty="0">
              <a:solidFill>
                <a:schemeClr val="tx2"/>
              </a:solidFill>
            </a:endParaRPr>
          </a:p>
          <a:p>
            <a:r>
              <a:rPr lang="en-GB" altLang="en-US" sz="2800" dirty="0">
                <a:solidFill>
                  <a:schemeClr val="folHlink"/>
                </a:solidFill>
              </a:rPr>
              <a:t>You=____</a:t>
            </a:r>
            <a:r>
              <a:rPr lang="en-GB" altLang="en-US" sz="2800" dirty="0" err="1">
                <a:solidFill>
                  <a:schemeClr val="folHlink"/>
                </a:solidFill>
              </a:rPr>
              <a:t>aist</a:t>
            </a:r>
            <a:r>
              <a:rPr lang="en-GB" altLang="en-US" sz="2800" dirty="0">
                <a:solidFill>
                  <a:schemeClr val="folHlink"/>
                </a:solidFill>
              </a:rPr>
              <a:t> </a:t>
            </a:r>
            <a:r>
              <a:rPr lang="en-GB" altLang="en-US" sz="2800" dirty="0" err="1">
                <a:solidFill>
                  <a:schemeClr val="folHlink"/>
                </a:solidFill>
              </a:rPr>
              <a:t>ti</a:t>
            </a:r>
            <a:endParaRPr lang="en-GB" altLang="en-US" sz="2800" dirty="0">
              <a:solidFill>
                <a:schemeClr val="folHlink"/>
              </a:solidFill>
            </a:endParaRPr>
          </a:p>
          <a:p>
            <a:r>
              <a:rPr lang="en-GB" altLang="en-US" sz="2800" dirty="0">
                <a:solidFill>
                  <a:schemeClr val="hlink"/>
                </a:solidFill>
              </a:rPr>
              <a:t>He/</a:t>
            </a:r>
            <a:r>
              <a:rPr lang="en-GB" altLang="en-US" sz="2800" dirty="0" err="1">
                <a:solidFill>
                  <a:schemeClr val="hlink"/>
                </a:solidFill>
              </a:rPr>
              <a:t>She____odd</a:t>
            </a:r>
            <a:r>
              <a:rPr lang="en-GB" altLang="en-US" sz="2800" dirty="0">
                <a:solidFill>
                  <a:schemeClr val="hlink"/>
                </a:solidFill>
              </a:rPr>
              <a:t> o/hi</a:t>
            </a:r>
          </a:p>
          <a:p>
            <a:r>
              <a:rPr lang="en-GB" altLang="en-US" sz="2800" dirty="0">
                <a:solidFill>
                  <a:srgbClr val="CC0099"/>
                </a:solidFill>
              </a:rPr>
              <a:t>Sion= ____odd Sion</a:t>
            </a:r>
          </a:p>
          <a:p>
            <a:r>
              <a:rPr lang="en-GB" altLang="en-US" sz="2800" dirty="0">
                <a:solidFill>
                  <a:srgbClr val="0099FF"/>
                </a:solidFill>
              </a:rPr>
              <a:t>We=____on </a:t>
            </a:r>
            <a:r>
              <a:rPr lang="en-GB" altLang="en-US" sz="2800" dirty="0" err="1">
                <a:solidFill>
                  <a:srgbClr val="0099FF"/>
                </a:solidFill>
              </a:rPr>
              <a:t>ni</a:t>
            </a:r>
            <a:endParaRPr lang="en-GB" altLang="en-US" sz="2800" dirty="0">
              <a:solidFill>
                <a:srgbClr val="0099FF"/>
              </a:solidFill>
            </a:endParaRPr>
          </a:p>
          <a:p>
            <a:r>
              <a:rPr lang="en-GB" altLang="en-US" sz="2800" dirty="0">
                <a:solidFill>
                  <a:srgbClr val="666699"/>
                </a:solidFill>
              </a:rPr>
              <a:t>You=____</a:t>
            </a:r>
            <a:r>
              <a:rPr lang="en-GB" altLang="en-US" sz="2800" dirty="0" err="1">
                <a:solidFill>
                  <a:srgbClr val="666699"/>
                </a:solidFill>
              </a:rPr>
              <a:t>och</a:t>
            </a:r>
            <a:r>
              <a:rPr lang="en-GB" altLang="en-US" sz="2800" dirty="0">
                <a:solidFill>
                  <a:srgbClr val="666699"/>
                </a:solidFill>
              </a:rPr>
              <a:t> chi</a:t>
            </a:r>
          </a:p>
          <a:p>
            <a:r>
              <a:rPr lang="en-GB" altLang="en-US" sz="2800" dirty="0">
                <a:solidFill>
                  <a:srgbClr val="FF0066"/>
                </a:solidFill>
              </a:rPr>
              <a:t>They=____on </a:t>
            </a:r>
            <a:r>
              <a:rPr lang="en-GB" altLang="en-US" sz="2800" dirty="0" err="1">
                <a:solidFill>
                  <a:srgbClr val="FF0066"/>
                </a:solidFill>
              </a:rPr>
              <a:t>nhw</a:t>
            </a:r>
            <a:endParaRPr lang="en-US" altLang="en-US" sz="2800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892883" y="2979868"/>
            <a:ext cx="2646381" cy="2065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 rot="10800000">
            <a:off x="8381998" y="2979868"/>
            <a:ext cx="2646381" cy="2065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5196" y="214751"/>
            <a:ext cx="87350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Past tense endings:</a:t>
            </a:r>
          </a:p>
        </p:txBody>
      </p:sp>
    </p:spTree>
    <p:extLst>
      <p:ext uri="{BB962C8B-B14F-4D97-AF65-F5344CB8AC3E}">
        <p14:creationId xmlns:p14="http://schemas.microsoft.com/office/powerpoint/2010/main" val="325325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3726" y="4406747"/>
            <a:ext cx="25008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/>
              <a:t>Gwylio</a:t>
            </a:r>
            <a:endParaRPr lang="en-GB" sz="4400" b="1" dirty="0"/>
          </a:p>
        </p:txBody>
      </p:sp>
      <p:sp>
        <p:nvSpPr>
          <p:cNvPr id="10" name="Right Arrow 9"/>
          <p:cNvSpPr/>
          <p:nvPr/>
        </p:nvSpPr>
        <p:spPr>
          <a:xfrm>
            <a:off x="3113184" y="4549965"/>
            <a:ext cx="1641513" cy="483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51303" y="4406744"/>
            <a:ext cx="2346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/>
              <a:t>Gwyli</a:t>
            </a:r>
            <a:endParaRPr lang="en-GB" sz="4400" b="1" dirty="0"/>
          </a:p>
        </p:txBody>
      </p:sp>
      <p:sp>
        <p:nvSpPr>
          <p:cNvPr id="12" name="Right Arrow 11"/>
          <p:cNvSpPr/>
          <p:nvPr/>
        </p:nvSpPr>
        <p:spPr>
          <a:xfrm>
            <a:off x="7210540" y="4549965"/>
            <a:ext cx="1641513" cy="483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8852053" y="4406743"/>
            <a:ext cx="28744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/>
              <a:t>Gwyliais</a:t>
            </a:r>
            <a:r>
              <a:rPr lang="en-GB" sz="4400" b="1" dirty="0"/>
              <a:t> </a:t>
            </a:r>
            <a:r>
              <a:rPr lang="en-GB" sz="4400" b="1" dirty="0" err="1"/>
              <a:t>i</a:t>
            </a:r>
            <a:endParaRPr lang="en-GB" sz="4400" b="1" dirty="0"/>
          </a:p>
        </p:txBody>
      </p:sp>
      <p:sp>
        <p:nvSpPr>
          <p:cNvPr id="15" name="Rectangle 14"/>
          <p:cNvSpPr/>
          <p:nvPr/>
        </p:nvSpPr>
        <p:spPr>
          <a:xfrm>
            <a:off x="637560" y="666306"/>
            <a:ext cx="34547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Rheol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1</a:t>
            </a:r>
          </a:p>
        </p:txBody>
      </p:sp>
      <p:sp>
        <p:nvSpPr>
          <p:cNvPr id="20" name="Vertical Scroll 19"/>
          <p:cNvSpPr/>
          <p:nvPr/>
        </p:nvSpPr>
        <p:spPr>
          <a:xfrm>
            <a:off x="8642318" y="666306"/>
            <a:ext cx="2853368" cy="2809303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If a verb ends in a vowel, take off the last vowel, and add the Past Tense ending.</a:t>
            </a:r>
          </a:p>
          <a:p>
            <a:pPr algn="ctr"/>
            <a:endParaRPr lang="en-GB" dirty="0"/>
          </a:p>
        </p:txBody>
      </p:sp>
      <p:pic>
        <p:nvPicPr>
          <p:cNvPr id="1028" name="Picture 4" descr="Image result for eyes watching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696" y="2274666"/>
            <a:ext cx="1684204" cy="168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78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2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712358" y="2111022"/>
            <a:ext cx="2986715" cy="898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000" dirty="0"/>
              <a:t>I danced…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408222" y="323287"/>
            <a:ext cx="53383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Eich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tro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chi!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159023" y="2336800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159020" y="3287888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159021" y="4391377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5159022" y="5401733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071556" y="2111022"/>
            <a:ext cx="3612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Dawnsiais</a:t>
            </a:r>
            <a:r>
              <a:rPr lang="en-GB" sz="4000" dirty="0"/>
              <a:t> </a:t>
            </a:r>
            <a:r>
              <a:rPr lang="en-GB" sz="4000" dirty="0" err="1"/>
              <a:t>i</a:t>
            </a:r>
            <a:r>
              <a:rPr lang="en-GB" sz="4000" dirty="0"/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71556" y="3287888"/>
            <a:ext cx="3668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Gwyliodd</a:t>
            </a:r>
            <a:r>
              <a:rPr lang="en-GB" sz="4000" dirty="0"/>
              <a:t> o…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71556" y="4347878"/>
            <a:ext cx="4075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Cysgon</a:t>
            </a:r>
            <a:r>
              <a:rPr lang="en-GB" sz="4000" dirty="0"/>
              <a:t> </a:t>
            </a:r>
            <a:r>
              <a:rPr lang="en-GB" sz="4000" dirty="0" err="1"/>
              <a:t>nhw</a:t>
            </a:r>
            <a:r>
              <a:rPr lang="en-GB" sz="4000" dirty="0"/>
              <a:t>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71556" y="5358234"/>
            <a:ext cx="3793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Canodd</a:t>
            </a:r>
            <a:r>
              <a:rPr lang="en-GB" sz="4000" dirty="0"/>
              <a:t> hi…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2360" y="3270270"/>
            <a:ext cx="4526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He watched…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360" y="4394475"/>
            <a:ext cx="323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They slept…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2358" y="5420323"/>
            <a:ext cx="3109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She sang…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2935" y="1654182"/>
            <a:ext cx="6082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2400" dirty="0"/>
              <a:t>Change the following to the past tense</a:t>
            </a:r>
            <a:r>
              <a:rPr lang="cy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47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7561" y="666306"/>
            <a:ext cx="34547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Rheol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2</a:t>
            </a:r>
          </a:p>
        </p:txBody>
      </p:sp>
      <p:sp>
        <p:nvSpPr>
          <p:cNvPr id="6" name="Vertical Scroll 5"/>
          <p:cNvSpPr/>
          <p:nvPr/>
        </p:nvSpPr>
        <p:spPr>
          <a:xfrm>
            <a:off x="8802478" y="484743"/>
            <a:ext cx="2853368" cy="327201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000" dirty="0">
                <a:solidFill>
                  <a:schemeClr val="tx1"/>
                </a:solidFill>
              </a:rPr>
              <a:t>Any verbs ending in</a:t>
            </a:r>
          </a:p>
          <a:p>
            <a:pPr algn="ctr"/>
            <a:r>
              <a:rPr lang="cy-GB" sz="2000" dirty="0">
                <a:solidFill>
                  <a:schemeClr val="tx1"/>
                </a:solidFill>
              </a:rPr>
              <a:t>-ed</a:t>
            </a:r>
          </a:p>
          <a:p>
            <a:pPr algn="ctr"/>
            <a:r>
              <a:rPr lang="cy-GB" sz="2000" dirty="0">
                <a:solidFill>
                  <a:schemeClr val="tx1"/>
                </a:solidFill>
              </a:rPr>
              <a:t>-eg</a:t>
            </a:r>
          </a:p>
          <a:p>
            <a:pPr algn="ctr"/>
            <a:r>
              <a:rPr lang="cy-GB" sz="2000" dirty="0">
                <a:solidFill>
                  <a:schemeClr val="tx1"/>
                </a:solidFill>
              </a:rPr>
              <a:t>-yll</a:t>
            </a:r>
          </a:p>
          <a:p>
            <a:pPr algn="ctr"/>
            <a:r>
              <a:rPr lang="cy-GB" sz="2000" dirty="0">
                <a:solidFill>
                  <a:schemeClr val="tx1"/>
                </a:solidFill>
              </a:rPr>
              <a:t>-yd</a:t>
            </a:r>
          </a:p>
          <a:p>
            <a:pPr algn="ctr"/>
            <a:r>
              <a:rPr lang="cy-GB" sz="2000" dirty="0">
                <a:solidFill>
                  <a:schemeClr val="tx1"/>
                </a:solidFill>
              </a:rPr>
              <a:t>Take away the endings!</a:t>
            </a:r>
          </a:p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3726" y="4406747"/>
            <a:ext cx="25008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/>
              <a:t>Rhedeg</a:t>
            </a:r>
            <a:endParaRPr lang="en-GB" sz="4400" b="1" dirty="0"/>
          </a:p>
        </p:txBody>
      </p:sp>
      <p:sp>
        <p:nvSpPr>
          <p:cNvPr id="8" name="Right Arrow 7"/>
          <p:cNvSpPr/>
          <p:nvPr/>
        </p:nvSpPr>
        <p:spPr>
          <a:xfrm>
            <a:off x="3113184" y="4549965"/>
            <a:ext cx="1641513" cy="483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151303" y="4406744"/>
            <a:ext cx="2346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/>
              <a:t>Rhed</a:t>
            </a:r>
            <a:endParaRPr lang="en-GB" sz="4400" b="1" dirty="0"/>
          </a:p>
        </p:txBody>
      </p:sp>
      <p:sp>
        <p:nvSpPr>
          <p:cNvPr id="10" name="Right Arrow 9"/>
          <p:cNvSpPr/>
          <p:nvPr/>
        </p:nvSpPr>
        <p:spPr>
          <a:xfrm>
            <a:off x="7210540" y="4549965"/>
            <a:ext cx="1641513" cy="483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055865" y="4406744"/>
            <a:ext cx="2670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/>
              <a:t>Rhedais</a:t>
            </a:r>
            <a:r>
              <a:rPr lang="en-GB" sz="4400" b="1" dirty="0"/>
              <a:t> </a:t>
            </a:r>
            <a:r>
              <a:rPr lang="en-GB" sz="4400" b="1" dirty="0" err="1"/>
              <a:t>i</a:t>
            </a:r>
            <a:endParaRPr lang="en-GB" sz="4400" b="1" dirty="0"/>
          </a:p>
        </p:txBody>
      </p:sp>
      <p:pic>
        <p:nvPicPr>
          <p:cNvPr id="12" name="Picture 2" descr="Image result for running girl carto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3869" r="6154" b="14308"/>
          <a:stretch/>
        </p:blipFill>
        <p:spPr bwMode="auto">
          <a:xfrm>
            <a:off x="4891491" y="1992311"/>
            <a:ext cx="2137272" cy="20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50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85410" y="5160683"/>
            <a:ext cx="1414170" cy="898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000" dirty="0" err="1"/>
              <a:t>Sefyll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408222" y="323287"/>
            <a:ext cx="53383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Eich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tro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chi!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159023" y="2336800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159020" y="3287888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159021" y="4391377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5159022" y="5401733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12890" y="4391377"/>
            <a:ext cx="323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Rhedeg</a:t>
            </a:r>
            <a:endParaRPr lang="en-GB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612890" y="2296082"/>
            <a:ext cx="3109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Cerdded</a:t>
            </a:r>
            <a:endParaRPr lang="en-GB" sz="4000" dirty="0"/>
          </a:p>
        </p:txBody>
      </p:sp>
      <p:sp>
        <p:nvSpPr>
          <p:cNvPr id="2" name="Rectangle 1"/>
          <p:cNvSpPr/>
          <p:nvPr/>
        </p:nvSpPr>
        <p:spPr>
          <a:xfrm>
            <a:off x="585410" y="1550497"/>
            <a:ext cx="6102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2400" dirty="0"/>
              <a:t>Change the following to the past tense.</a:t>
            </a:r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612890" y="3155075"/>
            <a:ext cx="1391934" cy="101566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Garamond" pitchFamily="18" charset="0"/>
              <a:buNone/>
            </a:pPr>
            <a:r>
              <a:rPr lang="en-GB" sz="4000" dirty="0" err="1"/>
              <a:t>Yfed</a:t>
            </a:r>
            <a:endParaRPr lang="en-GB" sz="4000" dirty="0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8494486" y="5156969"/>
            <a:ext cx="2342308" cy="1015663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Garamond" pitchFamily="18" charset="0"/>
              <a:buNone/>
            </a:pPr>
            <a:r>
              <a:rPr lang="en-GB" sz="4000" dirty="0" err="1"/>
              <a:t>Saf</a:t>
            </a:r>
            <a:r>
              <a:rPr lang="en-GB" sz="4000" dirty="0"/>
              <a:t> + </a:t>
            </a:r>
            <a:r>
              <a:rPr lang="en-GB" sz="4000" dirty="0" err="1"/>
              <a:t>ais</a:t>
            </a:r>
            <a:r>
              <a:rPr lang="en-GB" sz="4000" dirty="0"/>
              <a:t> </a:t>
            </a:r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8517962" y="4172999"/>
            <a:ext cx="3212739" cy="1015663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Garamond" pitchFamily="18" charset="0"/>
              <a:buNone/>
            </a:pPr>
            <a:r>
              <a:rPr lang="en-GB" sz="4000" dirty="0" err="1"/>
              <a:t>Rhed</a:t>
            </a:r>
            <a:r>
              <a:rPr lang="en-GB" sz="4000" dirty="0"/>
              <a:t> + </a:t>
            </a:r>
            <a:r>
              <a:rPr lang="en-GB" sz="4000" dirty="0" err="1"/>
              <a:t>och</a:t>
            </a:r>
            <a:r>
              <a:rPr lang="en-GB" sz="4000" dirty="0"/>
              <a:t> </a:t>
            </a:r>
          </a:p>
        </p:txBody>
      </p:sp>
      <p:sp>
        <p:nvSpPr>
          <p:cNvPr id="22" name="Content Placeholder 3"/>
          <p:cNvSpPr txBox="1">
            <a:spLocks/>
          </p:cNvSpPr>
          <p:nvPr/>
        </p:nvSpPr>
        <p:spPr>
          <a:xfrm>
            <a:off x="8494486" y="3185314"/>
            <a:ext cx="2036135" cy="1015663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Garamond" pitchFamily="18" charset="0"/>
              <a:buNone/>
            </a:pPr>
            <a:r>
              <a:rPr lang="en-GB" sz="4000" dirty="0" err="1"/>
              <a:t>Yf</a:t>
            </a:r>
            <a:r>
              <a:rPr lang="en-GB" sz="4000" dirty="0"/>
              <a:t> + on </a:t>
            </a:r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8494489" y="2139412"/>
            <a:ext cx="3568606" cy="1015663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Garamond" pitchFamily="18" charset="0"/>
              <a:buNone/>
            </a:pPr>
            <a:r>
              <a:rPr lang="en-GB" sz="4000" dirty="0" err="1"/>
              <a:t>Cerdd</a:t>
            </a:r>
            <a:r>
              <a:rPr lang="en-GB" sz="4000" dirty="0"/>
              <a:t> + odd </a:t>
            </a:r>
          </a:p>
        </p:txBody>
      </p:sp>
    </p:spTree>
    <p:extLst>
      <p:ext uri="{BB962C8B-B14F-4D97-AF65-F5344CB8AC3E}">
        <p14:creationId xmlns:p14="http://schemas.microsoft.com/office/powerpoint/2010/main" val="327563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 animBg="1"/>
      <p:bldP spid="8" grpId="0" animBg="1"/>
      <p:bldP spid="9" grpId="0" animBg="1"/>
      <p:bldP spid="10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7561" y="666306"/>
            <a:ext cx="34547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Rheol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3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8802478" y="484743"/>
            <a:ext cx="2853368" cy="327201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800" dirty="0">
                <a:solidFill>
                  <a:schemeClr val="tx1"/>
                </a:solidFill>
              </a:rPr>
              <a:t>For all other verbs, leave the endings as they are. </a:t>
            </a:r>
          </a:p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2890" y="4391377"/>
            <a:ext cx="323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Siarad</a:t>
            </a:r>
            <a:r>
              <a:rPr lang="en-GB" sz="4000" dirty="0"/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482621" y="4434876"/>
            <a:ext cx="2144889" cy="620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353290" y="4434876"/>
            <a:ext cx="4568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Siaradon</a:t>
            </a:r>
            <a:r>
              <a:rPr lang="en-GB" sz="4000" dirty="0"/>
              <a:t> </a:t>
            </a:r>
            <a:r>
              <a:rPr lang="en-GB" sz="4000" dirty="0" err="1"/>
              <a:t>nhw</a:t>
            </a:r>
            <a:r>
              <a:rPr lang="en-GB" sz="4000" dirty="0"/>
              <a:t>…  </a:t>
            </a:r>
          </a:p>
        </p:txBody>
      </p:sp>
      <p:pic>
        <p:nvPicPr>
          <p:cNvPr id="7170" name="Picture 2" descr="Image result for tal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2309381"/>
            <a:ext cx="1948689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11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1089</TotalTime>
  <Words>287</Words>
  <Application>Microsoft Office PowerPoint</Application>
  <PresentationFormat>Widescreen</PresentationFormat>
  <Paragraphs>109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Savon</vt:lpstr>
      <vt:lpstr>Y GORFFENNOL</vt:lpstr>
      <vt:lpstr>PowerPoint Presentation</vt:lpstr>
      <vt:lpstr>Nod y wers: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 GORFFENNOL</dc:title>
  <dc:creator>Eynon C</dc:creator>
  <cp:lastModifiedBy>Lowri Newman</cp:lastModifiedBy>
  <cp:revision>26</cp:revision>
  <dcterms:created xsi:type="dcterms:W3CDTF">2016-10-10T13:29:47Z</dcterms:created>
  <dcterms:modified xsi:type="dcterms:W3CDTF">2017-05-17T09:08:53Z</dcterms:modified>
</cp:coreProperties>
</file>