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17"/>
  </p:notesMasterIdLst>
  <p:handoutMasterIdLst>
    <p:handoutMasterId r:id="rId18"/>
  </p:handoutMasterIdLst>
  <p:sldIdLst>
    <p:sldId id="261" r:id="rId2"/>
    <p:sldId id="257" r:id="rId3"/>
    <p:sldId id="256" r:id="rId4"/>
    <p:sldId id="274" r:id="rId5"/>
    <p:sldId id="260" r:id="rId6"/>
    <p:sldId id="267" r:id="rId7"/>
    <p:sldId id="263" r:id="rId8"/>
    <p:sldId id="264" r:id="rId9"/>
    <p:sldId id="265" r:id="rId10"/>
    <p:sldId id="266" r:id="rId11"/>
    <p:sldId id="270" r:id="rId12"/>
    <p:sldId id="269" r:id="rId13"/>
    <p:sldId id="268" r:id="rId14"/>
    <p:sldId id="272" r:id="rId15"/>
    <p:sldId id="273" r:id="rId16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47C5E-C822-41E4-BDA7-7CEB6C4F95CB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B8E3B-5048-4B44-A22C-BBCD3FA519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528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F389C-33DC-244B-B1EA-FF9A696F5439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C27F8-E508-3A4F-9D5B-58271254D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40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3269" y="-380451"/>
            <a:ext cx="10058400" cy="1371600"/>
          </a:xfrm>
        </p:spPr>
        <p:txBody>
          <a:bodyPr/>
          <a:lstStyle/>
          <a:p>
            <a:r>
              <a:rPr lang="en-US" dirty="0"/>
              <a:t>Starter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452282" y="576827"/>
            <a:ext cx="273685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>
                <a:solidFill>
                  <a:schemeClr val="tx2"/>
                </a:solidFill>
                <a:latin typeface="Arial Unicode MS" charset="0"/>
              </a:rPr>
              <a:t>cerdded</a:t>
            </a:r>
            <a:r>
              <a:rPr lang="en-GB" altLang="en-US" dirty="0">
                <a:solidFill>
                  <a:schemeClr val="tx2"/>
                </a:solidFill>
                <a:latin typeface="Arial Unicode MS" charset="0"/>
              </a:rPr>
              <a:t> + </a:t>
            </a:r>
            <a:r>
              <a:rPr lang="en-GB" altLang="en-US" dirty="0" err="1">
                <a:solidFill>
                  <a:schemeClr val="tx2"/>
                </a:solidFill>
                <a:latin typeface="Arial Unicode MS" charset="0"/>
              </a:rPr>
              <a:t>ti</a:t>
            </a:r>
            <a:r>
              <a:rPr lang="en-GB" altLang="en-US" dirty="0">
                <a:solidFill>
                  <a:schemeClr val="tx2"/>
                </a:solidFill>
                <a:latin typeface="Arial Unicode MS" charset="0"/>
              </a:rPr>
              <a:t> =</a:t>
            </a:r>
            <a:endParaRPr lang="en-US" altLang="en-US" dirty="0">
              <a:solidFill>
                <a:schemeClr val="tx2"/>
              </a:solidFill>
              <a:latin typeface="Arial Unicode MS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452282" y="1545514"/>
            <a:ext cx="287972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dirty="0" err="1">
                <a:solidFill>
                  <a:schemeClr val="folHlink"/>
                </a:solidFill>
                <a:latin typeface="Arial Unicode MS" charset="0"/>
              </a:rPr>
              <a:t>gweled</a:t>
            </a:r>
            <a:r>
              <a:rPr lang="en-GB" altLang="en-US" dirty="0">
                <a:solidFill>
                  <a:schemeClr val="folHlink"/>
                </a:solidFill>
                <a:latin typeface="Arial Unicode MS" charset="0"/>
              </a:rPr>
              <a:t> + o =</a:t>
            </a:r>
            <a:endParaRPr lang="en-US" altLang="en-US" dirty="0">
              <a:solidFill>
                <a:schemeClr val="folHlink"/>
              </a:solidFill>
              <a:latin typeface="Arial Unicode MS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69376" y="3357571"/>
            <a:ext cx="244792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>
                <a:solidFill>
                  <a:srgbClr val="CC0099"/>
                </a:solidFill>
                <a:latin typeface="Arial Unicode MS" charset="0"/>
              </a:rPr>
              <a:t>cysgu + hi =</a:t>
            </a:r>
            <a:endParaRPr lang="en-US" altLang="en-US">
              <a:solidFill>
                <a:srgbClr val="CC0099"/>
              </a:solidFill>
              <a:latin typeface="Arial Unicode MS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69376" y="525203"/>
            <a:ext cx="2376487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>
                <a:solidFill>
                  <a:srgbClr val="666699"/>
                </a:solidFill>
                <a:latin typeface="Arial Unicode MS" charset="0"/>
              </a:rPr>
              <a:t>bwyta + fi =</a:t>
            </a:r>
            <a:endParaRPr lang="en-US" altLang="en-US">
              <a:solidFill>
                <a:srgbClr val="666699"/>
              </a:solidFill>
              <a:latin typeface="Arial Unicode MS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52282" y="2369965"/>
            <a:ext cx="287972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>
                <a:solidFill>
                  <a:srgbClr val="FF33CC"/>
                </a:solidFill>
                <a:latin typeface="Arial Unicode MS" charset="0"/>
              </a:rPr>
              <a:t>eistedd + chi =</a:t>
            </a:r>
            <a:endParaRPr lang="en-US" altLang="en-US">
              <a:solidFill>
                <a:srgbClr val="FF33CC"/>
              </a:solidFill>
              <a:latin typeface="Arial Unicode MS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72577" y="2350979"/>
            <a:ext cx="3313112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dirty="0" err="1">
                <a:solidFill>
                  <a:schemeClr val="tx2"/>
                </a:solidFill>
                <a:latin typeface="Arial Unicode MS" charset="0"/>
              </a:rPr>
              <a:t>gweithio</a:t>
            </a:r>
            <a:r>
              <a:rPr lang="en-GB" altLang="en-US" dirty="0">
                <a:solidFill>
                  <a:schemeClr val="tx2"/>
                </a:solidFill>
                <a:latin typeface="Arial Unicode MS" charset="0"/>
              </a:rPr>
              <a:t> + </a:t>
            </a:r>
            <a:r>
              <a:rPr lang="en-GB" altLang="en-US" dirty="0" err="1">
                <a:solidFill>
                  <a:schemeClr val="tx2"/>
                </a:solidFill>
                <a:latin typeface="Arial Unicode MS" charset="0"/>
              </a:rPr>
              <a:t>nhw</a:t>
            </a:r>
            <a:r>
              <a:rPr lang="en-GB" altLang="en-US" dirty="0">
                <a:solidFill>
                  <a:schemeClr val="tx2"/>
                </a:solidFill>
                <a:latin typeface="Arial Unicode MS" charset="0"/>
              </a:rPr>
              <a:t> =</a:t>
            </a:r>
            <a:endParaRPr lang="en-US" altLang="en-US" dirty="0">
              <a:solidFill>
                <a:schemeClr val="tx2"/>
              </a:solidFill>
              <a:latin typeface="Arial Unicode MS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452282" y="3300997"/>
            <a:ext cx="4176712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>
                <a:solidFill>
                  <a:srgbClr val="009900"/>
                </a:solidFill>
                <a:latin typeface="Arial Unicode MS" charset="0"/>
              </a:rPr>
              <a:t>ysgrifennu + y plant =</a:t>
            </a:r>
            <a:endParaRPr lang="en-US" altLang="en-US">
              <a:solidFill>
                <a:srgbClr val="009900"/>
              </a:solidFill>
              <a:latin typeface="Arial Unicode MS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69376" y="4364163"/>
            <a:ext cx="223202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>
                <a:solidFill>
                  <a:srgbClr val="FF33CC"/>
                </a:solidFill>
                <a:latin typeface="Arial Unicode MS" charset="0"/>
              </a:rPr>
              <a:t>agor + fi =</a:t>
            </a:r>
            <a:endParaRPr lang="en-US" altLang="en-US">
              <a:solidFill>
                <a:srgbClr val="FF33CC"/>
              </a:solidFill>
              <a:latin typeface="Arial Unicode MS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40814" y="5525011"/>
            <a:ext cx="2376487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>
                <a:solidFill>
                  <a:srgbClr val="0033CC"/>
                </a:solidFill>
                <a:latin typeface="Arial Unicode MS" charset="0"/>
              </a:rPr>
              <a:t>sefyll + ni =</a:t>
            </a:r>
            <a:endParaRPr lang="en-US" altLang="en-US">
              <a:solidFill>
                <a:srgbClr val="0033CC"/>
              </a:solidFill>
              <a:latin typeface="Arial Unicode MS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452282" y="4515361"/>
            <a:ext cx="2376487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>
                <a:solidFill>
                  <a:srgbClr val="FF3300"/>
                </a:solidFill>
                <a:latin typeface="Arial Unicode MS" charset="0"/>
              </a:rPr>
              <a:t>ennill + ti =</a:t>
            </a:r>
            <a:endParaRPr lang="en-US" altLang="en-US">
              <a:solidFill>
                <a:srgbClr val="FF3300"/>
              </a:solidFill>
              <a:latin typeface="Arial Unicode MS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452282" y="5516563"/>
            <a:ext cx="417830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>
                <a:solidFill>
                  <a:srgbClr val="666633"/>
                </a:solidFill>
                <a:latin typeface="Arial Unicode MS" charset="0"/>
              </a:rPr>
              <a:t>breuddwydio + Siôn =</a:t>
            </a:r>
            <a:endParaRPr lang="en-US" altLang="en-US">
              <a:solidFill>
                <a:srgbClr val="666633"/>
              </a:solidFill>
              <a:latin typeface="Arial Unicode MS" charset="0"/>
            </a:endParaRPr>
          </a:p>
        </p:txBody>
      </p:sp>
      <p:sp>
        <p:nvSpPr>
          <p:cNvPr id="17" name="Rectangle 18"/>
          <p:cNvSpPr txBox="1">
            <a:spLocks noChangeArrowheads="1"/>
          </p:cNvSpPr>
          <p:nvPr/>
        </p:nvSpPr>
        <p:spPr>
          <a:xfrm>
            <a:off x="369376" y="1438091"/>
            <a:ext cx="2447925" cy="647700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GB" altLang="en-US" sz="3200" dirty="0" err="1">
                <a:solidFill>
                  <a:srgbClr val="5F5F5F"/>
                </a:solidFill>
                <a:latin typeface="Arial Unicode MS" charset="0"/>
              </a:rPr>
              <a:t>siarad</a:t>
            </a:r>
            <a:r>
              <a:rPr lang="en-GB" altLang="en-US" sz="3200" dirty="0">
                <a:solidFill>
                  <a:srgbClr val="5F5F5F"/>
                </a:solidFill>
                <a:latin typeface="Arial Unicode MS" charset="0"/>
              </a:rPr>
              <a:t> + </a:t>
            </a:r>
            <a:r>
              <a:rPr lang="en-GB" altLang="en-US" sz="3200" dirty="0" err="1">
                <a:solidFill>
                  <a:srgbClr val="5F5F5F"/>
                </a:solidFill>
                <a:latin typeface="Arial Unicode MS" charset="0"/>
              </a:rPr>
              <a:t>ni</a:t>
            </a:r>
            <a:r>
              <a:rPr lang="en-GB" altLang="en-US" sz="3200" dirty="0">
                <a:solidFill>
                  <a:srgbClr val="5F5F5F"/>
                </a:solidFill>
                <a:latin typeface="Arial Unicode MS" charset="0"/>
              </a:rPr>
              <a:t> =</a:t>
            </a:r>
            <a:endParaRPr lang="en-US" altLang="en-US" sz="3200" dirty="0">
              <a:solidFill>
                <a:srgbClr val="5F5F5F"/>
              </a:solidFill>
              <a:latin typeface="Arial Unicode MS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390726" y="293499"/>
            <a:ext cx="173526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chemeClr val="tx2"/>
                </a:solidFill>
              </a:rPr>
              <a:t>____</a:t>
            </a:r>
            <a:r>
              <a:rPr lang="en-GB" altLang="en-US" dirty="0" err="1">
                <a:solidFill>
                  <a:schemeClr val="tx2"/>
                </a:solidFill>
              </a:rPr>
              <a:t>ais</a:t>
            </a:r>
            <a:r>
              <a:rPr lang="en-GB" altLang="en-US" dirty="0">
                <a:solidFill>
                  <a:schemeClr val="tx2"/>
                </a:solidFill>
              </a:rPr>
              <a:t> </a:t>
            </a:r>
            <a:r>
              <a:rPr lang="en-GB" altLang="en-US" dirty="0" err="1">
                <a:solidFill>
                  <a:schemeClr val="tx2"/>
                </a:solidFill>
              </a:rPr>
              <a:t>i</a:t>
            </a:r>
            <a:endParaRPr lang="en-GB" altLang="en-US" dirty="0">
              <a:solidFill>
                <a:schemeClr val="tx2"/>
              </a:solidFill>
            </a:endParaRPr>
          </a:p>
          <a:p>
            <a:r>
              <a:rPr lang="en-GB" altLang="en-US" dirty="0">
                <a:solidFill>
                  <a:schemeClr val="folHlink"/>
                </a:solidFill>
              </a:rPr>
              <a:t>____</a:t>
            </a:r>
            <a:r>
              <a:rPr lang="en-GB" altLang="en-US" dirty="0" err="1">
                <a:solidFill>
                  <a:schemeClr val="folHlink"/>
                </a:solidFill>
              </a:rPr>
              <a:t>aist</a:t>
            </a:r>
            <a:r>
              <a:rPr lang="en-GB" altLang="en-US" dirty="0">
                <a:solidFill>
                  <a:schemeClr val="folHlink"/>
                </a:solidFill>
              </a:rPr>
              <a:t> </a:t>
            </a:r>
            <a:r>
              <a:rPr lang="en-GB" altLang="en-US" dirty="0" err="1">
                <a:solidFill>
                  <a:schemeClr val="folHlink"/>
                </a:solidFill>
              </a:rPr>
              <a:t>ti</a:t>
            </a:r>
            <a:br>
              <a:rPr lang="en-GB" altLang="en-US" dirty="0">
                <a:solidFill>
                  <a:schemeClr val="folHlink"/>
                </a:solidFill>
              </a:rPr>
            </a:br>
            <a:r>
              <a:rPr lang="en-GB" altLang="en-US" dirty="0">
                <a:solidFill>
                  <a:schemeClr val="hlink"/>
                </a:solidFill>
              </a:rPr>
              <a:t>____odd e/hi</a:t>
            </a:r>
          </a:p>
          <a:p>
            <a:r>
              <a:rPr lang="en-GB" altLang="en-US" dirty="0">
                <a:solidFill>
                  <a:srgbClr val="CC0099"/>
                </a:solidFill>
              </a:rPr>
              <a:t>____odd Sion</a:t>
            </a:r>
          </a:p>
          <a:p>
            <a:r>
              <a:rPr lang="en-GB" altLang="en-US" dirty="0">
                <a:solidFill>
                  <a:srgbClr val="0099FF"/>
                </a:solidFill>
              </a:rPr>
              <a:t>____on </a:t>
            </a:r>
            <a:r>
              <a:rPr lang="en-GB" altLang="en-US" dirty="0" err="1">
                <a:solidFill>
                  <a:srgbClr val="0099FF"/>
                </a:solidFill>
              </a:rPr>
              <a:t>ni</a:t>
            </a:r>
            <a:endParaRPr lang="en-GB" altLang="en-US" dirty="0">
              <a:solidFill>
                <a:srgbClr val="0099FF"/>
              </a:solidFill>
            </a:endParaRPr>
          </a:p>
          <a:p>
            <a:r>
              <a:rPr lang="en-GB" altLang="en-US" dirty="0">
                <a:solidFill>
                  <a:srgbClr val="666699"/>
                </a:solidFill>
              </a:rPr>
              <a:t>____</a:t>
            </a:r>
            <a:r>
              <a:rPr lang="en-GB" altLang="en-US" dirty="0" err="1">
                <a:solidFill>
                  <a:srgbClr val="666699"/>
                </a:solidFill>
              </a:rPr>
              <a:t>och</a:t>
            </a:r>
            <a:r>
              <a:rPr lang="en-GB" altLang="en-US" dirty="0">
                <a:solidFill>
                  <a:srgbClr val="666699"/>
                </a:solidFill>
              </a:rPr>
              <a:t> chi</a:t>
            </a:r>
          </a:p>
          <a:p>
            <a:r>
              <a:rPr lang="en-GB" altLang="en-US" dirty="0">
                <a:solidFill>
                  <a:srgbClr val="FF0066"/>
                </a:solidFill>
              </a:rPr>
              <a:t>____on </a:t>
            </a:r>
            <a:r>
              <a:rPr lang="en-GB" altLang="en-US" dirty="0" err="1">
                <a:solidFill>
                  <a:srgbClr val="FF0066"/>
                </a:solidFill>
              </a:rPr>
              <a:t>nhw</a:t>
            </a:r>
            <a:endParaRPr lang="en-US" altLang="en-US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4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1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6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503614" y="476250"/>
            <a:ext cx="5832475" cy="109855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6600">
                <a:solidFill>
                  <a:srgbClr val="CCFF99"/>
                </a:solidFill>
                <a:latin typeface="+mj-lt"/>
              </a:rPr>
              <a:t>Gwneud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648075" y="2060575"/>
            <a:ext cx="2808288" cy="4339650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008000"/>
                </a:solidFill>
                <a:latin typeface="+mj-lt"/>
              </a:rPr>
              <a:t>gwnes</a:t>
            </a:r>
            <a:r>
              <a:rPr lang="en-GB" altLang="en-US" sz="2400" b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en-GB" altLang="en-US" sz="2400" b="1" dirty="0" err="1">
                <a:solidFill>
                  <a:srgbClr val="008000"/>
                </a:solidFill>
                <a:latin typeface="+mj-lt"/>
              </a:rPr>
              <a:t>i</a:t>
            </a:r>
            <a:endParaRPr lang="en-GB" altLang="en-US" sz="2400" b="1" dirty="0">
              <a:solidFill>
                <a:srgbClr val="008000"/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008000"/>
                </a:solidFill>
                <a:latin typeface="+mj-lt"/>
              </a:rPr>
              <a:t>gwnest</a:t>
            </a:r>
            <a:r>
              <a:rPr lang="en-GB" altLang="en-US" sz="2400" b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en-GB" altLang="en-US" sz="2400" b="1" dirty="0" err="1">
                <a:solidFill>
                  <a:srgbClr val="008000"/>
                </a:solidFill>
                <a:latin typeface="+mj-lt"/>
              </a:rPr>
              <a:t>ti</a:t>
            </a:r>
            <a:endParaRPr lang="en-GB" altLang="en-US" sz="2400" b="1" dirty="0">
              <a:solidFill>
                <a:srgbClr val="008000"/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008000"/>
                </a:solidFill>
                <a:latin typeface="+mj-lt"/>
              </a:rPr>
              <a:t>gwnaeth</a:t>
            </a:r>
            <a:r>
              <a:rPr lang="en-GB" altLang="en-US" sz="2400" b="1" dirty="0">
                <a:solidFill>
                  <a:srgbClr val="008000"/>
                </a:solidFill>
                <a:latin typeface="+mj-lt"/>
              </a:rPr>
              <a:t> o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008000"/>
                </a:solidFill>
                <a:latin typeface="+mj-lt"/>
              </a:rPr>
              <a:t>gwnaeth</a:t>
            </a:r>
            <a:r>
              <a:rPr lang="en-GB" altLang="en-US" sz="2400" b="1" dirty="0">
                <a:solidFill>
                  <a:srgbClr val="008000"/>
                </a:solidFill>
                <a:latin typeface="+mj-lt"/>
              </a:rPr>
              <a:t> hi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008000"/>
                </a:solidFill>
                <a:latin typeface="+mj-lt"/>
              </a:rPr>
              <a:t>gwnaethon</a:t>
            </a:r>
            <a:r>
              <a:rPr lang="en-GB" altLang="en-US" sz="2400" b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en-GB" altLang="en-US" sz="2400" b="1" dirty="0" err="1">
                <a:solidFill>
                  <a:srgbClr val="008000"/>
                </a:solidFill>
                <a:latin typeface="+mj-lt"/>
              </a:rPr>
              <a:t>ni</a:t>
            </a:r>
            <a:endParaRPr lang="en-GB" altLang="en-US" sz="2400" b="1" dirty="0">
              <a:solidFill>
                <a:srgbClr val="008000"/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008000"/>
                </a:solidFill>
                <a:latin typeface="+mj-lt"/>
              </a:rPr>
              <a:t>gwnaethoch</a:t>
            </a:r>
            <a:r>
              <a:rPr lang="en-GB" altLang="en-US" sz="2400" b="1" dirty="0">
                <a:solidFill>
                  <a:srgbClr val="008000"/>
                </a:solidFill>
                <a:latin typeface="+mj-lt"/>
              </a:rPr>
              <a:t> chi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008000"/>
                </a:solidFill>
                <a:latin typeface="+mj-lt"/>
              </a:rPr>
              <a:t>gwnaethon</a:t>
            </a:r>
            <a:r>
              <a:rPr lang="en-GB" altLang="en-US" sz="2400" b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en-GB" altLang="en-US" sz="2400" b="1" dirty="0" err="1">
                <a:solidFill>
                  <a:srgbClr val="008000"/>
                </a:solidFill>
                <a:latin typeface="+mj-lt"/>
              </a:rPr>
              <a:t>nhw</a:t>
            </a:r>
            <a:endParaRPr lang="en-GB" altLang="en-US" sz="2400" b="1" dirty="0">
              <a:solidFill>
                <a:srgbClr val="008000"/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008000"/>
                </a:solidFill>
                <a:latin typeface="+mj-lt"/>
              </a:rPr>
              <a:t>gwnaeth</a:t>
            </a:r>
            <a:r>
              <a:rPr lang="en-GB" altLang="en-US" sz="2400" b="1" dirty="0">
                <a:solidFill>
                  <a:srgbClr val="008000"/>
                </a:solidFill>
                <a:latin typeface="+mj-lt"/>
              </a:rPr>
              <a:t> Sian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16726" y="2060575"/>
            <a:ext cx="2735263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latin typeface="+mj-lt"/>
              </a:rPr>
              <a:t>I did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latin typeface="+mj-lt"/>
              </a:rPr>
              <a:t>you did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latin typeface="+mj-lt"/>
              </a:rPr>
              <a:t>he did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latin typeface="+mj-lt"/>
              </a:rPr>
              <a:t>she did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latin typeface="+mj-lt"/>
              </a:rPr>
              <a:t>we did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latin typeface="+mj-lt"/>
              </a:rPr>
              <a:t>you did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latin typeface="+mj-lt"/>
              </a:rPr>
              <a:t>they did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latin typeface="+mj-lt"/>
              </a:rPr>
              <a:t>Sian did</a:t>
            </a:r>
          </a:p>
        </p:txBody>
      </p:sp>
    </p:spTree>
    <p:extLst>
      <p:ext uri="{BB962C8B-B14F-4D97-AF65-F5344CB8AC3E}">
        <p14:creationId xmlns:p14="http://schemas.microsoft.com/office/powerpoint/2010/main" val="179444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91 -0.04527  L 0.125 -0.16644  L 0.158 -0.04527  L 0.249 0.0  L 0.158 0.04527  L 0.125 0.16644  L 0.091 0.04527  L 0.0 0.0  Z" pathEditMode="relative" ptsTypes="">
                                      <p:cBhvr>
                                        <p:cTn id="11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4" grpId="1" animBg="1"/>
      <p:bldP spid="10245" grpId="0" animBg="1"/>
      <p:bldP spid="102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2733" y="152023"/>
            <a:ext cx="7620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prstClr val="black"/>
                </a:solidFill>
              </a:rPr>
              <a:t>Crëwch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err="1">
                <a:solidFill>
                  <a:prstClr val="black"/>
                </a:solidFill>
              </a:rPr>
              <a:t>ffordd</a:t>
            </a:r>
            <a:r>
              <a:rPr lang="en-US" sz="3600" dirty="0">
                <a:solidFill>
                  <a:prstClr val="black"/>
                </a:solidFill>
              </a:rPr>
              <a:t> o </a:t>
            </a:r>
            <a:r>
              <a:rPr lang="en-US" sz="3600" dirty="0" err="1">
                <a:solidFill>
                  <a:prstClr val="black"/>
                </a:solidFill>
              </a:rPr>
              <a:t>gofio’r</a:t>
            </a:r>
            <a:r>
              <a:rPr lang="en-US" sz="3600" dirty="0">
                <a:solidFill>
                  <a:prstClr val="black"/>
                </a:solidFill>
              </a:rPr>
              <a:t> 4 </a:t>
            </a:r>
            <a:r>
              <a:rPr lang="en-US" sz="3600" dirty="0" err="1">
                <a:solidFill>
                  <a:prstClr val="black"/>
                </a:solidFill>
              </a:rPr>
              <a:t>berf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err="1">
                <a:solidFill>
                  <a:prstClr val="black"/>
                </a:solidFill>
              </a:rPr>
              <a:t>afreolaidd</a:t>
            </a:r>
            <a:r>
              <a:rPr lang="en-US" sz="3600" dirty="0">
                <a:solidFill>
                  <a:prstClr val="black"/>
                </a:solidFill>
              </a:rPr>
              <a:t>.</a:t>
            </a:r>
          </a:p>
          <a:p>
            <a:endParaRPr lang="en-US" sz="3600" dirty="0">
              <a:solidFill>
                <a:prstClr val="black"/>
              </a:solidFill>
            </a:endParaRPr>
          </a:p>
          <a:p>
            <a:r>
              <a:rPr lang="en-US" sz="3600" dirty="0">
                <a:solidFill>
                  <a:prstClr val="black"/>
                </a:solidFill>
              </a:rPr>
              <a:t>Create a way to remember the 4 irregular verbs.</a:t>
            </a:r>
          </a:p>
          <a:p>
            <a:endParaRPr lang="en-US" sz="3600" dirty="0">
              <a:solidFill>
                <a:prstClr val="black"/>
              </a:solidFill>
            </a:endParaRPr>
          </a:p>
          <a:p>
            <a:r>
              <a:rPr lang="en-US" sz="3600" dirty="0">
                <a:solidFill>
                  <a:prstClr val="black"/>
                </a:solidFill>
              </a:rPr>
              <a:t>For example: 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119643" y="4203003"/>
            <a:ext cx="8082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4813" y="4196096"/>
            <a:ext cx="66877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</a:t>
            </a:r>
          </a:p>
          <a:p>
            <a:pPr algn="ctr"/>
            <a:endParaRPr lang="en-GB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85707" y="4203003"/>
            <a:ext cx="7248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GB" sz="5400" b="1" cap="none" spc="0" dirty="0">
                <a:ln/>
                <a:solidFill>
                  <a:srgbClr val="FF0000"/>
                </a:solidFill>
                <a:effectLst/>
              </a:rPr>
              <a:t>C</a:t>
            </a:r>
          </a:p>
        </p:txBody>
      </p:sp>
      <p:sp>
        <p:nvSpPr>
          <p:cNvPr id="6" name="Rectangle 5"/>
          <p:cNvSpPr/>
          <p:nvPr/>
        </p:nvSpPr>
        <p:spPr>
          <a:xfrm>
            <a:off x="6569030" y="4212944"/>
            <a:ext cx="7665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51325" y="4489943"/>
            <a:ext cx="14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82038" y="4489943"/>
            <a:ext cx="14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18955" y="4489943"/>
            <a:ext cx="14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yn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031" y="4489943"/>
            <a:ext cx="14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wisgo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811029" y="4489943"/>
            <a:ext cx="14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och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3" idx="2"/>
          </p:cNvCxnSpPr>
          <p:nvPr/>
        </p:nvCxnSpPr>
        <p:spPr>
          <a:xfrm flipH="1">
            <a:off x="1523760" y="5126333"/>
            <a:ext cx="1" cy="676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952307" y="5091707"/>
            <a:ext cx="1" cy="676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759198" y="5126333"/>
            <a:ext cx="1" cy="676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9448146" y="5126333"/>
            <a:ext cx="1" cy="676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121963" y="6102399"/>
            <a:ext cx="1377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Cael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23244" y="6102822"/>
            <a:ext cx="1377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Mynd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69030" y="6095065"/>
            <a:ext cx="1377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Gwneud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38572" y="6102399"/>
            <a:ext cx="1377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939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25243" y="390436"/>
            <a:ext cx="860213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prstClr val="black"/>
              </a:solidFill>
              <a:latin typeface="+mj-lt"/>
            </a:endParaRPr>
          </a:p>
          <a:p>
            <a:r>
              <a:rPr lang="en-US" sz="2400" dirty="0" err="1">
                <a:solidFill>
                  <a:prstClr val="black"/>
                </a:solidFill>
                <a:latin typeface="+mj-lt"/>
              </a:rPr>
              <a:t>Gwnes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                                               He came</a:t>
            </a:r>
          </a:p>
          <a:p>
            <a:endParaRPr lang="en-US" sz="2400" dirty="0">
              <a:solidFill>
                <a:prstClr val="black"/>
              </a:solidFill>
              <a:latin typeface="+mj-lt"/>
            </a:endParaRPr>
          </a:p>
          <a:p>
            <a:r>
              <a:rPr lang="en-US" sz="2400" dirty="0">
                <a:solidFill>
                  <a:prstClr val="black"/>
                </a:solidFill>
                <a:latin typeface="+mj-lt"/>
              </a:rPr>
              <a:t>Est </a:t>
            </a:r>
            <a:r>
              <a:rPr lang="en-US" sz="2400" dirty="0" err="1">
                <a:solidFill>
                  <a:prstClr val="black"/>
                </a:solidFill>
                <a:latin typeface="+mj-lt"/>
              </a:rPr>
              <a:t>ti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                                                     She did</a:t>
            </a:r>
          </a:p>
          <a:p>
            <a:endParaRPr lang="en-US" sz="2400" dirty="0">
              <a:solidFill>
                <a:prstClr val="black"/>
              </a:solidFill>
              <a:latin typeface="+mj-lt"/>
            </a:endParaRPr>
          </a:p>
          <a:p>
            <a:r>
              <a:rPr lang="en-US" sz="2400" dirty="0" err="1">
                <a:solidFill>
                  <a:prstClr val="black"/>
                </a:solidFill>
                <a:latin typeface="+mj-lt"/>
              </a:rPr>
              <a:t>Cawson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</a:rPr>
              <a:t>nhw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                                       You went</a:t>
            </a:r>
          </a:p>
          <a:p>
            <a:endParaRPr lang="en-US" sz="2400" dirty="0">
              <a:solidFill>
                <a:prstClr val="black"/>
              </a:solidFill>
              <a:latin typeface="+mj-lt"/>
            </a:endParaRPr>
          </a:p>
          <a:p>
            <a:r>
              <a:rPr lang="en-US" sz="2400" dirty="0" err="1">
                <a:solidFill>
                  <a:prstClr val="black"/>
                </a:solidFill>
                <a:latin typeface="+mj-lt"/>
              </a:rPr>
              <a:t>Daeth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 o                                                They came</a:t>
            </a:r>
          </a:p>
          <a:p>
            <a:endParaRPr lang="en-US" sz="2400" dirty="0">
              <a:solidFill>
                <a:prstClr val="black"/>
              </a:solidFill>
              <a:latin typeface="+mj-lt"/>
            </a:endParaRPr>
          </a:p>
          <a:p>
            <a:r>
              <a:rPr lang="en-US" sz="2400" dirty="0" err="1">
                <a:solidFill>
                  <a:prstClr val="black"/>
                </a:solidFill>
                <a:latin typeface="+mj-lt"/>
              </a:rPr>
              <a:t>Gwnaeth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 hi                                          They went</a:t>
            </a:r>
          </a:p>
          <a:p>
            <a:endParaRPr lang="en-US" sz="2400" dirty="0">
              <a:solidFill>
                <a:prstClr val="black"/>
              </a:solidFill>
              <a:latin typeface="+mj-lt"/>
            </a:endParaRPr>
          </a:p>
          <a:p>
            <a:r>
              <a:rPr lang="en-US" sz="2400" dirty="0" err="1">
                <a:solidFill>
                  <a:prstClr val="black"/>
                </a:solidFill>
                <a:latin typeface="+mj-lt"/>
              </a:rPr>
              <a:t>Daethon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</a:rPr>
              <a:t>nhw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                                       I did</a:t>
            </a:r>
          </a:p>
          <a:p>
            <a:endParaRPr lang="en-US" sz="2400" dirty="0">
              <a:solidFill>
                <a:prstClr val="black"/>
              </a:solidFill>
              <a:latin typeface="+mj-lt"/>
            </a:endParaRPr>
          </a:p>
          <a:p>
            <a:r>
              <a:rPr lang="en-US" sz="2400" dirty="0" err="1">
                <a:solidFill>
                  <a:prstClr val="black"/>
                </a:solidFill>
                <a:latin typeface="+mj-lt"/>
              </a:rPr>
              <a:t>Aethon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</a:rPr>
              <a:t>nhw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                                          You came</a:t>
            </a:r>
          </a:p>
          <a:p>
            <a:endParaRPr lang="en-US" sz="2400" dirty="0">
              <a:solidFill>
                <a:prstClr val="black"/>
              </a:solidFill>
              <a:latin typeface="+mj-lt"/>
            </a:endParaRPr>
          </a:p>
          <a:p>
            <a:r>
              <a:rPr lang="en-US" sz="2400" dirty="0" err="1">
                <a:solidFill>
                  <a:prstClr val="black"/>
                </a:solidFill>
                <a:latin typeface="+mj-lt"/>
              </a:rPr>
              <a:t>Dest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</a:rPr>
              <a:t>ti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                                                     They had</a:t>
            </a:r>
            <a:endParaRPr lang="en-US" sz="24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6711" y="390436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2000" dirty="0">
              <a:solidFill>
                <a:prstClr val="black"/>
              </a:solidFill>
              <a:latin typeface="+mj-lt"/>
            </a:endParaRPr>
          </a:p>
          <a:p>
            <a:r>
              <a:rPr lang="en-US" sz="2000" dirty="0" err="1">
                <a:solidFill>
                  <a:prstClr val="black"/>
                </a:solidFill>
                <a:latin typeface="+mj-lt"/>
              </a:rPr>
              <a:t>Parwch</a:t>
            </a:r>
            <a:r>
              <a:rPr lang="en-US" sz="2000" dirty="0">
                <a:solidFill>
                  <a:prstClr val="black"/>
                </a:solidFill>
                <a:latin typeface="+mj-lt"/>
              </a:rPr>
              <a:t> y </a:t>
            </a:r>
            <a:r>
              <a:rPr lang="en-US" sz="2000" dirty="0" err="1">
                <a:solidFill>
                  <a:prstClr val="black"/>
                </a:solidFill>
                <a:latin typeface="+mj-lt"/>
              </a:rPr>
              <a:t>Gymraeg</a:t>
            </a:r>
            <a:r>
              <a:rPr lang="en-US" sz="2000" dirty="0">
                <a:solidFill>
                  <a:prstClr val="black"/>
                </a:solidFill>
                <a:latin typeface="+mj-lt"/>
              </a:rPr>
              <a:t> </a:t>
            </a:r>
          </a:p>
          <a:p>
            <a:r>
              <a:rPr lang="en-US" sz="2000" dirty="0" err="1">
                <a:solidFill>
                  <a:prstClr val="black"/>
                </a:solidFill>
                <a:latin typeface="+mj-lt"/>
              </a:rPr>
              <a:t>gyda’r</a:t>
            </a:r>
            <a:r>
              <a:rPr lang="en-US" sz="20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+mj-lt"/>
              </a:rPr>
              <a:t>Saesneg</a:t>
            </a:r>
            <a:r>
              <a:rPr lang="en-US" sz="2000" dirty="0">
                <a:solidFill>
                  <a:prstClr val="black"/>
                </a:solidFill>
                <a:latin typeface="+mj-lt"/>
              </a:rPr>
              <a:t>.</a:t>
            </a:r>
          </a:p>
          <a:p>
            <a:endParaRPr lang="en-US" sz="2000" dirty="0">
              <a:solidFill>
                <a:prstClr val="black"/>
              </a:solidFill>
              <a:latin typeface="+mj-lt"/>
            </a:endParaRPr>
          </a:p>
          <a:p>
            <a:r>
              <a:rPr lang="en-US" sz="2000" dirty="0">
                <a:solidFill>
                  <a:prstClr val="black"/>
                </a:solidFill>
                <a:latin typeface="+mj-lt"/>
              </a:rPr>
              <a:t>Match the Welsh with </a:t>
            </a:r>
          </a:p>
          <a:p>
            <a:r>
              <a:rPr lang="en-US" sz="2000" dirty="0">
                <a:solidFill>
                  <a:prstClr val="black"/>
                </a:solidFill>
                <a:latin typeface="+mj-lt"/>
              </a:rPr>
              <a:t>the English.</a:t>
            </a:r>
          </a:p>
        </p:txBody>
      </p:sp>
    </p:spTree>
    <p:extLst>
      <p:ext uri="{BB962C8B-B14F-4D97-AF65-F5344CB8AC3E}">
        <p14:creationId xmlns:p14="http://schemas.microsoft.com/office/powerpoint/2010/main" val="867949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885245" y="1463361"/>
            <a:ext cx="7614356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y-GB" altLang="cy-GB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Es i  __________.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y-GB" altLang="cy-GB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y-GB" altLang="cy-GB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Aeth Steffan i __________.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y-GB" altLang="cy-GB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y-GB" altLang="cy-GB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Aethon ni __________.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y-GB" altLang="cy-GB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y-GB" altLang="cy-GB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Gwnaethoch chi __________.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 dirty="0"/>
              <a:t>YMARFER- </a:t>
            </a:r>
            <a:r>
              <a:rPr lang="en-GB" dirty="0" err="1"/>
              <a:t>Ble</a:t>
            </a:r>
            <a:r>
              <a:rPr lang="en-GB" dirty="0"/>
              <a:t> </a:t>
            </a:r>
            <a:r>
              <a:rPr lang="en-GB" dirty="0" err="1"/>
              <a:t>aeth</a:t>
            </a:r>
            <a:r>
              <a:rPr lang="en-GB" dirty="0"/>
              <a:t> </a:t>
            </a:r>
            <a:r>
              <a:rPr lang="en-GB" dirty="0" err="1"/>
              <a:t>pawb</a:t>
            </a:r>
            <a:r>
              <a:rPr lang="en-GB" dirty="0"/>
              <a:t>?</a:t>
            </a:r>
          </a:p>
        </p:txBody>
      </p:sp>
      <p:pic>
        <p:nvPicPr>
          <p:cNvPr id="4" name="Picture 16" descr="j007621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35" y="1124540"/>
            <a:ext cx="1132196" cy="1489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j007621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51" y="2614397"/>
            <a:ext cx="991265" cy="1181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606557" y="3984979"/>
            <a:ext cx="1436732" cy="1124558"/>
            <a:chOff x="1209852" y="2014194"/>
            <a:chExt cx="4886148" cy="4495800"/>
          </a:xfrm>
        </p:grpSpPr>
        <p:pic>
          <p:nvPicPr>
            <p:cNvPr id="6" name="Picture 7" descr="j0076223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852" y="2014194"/>
              <a:ext cx="3779837" cy="449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 descr="j0076223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6162" y="2014194"/>
              <a:ext cx="3779838" cy="449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up 10"/>
          <p:cNvGrpSpPr/>
          <p:nvPr/>
        </p:nvGrpSpPr>
        <p:grpSpPr>
          <a:xfrm>
            <a:off x="563134" y="5285336"/>
            <a:ext cx="1428398" cy="1236769"/>
            <a:chOff x="4340225" y="1981200"/>
            <a:chExt cx="3938588" cy="4343400"/>
          </a:xfrm>
        </p:grpSpPr>
        <p:pic>
          <p:nvPicPr>
            <p:cNvPr id="9" name="Picture 5" descr="j0076218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826000" y="1981200"/>
              <a:ext cx="3452813" cy="411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0" name="Picture 6" descr="j007622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0225" y="2286000"/>
              <a:ext cx="2974975" cy="403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7021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987359"/>
              </p:ext>
            </p:extLst>
          </p:nvPr>
        </p:nvGraphicFramePr>
        <p:xfrm>
          <a:off x="2085331" y="369224"/>
          <a:ext cx="8066087" cy="6030468"/>
        </p:xfrm>
        <a:graphic>
          <a:graphicData uri="http://schemas.openxmlformats.org/drawingml/2006/table">
            <a:tbl>
              <a:tblPr/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6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mynd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n-lt"/>
                        </a:rPr>
                        <a:t>cael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dod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gwneud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ces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 i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gwnes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est ti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cest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ti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dest ti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gwnest ti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2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aeth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o/hi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aeth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Siôn</a:t>
                      </a: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aeth</a:t>
                      </a:r>
                      <a:r>
                        <a:rPr kumimoji="0" lang="en-GB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y plant</a:t>
                      </a: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cafodd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o/hi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cafodd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Sian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cafodd</a:t>
                      </a:r>
                      <a:r>
                        <a:rPr kumimoji="0" lang="en-GB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y plant</a:t>
                      </a: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daeth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o/hi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daeth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Sian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daeth</a:t>
                      </a:r>
                      <a:r>
                        <a:rPr kumimoji="0" lang="en-GB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y plant</a:t>
                      </a: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gwnaeth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o/hi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gwnaeth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Sian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gwnaeth</a:t>
                      </a:r>
                      <a:r>
                        <a:rPr kumimoji="0" lang="en-GB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y plant</a:t>
                      </a: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aethon ni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cawson ni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daethon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ni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gwnaethon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ni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0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aethoch chi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cawsoch chi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daethoch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chi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gwnaethoch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chi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aethon nhw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cawson nhw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daethon nhw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gwnaethon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nhw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778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907716"/>
              </p:ext>
            </p:extLst>
          </p:nvPr>
        </p:nvGraphicFramePr>
        <p:xfrm>
          <a:off x="874643" y="369224"/>
          <a:ext cx="10774018" cy="5268534"/>
        </p:xfrm>
        <a:graphic>
          <a:graphicData uri="http://schemas.openxmlformats.org/drawingml/2006/table">
            <a:tbl>
              <a:tblPr/>
              <a:tblGrid>
                <a:gridCol w="240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7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7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4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mynd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n-lt"/>
                        </a:rPr>
                        <a:t>cael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dod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gwneud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ces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 i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gwnes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est ti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cest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ti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dest ti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gwnest ti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2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aeth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o/hi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aeth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Siôn</a:t>
                      </a: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aeth</a:t>
                      </a:r>
                      <a:r>
                        <a:rPr kumimoji="0" lang="en-GB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y plant</a:t>
                      </a: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cafodd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o/hi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cafodd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Sian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cafodd</a:t>
                      </a:r>
                      <a:r>
                        <a:rPr kumimoji="0" lang="en-GB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y plant</a:t>
                      </a: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daeth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o/hi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daeth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Sian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daeth</a:t>
                      </a:r>
                      <a:r>
                        <a:rPr kumimoji="0" lang="en-GB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y plant</a:t>
                      </a: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gwnaeth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o/hi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gwnaeth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Sian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gwnaeth</a:t>
                      </a:r>
                      <a:r>
                        <a:rPr kumimoji="0" lang="en-GB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y plant</a:t>
                      </a: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aethon ni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cawson ni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daethon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ni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gwnaethon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ni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0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aethoch chi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cawsoch chi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daethoch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chi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gwnaethoch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chi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aethon nhw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cawson nhw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daethon nhw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gwnaethon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GB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nhw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1073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8709" y="-108184"/>
            <a:ext cx="1221613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32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Ymarfer</a:t>
            </a:r>
            <a:r>
              <a:rPr lang="en-GB" sz="3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GB" sz="3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Cysylltwch</a:t>
            </a:r>
            <a:r>
              <a:rPr lang="en-GB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GB" sz="3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terfyniad</a:t>
            </a:r>
            <a:r>
              <a:rPr lang="en-GB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gyda’r</a:t>
            </a:r>
            <a:r>
              <a:rPr lang="en-GB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ferf</a:t>
            </a:r>
            <a:r>
              <a:rPr lang="en-GB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GB" sz="3200" i="1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32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									… </a:t>
            </a:r>
            <a:r>
              <a:rPr lang="en-GB" sz="36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fy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nillad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ysgol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newydd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spcAft>
                <a:spcPts val="0"/>
              </a:spcAft>
            </a:pPr>
            <a:r>
              <a:rPr lang="en-GB" sz="3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Adolyg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…	</a:t>
            </a:r>
            <a:r>
              <a:rPr lang="en-GB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… odd </a:t>
            </a:r>
            <a:r>
              <a:rPr lang="en-GB" sz="36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Dafydd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Iwan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GB" sz="36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gân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3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3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Dysg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…								… odd Dr Jones </a:t>
            </a:r>
            <a:r>
              <a:rPr lang="en-GB" sz="36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GB" sz="36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neuadd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3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Cari</a:t>
            </a:r>
            <a:r>
              <a:rPr lang="en-GB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…								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GB" sz="36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ais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erbyn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GB" sz="36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prawf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Cici</a:t>
            </a:r>
            <a:r>
              <a:rPr lang="en-GB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…									… 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GB" sz="36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fferins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GB" sz="36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siop</a:t>
            </a:r>
            <a:r>
              <a:rPr lang="en-GB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3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Siarad</a:t>
            </a:r>
            <a:r>
              <a:rPr lang="en-GB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…							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… odd Ryan </a:t>
            </a:r>
            <a:r>
              <a:rPr lang="en-GB" sz="36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Giggs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GB" sz="36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bêl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3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Gwisg</a:t>
            </a:r>
            <a:r>
              <a:rPr lang="en-GB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…								… 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odd Mrs Jones y plant</a:t>
            </a:r>
            <a:endParaRPr lang="en-GB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3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Pryn</a:t>
            </a:r>
            <a:r>
              <a:rPr lang="en-GB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…								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GB" sz="36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aist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fag </a:t>
            </a:r>
            <a:r>
              <a:rPr lang="en-GB" sz="36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i’r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ysgol</a:t>
            </a:r>
            <a:r>
              <a:rPr lang="en-GB" sz="3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34748" y="1204408"/>
            <a:ext cx="4348363" cy="5227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39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 GORFFENNOL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1708" y="4224862"/>
            <a:ext cx="9070848" cy="457201"/>
          </a:xfrm>
        </p:spPr>
        <p:txBody>
          <a:bodyPr>
            <a:noAutofit/>
          </a:bodyPr>
          <a:lstStyle/>
          <a:p>
            <a:r>
              <a:rPr lang="en-GB" sz="2800" dirty="0" err="1"/>
              <a:t>Berfau</a:t>
            </a:r>
            <a:r>
              <a:rPr lang="en-GB" sz="2800" dirty="0"/>
              <a:t> </a:t>
            </a:r>
            <a:r>
              <a:rPr lang="en-GB" sz="2800" dirty="0" err="1"/>
              <a:t>Afreolaidd</a:t>
            </a:r>
            <a:r>
              <a:rPr lang="en-GB" sz="2800" dirty="0"/>
              <a:t>/Irregular Verbs</a:t>
            </a:r>
          </a:p>
        </p:txBody>
      </p:sp>
    </p:spTree>
    <p:extLst>
      <p:ext uri="{BB962C8B-B14F-4D97-AF65-F5344CB8AC3E}">
        <p14:creationId xmlns:p14="http://schemas.microsoft.com/office/powerpoint/2010/main" val="337617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 y </a:t>
            </a:r>
            <a:r>
              <a:rPr lang="en-US" dirty="0" err="1"/>
              <a:t>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Revise what you know about the past tense from last lesson and what you’ve revised at home</a:t>
            </a:r>
          </a:p>
          <a:p>
            <a:r>
              <a:rPr lang="en-US" sz="2800" dirty="0"/>
              <a:t>Understand the irregular verbs</a:t>
            </a:r>
          </a:p>
          <a:p>
            <a:r>
              <a:rPr lang="en-US" sz="2800" dirty="0"/>
              <a:t>Create a sentence to remember how to use the irregular verbs</a:t>
            </a:r>
          </a:p>
        </p:txBody>
      </p:sp>
    </p:spTree>
    <p:extLst>
      <p:ext uri="{BB962C8B-B14F-4D97-AF65-F5344CB8AC3E}">
        <p14:creationId xmlns:p14="http://schemas.microsoft.com/office/powerpoint/2010/main" val="1900936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 </a:t>
            </a:r>
            <a:r>
              <a:rPr lang="en-GB" dirty="0" err="1"/>
              <a:t>Gorffennol</a:t>
            </a:r>
            <a:r>
              <a:rPr lang="en-GB" dirty="0"/>
              <a:t> </a:t>
            </a:r>
            <a:r>
              <a:rPr lang="en-GB" dirty="0" err="1"/>
              <a:t>Afreolaidd</a:t>
            </a:r>
            <a:endParaRPr lang="en-GB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77968" y="2168955"/>
            <a:ext cx="7947025" cy="6477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2800" dirty="0">
                <a:latin typeface="+mj-lt"/>
              </a:rPr>
              <a:t>When do we use the ‘</a:t>
            </a:r>
            <a:r>
              <a:rPr lang="en-GB" altLang="en-US" sz="2800" dirty="0" err="1">
                <a:latin typeface="+mj-lt"/>
              </a:rPr>
              <a:t>gorffennol</a:t>
            </a:r>
            <a:r>
              <a:rPr lang="en-GB" altLang="en-US" sz="2800" dirty="0">
                <a:latin typeface="+mj-lt"/>
              </a:rPr>
              <a:t> </a:t>
            </a:r>
            <a:r>
              <a:rPr lang="en-GB" altLang="en-US" sz="2800" dirty="0" err="1">
                <a:latin typeface="+mj-lt"/>
              </a:rPr>
              <a:t>afreolaidd</a:t>
            </a:r>
            <a:r>
              <a:rPr lang="en-GB" altLang="en-US" sz="2800" dirty="0">
                <a:latin typeface="+mj-lt"/>
              </a:rPr>
              <a:t>’?</a:t>
            </a:r>
            <a:endParaRPr lang="en-US" altLang="en-US" sz="2800" dirty="0">
              <a:latin typeface="+mj-lt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675540" y="3255196"/>
            <a:ext cx="72009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chemeClr val="tx2"/>
                </a:solidFill>
              </a:rPr>
              <a:t>… </a:t>
            </a:r>
            <a:r>
              <a:rPr lang="en-GB" altLang="en-US" sz="2800" dirty="0" err="1">
                <a:solidFill>
                  <a:schemeClr val="tx2"/>
                </a:solidFill>
              </a:rPr>
              <a:t>i</a:t>
            </a:r>
            <a:r>
              <a:rPr lang="en-GB" altLang="en-US" sz="2800" dirty="0">
                <a:solidFill>
                  <a:schemeClr val="tx2"/>
                </a:solidFill>
              </a:rPr>
              <a:t> </a:t>
            </a:r>
            <a:r>
              <a:rPr lang="en-GB" altLang="en-US" sz="2800" dirty="0" err="1">
                <a:solidFill>
                  <a:schemeClr val="tx2"/>
                </a:solidFill>
              </a:rPr>
              <a:t>siarad</a:t>
            </a:r>
            <a:r>
              <a:rPr lang="en-GB" altLang="en-US" sz="2800" dirty="0">
                <a:solidFill>
                  <a:schemeClr val="tx2"/>
                </a:solidFill>
              </a:rPr>
              <a:t> am </a:t>
            </a:r>
            <a:r>
              <a:rPr lang="en-GB" altLang="en-US" sz="2800" dirty="0" err="1">
                <a:solidFill>
                  <a:schemeClr val="tx2"/>
                </a:solidFill>
              </a:rPr>
              <a:t>beth</a:t>
            </a:r>
            <a:r>
              <a:rPr lang="en-GB" altLang="en-US" sz="2800" dirty="0">
                <a:solidFill>
                  <a:schemeClr val="tx2"/>
                </a:solidFill>
              </a:rPr>
              <a:t> </a:t>
            </a:r>
            <a:r>
              <a:rPr lang="en-GB" altLang="en-US" sz="2800" b="1" dirty="0" err="1">
                <a:solidFill>
                  <a:schemeClr val="tx2"/>
                </a:solidFill>
              </a:rPr>
              <a:t>wnaethoch</a:t>
            </a:r>
            <a:r>
              <a:rPr lang="en-GB" altLang="en-US" sz="2800" dirty="0">
                <a:solidFill>
                  <a:schemeClr val="tx2"/>
                </a:solidFill>
              </a:rPr>
              <a:t> chi/</a:t>
            </a:r>
            <a:r>
              <a:rPr lang="en-GB" altLang="en-US" sz="2800" dirty="0" err="1">
                <a:solidFill>
                  <a:schemeClr val="tx2"/>
                </a:solidFill>
              </a:rPr>
              <a:t>rhywun</a:t>
            </a:r>
            <a:r>
              <a:rPr lang="en-GB" altLang="en-US" sz="2800" dirty="0">
                <a:solidFill>
                  <a:schemeClr val="tx2"/>
                </a:solidFill>
              </a:rPr>
              <a:t> </a:t>
            </a:r>
            <a:r>
              <a:rPr lang="en-GB" altLang="en-US" sz="2800" dirty="0" err="1">
                <a:solidFill>
                  <a:schemeClr val="tx2"/>
                </a:solidFill>
              </a:rPr>
              <a:t>arall</a:t>
            </a:r>
            <a:r>
              <a:rPr lang="en-GB" altLang="en-US" sz="2800" dirty="0">
                <a:solidFill>
                  <a:schemeClr val="tx2"/>
                </a:solidFill>
              </a:rPr>
              <a:t> </a:t>
            </a:r>
            <a:r>
              <a:rPr lang="en-GB" altLang="en-US" sz="2800" dirty="0" err="1">
                <a:solidFill>
                  <a:schemeClr val="tx2"/>
                </a:solidFill>
              </a:rPr>
              <a:t>yn</a:t>
            </a:r>
            <a:r>
              <a:rPr lang="en-GB" altLang="en-US" sz="2800" dirty="0">
                <a:solidFill>
                  <a:schemeClr val="tx2"/>
                </a:solidFill>
              </a:rPr>
              <a:t> y </a:t>
            </a:r>
            <a:r>
              <a:rPr lang="en-GB" altLang="en-US" sz="2800" dirty="0" err="1">
                <a:solidFill>
                  <a:schemeClr val="tx2"/>
                </a:solidFill>
              </a:rPr>
              <a:t>gorffennol</a:t>
            </a:r>
            <a:r>
              <a:rPr lang="en-GB" altLang="en-US" sz="2800" dirty="0">
                <a:solidFill>
                  <a:schemeClr val="tx2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2"/>
                </a:solidFill>
              </a:rPr>
              <a:t>… to talk about what you or someone else did </a:t>
            </a:r>
            <a:r>
              <a:rPr lang="en-US" altLang="en-US" sz="2800" b="1" dirty="0">
                <a:solidFill>
                  <a:schemeClr val="tx2"/>
                </a:solidFill>
              </a:rPr>
              <a:t>in the past</a:t>
            </a:r>
            <a:endParaRPr lang="en-GB" alt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98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1120069" y="325791"/>
            <a:ext cx="4176713" cy="1152525"/>
          </a:xfrm>
          <a:prstGeom prst="wedgeRoundRectCallout">
            <a:avLst>
              <a:gd name="adj1" fmla="val -37611"/>
              <a:gd name="adj2" fmla="val 33815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2800">
                <a:latin typeface="+mj-lt"/>
              </a:rPr>
              <a:t>Mae pedwar o ferfau afreolaidd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3059641" y="1665484"/>
            <a:ext cx="2547586" cy="2446337"/>
          </a:xfrm>
          <a:prstGeom prst="wedgeEllipseCallout">
            <a:avLst>
              <a:gd name="adj1" fmla="val -61704"/>
              <a:gd name="adj2" fmla="val 7831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3600" dirty="0" err="1">
                <a:solidFill>
                  <a:srgbClr val="CC00CC"/>
                </a:solidFill>
                <a:latin typeface="+mj-lt"/>
              </a:rPr>
              <a:t>mynd</a:t>
            </a:r>
            <a:endParaRPr lang="en-GB" altLang="en-US" sz="3600" dirty="0">
              <a:solidFill>
                <a:srgbClr val="CC00CC"/>
              </a:solidFill>
              <a:latin typeface="+mj-lt"/>
            </a:endParaRPr>
          </a:p>
          <a:p>
            <a:pPr algn="ctr" eaLnBrk="1" hangingPunct="1"/>
            <a:r>
              <a:rPr lang="en-GB" altLang="en-US" sz="3600" dirty="0">
                <a:solidFill>
                  <a:srgbClr val="CC00CC"/>
                </a:solidFill>
                <a:latin typeface="+mj-lt"/>
              </a:rPr>
              <a:t>- to go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7759172" y="3431822"/>
            <a:ext cx="4071584" cy="1662348"/>
          </a:xfrm>
          <a:prstGeom prst="wedgeEllipseCallout">
            <a:avLst>
              <a:gd name="adj1" fmla="val -120528"/>
              <a:gd name="adj2" fmla="val 5441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3600" dirty="0" err="1">
                <a:latin typeface="+mj-lt"/>
              </a:rPr>
              <a:t>cael</a:t>
            </a:r>
            <a:endParaRPr lang="en-GB" altLang="en-US" sz="3600" dirty="0">
              <a:latin typeface="+mj-lt"/>
            </a:endParaRPr>
          </a:p>
          <a:p>
            <a:pPr algn="ctr" eaLnBrk="1" hangingPunct="1"/>
            <a:r>
              <a:rPr lang="en-GB" altLang="en-US" sz="3600" dirty="0">
                <a:latin typeface="+mj-lt"/>
              </a:rPr>
              <a:t>- to have</a:t>
            </a: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5296782" y="5317204"/>
            <a:ext cx="3240087" cy="1296988"/>
          </a:xfrm>
          <a:prstGeom prst="wedgeEllipseCallout">
            <a:avLst>
              <a:gd name="adj1" fmla="val -94292"/>
              <a:gd name="adj2" fmla="val -1070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3200" dirty="0" err="1">
                <a:solidFill>
                  <a:srgbClr val="006600"/>
                </a:solidFill>
                <a:latin typeface="+mj-lt"/>
              </a:rPr>
              <a:t>gwneud</a:t>
            </a:r>
            <a:endParaRPr lang="en-GB" altLang="en-US" sz="3200" dirty="0">
              <a:solidFill>
                <a:srgbClr val="006600"/>
              </a:solidFill>
              <a:latin typeface="+mj-lt"/>
            </a:endParaRPr>
          </a:p>
          <a:p>
            <a:pPr algn="ctr" eaLnBrk="1" hangingPunct="1"/>
            <a:r>
              <a:rPr lang="en-GB" altLang="en-US" sz="3200" dirty="0">
                <a:solidFill>
                  <a:srgbClr val="006600"/>
                </a:solidFill>
                <a:latin typeface="+mj-lt"/>
              </a:rPr>
              <a:t>- to do</a:t>
            </a: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5810338" y="1478316"/>
            <a:ext cx="2619374" cy="2576513"/>
          </a:xfrm>
          <a:prstGeom prst="wedgeEllipseCallout">
            <a:avLst>
              <a:gd name="adj1" fmla="val -115836"/>
              <a:gd name="adj2" fmla="val 9308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3200">
                <a:solidFill>
                  <a:schemeClr val="bg1"/>
                </a:solidFill>
                <a:latin typeface="+mj-lt"/>
              </a:rPr>
              <a:t>dod</a:t>
            </a:r>
          </a:p>
          <a:p>
            <a:pPr algn="ctr" eaLnBrk="1" hangingPunct="1"/>
            <a:r>
              <a:rPr lang="en-GB" altLang="en-US" sz="3200">
                <a:solidFill>
                  <a:schemeClr val="bg1"/>
                </a:solidFill>
                <a:latin typeface="+mj-lt"/>
              </a:rPr>
              <a:t>- to come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1" y="4861278"/>
            <a:ext cx="3302000" cy="175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2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640014" y="620713"/>
            <a:ext cx="6048375" cy="8239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800">
                <a:solidFill>
                  <a:srgbClr val="CC00CC"/>
                </a:solidFill>
                <a:latin typeface="+mn-lt"/>
              </a:rPr>
              <a:t>Mynd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846916" y="1831094"/>
            <a:ext cx="2305050" cy="43396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FFFF00"/>
                </a:solidFill>
                <a:latin typeface="+mn-lt"/>
              </a:rPr>
              <a:t>es</a:t>
            </a:r>
            <a:r>
              <a:rPr lang="en-GB" altLang="en-US" sz="24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GB" altLang="en-US" sz="2400" b="1" dirty="0" err="1">
                <a:solidFill>
                  <a:srgbClr val="FFFF00"/>
                </a:solidFill>
                <a:latin typeface="+mn-lt"/>
              </a:rPr>
              <a:t>i</a:t>
            </a:r>
            <a:endParaRPr lang="en-GB" altLang="en-US" sz="2400" b="1" dirty="0">
              <a:solidFill>
                <a:srgbClr val="FFFF00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FFFF00"/>
                </a:solidFill>
                <a:latin typeface="+mn-lt"/>
              </a:rPr>
              <a:t>est</a:t>
            </a:r>
            <a:r>
              <a:rPr lang="en-GB" altLang="en-US" sz="24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GB" altLang="en-US" sz="2400" b="1" dirty="0" err="1">
                <a:solidFill>
                  <a:srgbClr val="FFFF00"/>
                </a:solidFill>
                <a:latin typeface="+mn-lt"/>
              </a:rPr>
              <a:t>ti</a:t>
            </a:r>
            <a:endParaRPr lang="en-GB" altLang="en-US" sz="2400" b="1" dirty="0">
              <a:solidFill>
                <a:srgbClr val="FFFF00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FFFF00"/>
                </a:solidFill>
                <a:latin typeface="+mn-lt"/>
              </a:rPr>
              <a:t>aeth</a:t>
            </a:r>
            <a:r>
              <a:rPr lang="en-GB" altLang="en-US" sz="2400" b="1" dirty="0">
                <a:solidFill>
                  <a:srgbClr val="FFFF00"/>
                </a:solidFill>
                <a:latin typeface="+mn-lt"/>
              </a:rPr>
              <a:t> o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FFFF00"/>
                </a:solidFill>
                <a:latin typeface="+mn-lt"/>
              </a:rPr>
              <a:t>aeth</a:t>
            </a:r>
            <a:r>
              <a:rPr lang="en-GB" altLang="en-US" sz="2400" b="1" dirty="0">
                <a:solidFill>
                  <a:srgbClr val="FFFF00"/>
                </a:solidFill>
                <a:latin typeface="+mn-lt"/>
              </a:rPr>
              <a:t> hi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FFFF00"/>
                </a:solidFill>
                <a:latin typeface="+mn-lt"/>
              </a:rPr>
              <a:t>aethon</a:t>
            </a:r>
            <a:r>
              <a:rPr lang="en-GB" altLang="en-US" sz="24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GB" altLang="en-US" sz="2400" b="1" dirty="0" err="1">
                <a:solidFill>
                  <a:srgbClr val="FFFF00"/>
                </a:solidFill>
                <a:latin typeface="+mn-lt"/>
              </a:rPr>
              <a:t>ni</a:t>
            </a:r>
            <a:r>
              <a:rPr lang="en-GB" altLang="en-US" sz="2400" b="1" dirty="0">
                <a:solidFill>
                  <a:srgbClr val="FFFF00"/>
                </a:solidFill>
                <a:latin typeface="+mn-lt"/>
              </a:rPr>
              <a:t>	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FFFF00"/>
                </a:solidFill>
                <a:latin typeface="+mn-lt"/>
              </a:rPr>
              <a:t>aethoch</a:t>
            </a:r>
            <a:r>
              <a:rPr lang="en-GB" altLang="en-US" sz="2400" b="1" dirty="0">
                <a:solidFill>
                  <a:srgbClr val="FFFF00"/>
                </a:solidFill>
                <a:latin typeface="+mn-lt"/>
              </a:rPr>
              <a:t> chi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FFFF00"/>
                </a:solidFill>
                <a:latin typeface="+mn-lt"/>
              </a:rPr>
              <a:t>aethon</a:t>
            </a:r>
            <a:r>
              <a:rPr lang="en-GB" altLang="en-US" sz="24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GB" altLang="en-US" sz="2400" b="1" dirty="0" err="1">
                <a:solidFill>
                  <a:srgbClr val="FFFF00"/>
                </a:solidFill>
                <a:latin typeface="+mn-lt"/>
              </a:rPr>
              <a:t>nhw</a:t>
            </a:r>
            <a:r>
              <a:rPr lang="en-GB" altLang="en-US" sz="2400" b="1" dirty="0">
                <a:solidFill>
                  <a:srgbClr val="FFFF00"/>
                </a:solidFill>
                <a:latin typeface="+mn-lt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FFFF00"/>
                </a:solidFill>
                <a:latin typeface="+mn-lt"/>
              </a:rPr>
              <a:t>aeth</a:t>
            </a:r>
            <a:r>
              <a:rPr lang="en-GB" altLang="en-US" sz="2400" b="1" dirty="0">
                <a:solidFill>
                  <a:srgbClr val="FFFF00"/>
                </a:solidFill>
                <a:latin typeface="+mn-lt"/>
              </a:rPr>
              <a:t> Sian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527323" y="1831094"/>
            <a:ext cx="2592388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dirty="0">
                <a:latin typeface="+mn-lt"/>
              </a:rPr>
              <a:t>I went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>
                <a:latin typeface="+mn-lt"/>
              </a:rPr>
              <a:t>you went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>
                <a:latin typeface="+mn-lt"/>
              </a:rPr>
              <a:t>he went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>
                <a:latin typeface="+mn-lt"/>
              </a:rPr>
              <a:t>she went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>
                <a:latin typeface="+mn-lt"/>
              </a:rPr>
              <a:t>we went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>
                <a:latin typeface="+mn-lt"/>
              </a:rPr>
              <a:t>you went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>
                <a:latin typeface="+mn-lt"/>
              </a:rPr>
              <a:t>they went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>
                <a:latin typeface="+mn-lt"/>
              </a:rPr>
              <a:t>Sian went</a:t>
            </a:r>
          </a:p>
        </p:txBody>
      </p:sp>
    </p:spTree>
    <p:extLst>
      <p:ext uri="{BB962C8B-B14F-4D97-AF65-F5344CB8AC3E}">
        <p14:creationId xmlns:p14="http://schemas.microsoft.com/office/powerpoint/2010/main" val="55436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00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0"/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0.0 0.0  C 0.023 0.00133  0.042 0.01198  0.052 0.02796  L 0.075 0.06524  C 0.08 0.07323  0.088 0.07723  0.098 0.07723  C 0.112 0.07723  0.124 0.06657  0.125 0.0506  C 0.124 0.03728  0.112 0.0253  0.098 0.0253  C 0.088 0.0253  0.08 0.03062  0.075 0.03728  L 0.052 0.07456  C 0.042 0.09054  0.023 0.10119  0.0 0.10252  C -0.023 0.10119  -0.042 0.09054  -0.052 0.07456  L -0.075 0.03728  C -0.08 0.03062  -0.088 0.0253  -0.098 0.0253  C -0.112 0.0253  -0.124 0.03728  -0.125 0.0506  C -0.124 0.06657  -0.112 0.07723  -0.098 0.07723  C -0.088 0.07723  -0.08 0.07323  -0.075 0.06524  L -0.052 0.02796  C -0.042 0.01198  -0.023 0.00133  0.0 0.0  Z" pathEditMode="relative" ptsTypes="">
                                      <p:cBhvr>
                                        <p:cTn id="56" dur="20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2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0.0 0.0  C 0.023 0.00133  0.042 0.01198  0.052 0.02796  L 0.075 0.06524  C 0.08 0.07323  0.088 0.07723  0.098 0.07723  C 0.112 0.07723  0.124 0.06657  0.125 0.0506  C 0.124 0.03728  0.112 0.0253  0.098 0.0253  C 0.088 0.0253  0.08 0.03062  0.075 0.03728  L 0.052 0.07456  C 0.042 0.09054  0.023 0.10119  0.0 0.10252  C -0.023 0.10119  -0.042 0.09054  -0.052 0.07456  L -0.075 0.03728  C -0.08 0.03062  -0.088 0.0253  -0.098 0.0253  C -0.112 0.0253  -0.124 0.03728  -0.125 0.0506  C -0.124 0.06657  -0.112 0.07723  -0.098 0.07723  C -0.088 0.07723  -0.08 0.07323  -0.075 0.06524  L -0.052 0.02796  C -0.042 0.01198  -0.023 0.00133  0.0 0.0  Z" pathEditMode="relative" ptsTypes="">
                                      <p:cBhvr>
                                        <p:cTn id="58" dur="20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2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0.0 0.0  C 0.023 0.00133  0.042 0.01198  0.052 0.02796  L 0.075 0.06524  C 0.08 0.07323  0.088 0.07723  0.098 0.07723  C 0.112 0.07723  0.124 0.06657  0.125 0.0506  C 0.124 0.03728  0.112 0.0253  0.098 0.0253  C 0.088 0.0253  0.08 0.03062  0.075 0.03728  L 0.052 0.07456  C 0.042 0.09054  0.023 0.10119  0.0 0.10252  C -0.023 0.10119  -0.042 0.09054  -0.052 0.07456  L -0.075 0.03728  C -0.08 0.03062  -0.088 0.0253  -0.098 0.0253  C -0.112 0.0253  -0.124 0.03728  -0.125 0.0506  C -0.124 0.06657  -0.112 0.07723  -0.098 0.07723  C -0.088 0.07723  -0.08 0.07323  -0.075 0.06524  L -0.052 0.02796  C -0.042 0.01198  -0.023 0.00133  0.0 0.0  Z" pathEditMode="relative" ptsTypes="">
                                      <p:cBhvr>
                                        <p:cTn id="60" dur="20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2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0.0 0.0  C 0.023 0.00133  0.042 0.01198  0.052 0.02796  L 0.075 0.06524  C 0.08 0.07323  0.088 0.07723  0.098 0.07723  C 0.112 0.07723  0.124 0.06657  0.125 0.0506  C 0.124 0.03728  0.112 0.0253  0.098 0.0253  C 0.088 0.0253  0.08 0.03062  0.075 0.03728  L 0.052 0.07456  C 0.042 0.09054  0.023 0.10119  0.0 0.10252  C -0.023 0.10119  -0.042 0.09054  -0.052 0.07456  L -0.075 0.03728  C -0.08 0.03062  -0.088 0.0253  -0.098 0.0253  C -0.112 0.0253  -0.124 0.03728  -0.125 0.0506  C -0.124 0.06657  -0.112 0.07723  -0.098 0.07723  C -0.088 0.07723  -0.08 0.07323  -0.075 0.06524  L -0.052 0.02796  C -0.042 0.01198  -0.023 0.00133  0.0 0.0  Z" pathEditMode="relative" ptsTypes="">
                                      <p:cBhvr>
                                        <p:cTn id="62" dur="20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2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0.0 0.0  C 0.023 0.00133  0.042 0.01198  0.052 0.02796  L 0.075 0.06524  C 0.08 0.07323  0.088 0.07723  0.098 0.07723  C 0.112 0.07723  0.124 0.06657  0.125 0.0506  C 0.124 0.03728  0.112 0.0253  0.098 0.0253  C 0.088 0.0253  0.08 0.03062  0.075 0.03728  L 0.052 0.07456  C 0.042 0.09054  0.023 0.10119  0.0 0.10252  C -0.023 0.10119  -0.042 0.09054  -0.052 0.07456  L -0.075 0.03728  C -0.08 0.03062  -0.088 0.0253  -0.098 0.0253  C -0.112 0.0253  -0.124 0.03728  -0.125 0.0506  C -0.124 0.06657  -0.112 0.07723  -0.098 0.07723  C -0.088 0.07723  -0.08 0.07323  -0.075 0.06524  L -0.052 0.02796  C -0.042 0.01198  -0.023 0.00133  0.0 0.0  Z" pathEditMode="relative" ptsTypes="">
                                      <p:cBhvr>
                                        <p:cTn id="64" dur="20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2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0.0 0.0  C 0.023 0.00133  0.042 0.01198  0.052 0.02796  L 0.075 0.06524  C 0.08 0.07323  0.088 0.07723  0.098 0.07723  C 0.112 0.07723  0.124 0.06657  0.125 0.0506  C 0.124 0.03728  0.112 0.0253  0.098 0.0253  C 0.088 0.0253  0.08 0.03062  0.075 0.03728  L 0.052 0.07456  C 0.042 0.09054  0.023 0.10119  0.0 0.10252  C -0.023 0.10119  -0.042 0.09054  -0.052 0.07456  L -0.075 0.03728  C -0.08 0.03062  -0.088 0.0253  -0.098 0.0253  C -0.112 0.0253  -0.124 0.03728  -0.125 0.0506  C -0.124 0.06657  -0.112 0.07723  -0.098 0.07723  C -0.088 0.07723  -0.08 0.07323  -0.075 0.06524  L -0.052 0.02796  C -0.042 0.01198  -0.023 0.00133  0.0 0.0  Z" pathEditMode="relative" ptsTypes="">
                                      <p:cBhvr>
                                        <p:cTn id="66" dur="2000" fill="hold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2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0.0 0.0  C 0.023 0.00133  0.042 0.01198  0.052 0.02796  L 0.075 0.06524  C 0.08 0.07323  0.088 0.07723  0.098 0.07723  C 0.112 0.07723  0.124 0.06657  0.125 0.0506  C 0.124 0.03728  0.112 0.0253  0.098 0.0253  C 0.088 0.0253  0.08 0.03062  0.075 0.03728  L 0.052 0.07456  C 0.042 0.09054  0.023 0.10119  0.0 0.10252  C -0.023 0.10119  -0.042 0.09054  -0.052 0.07456  L -0.075 0.03728  C -0.08 0.03062  -0.088 0.0253  -0.098 0.0253  C -0.112 0.0253  -0.124 0.03728  -0.125 0.0506  C -0.124 0.06657  -0.112 0.07723  -0.098 0.07723  C -0.088 0.07723  -0.08 0.07323  -0.075 0.06524  L -0.052 0.02796  C -0.042 0.01198  -0.023 0.00133  0.0 0.0  Z" pathEditMode="relative" ptsTypes="">
                                      <p:cBhvr>
                                        <p:cTn id="68" dur="2000" fill="hold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2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0.0 0.0  C 0.023 0.00133  0.042 0.01198  0.052 0.02796  L 0.075 0.06524  C 0.08 0.07323  0.088 0.07723  0.098 0.07723  C 0.112 0.07723  0.124 0.06657  0.125 0.0506  C 0.124 0.03728  0.112 0.0253  0.098 0.0253  C 0.088 0.0253  0.08 0.03062  0.075 0.03728  L 0.052 0.07456  C 0.042 0.09054  0.023 0.10119  0.0 0.10252  C -0.023 0.10119  -0.042 0.09054  -0.052 0.07456  L -0.075 0.03728  C -0.08 0.03062  -0.088 0.0253  -0.098 0.0253  C -0.112 0.0253  -0.124 0.03728  -0.125 0.0506  C -0.124 0.06657  -0.112 0.07723  -0.098 0.07723  C -0.088 0.07723  -0.08 0.07323  -0.075 0.06524  L -0.052 0.02796  C -0.042 0.01198  -0.023 0.00133  0.0 0.0  Z" pathEditMode="relative" ptsTypes="">
                                      <p:cBhvr>
                                        <p:cTn id="70" dur="2000" fill="hold"/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-0.022 -0.02264  -0.033 -0.06125  -0.027 -0.09986  C -0.024 -0.11318  -0.02 -0.12649  -0.014 -0.13714  C -0.01 -0.10652  0.004 -0.07856  0.025 -0.06125  C 0.025 -0.09853  0.041 -0.13448  0.068 -0.15046  C 0.077 -0.15712  0.087 -0.15978  0.097 -0.16111  C 0.082 -0.13847  0.074 -0.10652  0.077 -0.07323  C 0.099 -0.0972  0.13 -0.10252  0.157 -0.08521  C 0.166 -0.07989  0.175 -0.07057  0.181 -0.06125  C 0.158 -0.06391  0.134 -0.05193  0.117 -0.02796  C 0.144 -0.01997  0.167 0.00799  0.174 0.0466  C 0.176 0.05992  0.176 0.07323  0.174 0.08655  C 0.161 0.06125  0.139 0.04394  0.115 0.04128  C 0.127 0.07456  0.124 0.11584  0.106 0.14646  C 0.099 0.15712  0.091 0.16644  0.082 0.17176  C 0.089 0.14247  0.085 0.10918  0.072 0.08255  C 0.06 0.11584  0.034 0.13847  0.004 0.13847  C -0.007 0.13847  -0.017 0.13581  -0.026 0.13049  C -0.004 0.11983  0.013 0.09454  0.021 0.06391  C -0.007 0.0719  -0.036 0.05992  -0.055 0.02929  C -0.062 0.01731  -0.066 0.00533  -0.069 -0.00799  C -0.049 0.00932  -0.023 0.01198  0.0 0.0  Z" pathEditMode="relative" ptsTypes="">
                                      <p:cBhvr>
                                        <p:cTn id="74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2" grpId="1" animBg="1"/>
      <p:bldP spid="7173" grpId="0" animBg="1"/>
      <p:bldP spid="7174" grpId="0" build="p"/>
      <p:bldP spid="7174" grpI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566988" y="476251"/>
            <a:ext cx="7200900" cy="1198563"/>
          </a:xfrm>
          <a:prstGeom prst="rect">
            <a:avLst/>
          </a:prstGeom>
          <a:solidFill>
            <a:srgbClr val="F8170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7200">
                <a:solidFill>
                  <a:schemeClr val="bg1"/>
                </a:solidFill>
                <a:latin typeface="+mj-lt"/>
              </a:rPr>
              <a:t>Dod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927351" y="2133600"/>
            <a:ext cx="2665413" cy="4339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dirty="0">
                <a:solidFill>
                  <a:srgbClr val="F81706"/>
                </a:solidFill>
                <a:latin typeface="+mj-lt"/>
              </a:rPr>
              <a:t>des </a:t>
            </a:r>
            <a:r>
              <a:rPr lang="en-GB" altLang="en-US" sz="2400" b="1" dirty="0" err="1">
                <a:solidFill>
                  <a:srgbClr val="F81706"/>
                </a:solidFill>
                <a:latin typeface="+mj-lt"/>
              </a:rPr>
              <a:t>i</a:t>
            </a:r>
            <a:endParaRPr lang="en-GB" altLang="en-US" sz="2400" b="1" dirty="0">
              <a:solidFill>
                <a:srgbClr val="F81706"/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F81706"/>
                </a:solidFill>
                <a:latin typeface="+mj-lt"/>
              </a:rPr>
              <a:t>dest</a:t>
            </a:r>
            <a:r>
              <a:rPr lang="en-GB" altLang="en-US" sz="2400" b="1" dirty="0">
                <a:solidFill>
                  <a:srgbClr val="F81706"/>
                </a:solidFill>
                <a:latin typeface="+mj-lt"/>
              </a:rPr>
              <a:t> </a:t>
            </a:r>
            <a:r>
              <a:rPr lang="en-GB" altLang="en-US" sz="2400" b="1" dirty="0" err="1">
                <a:solidFill>
                  <a:srgbClr val="F81706"/>
                </a:solidFill>
                <a:latin typeface="+mj-lt"/>
              </a:rPr>
              <a:t>ti</a:t>
            </a:r>
            <a:endParaRPr lang="en-GB" altLang="en-US" sz="2400" b="1" dirty="0">
              <a:solidFill>
                <a:srgbClr val="F81706"/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F81706"/>
                </a:solidFill>
                <a:latin typeface="+mj-lt"/>
              </a:rPr>
              <a:t>daeth</a:t>
            </a:r>
            <a:r>
              <a:rPr lang="en-GB" altLang="en-US" sz="2400" b="1" dirty="0">
                <a:solidFill>
                  <a:srgbClr val="F81706"/>
                </a:solidFill>
                <a:latin typeface="+mj-lt"/>
              </a:rPr>
              <a:t> o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F81706"/>
                </a:solidFill>
                <a:latin typeface="+mj-lt"/>
              </a:rPr>
              <a:t>daeth</a:t>
            </a:r>
            <a:r>
              <a:rPr lang="en-GB" altLang="en-US" sz="2400" b="1" dirty="0">
                <a:solidFill>
                  <a:srgbClr val="F81706"/>
                </a:solidFill>
                <a:latin typeface="+mj-lt"/>
              </a:rPr>
              <a:t> hi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F81706"/>
                </a:solidFill>
                <a:latin typeface="+mj-lt"/>
              </a:rPr>
              <a:t>daethon</a:t>
            </a:r>
            <a:r>
              <a:rPr lang="en-GB" altLang="en-US" sz="2400" b="1" dirty="0">
                <a:solidFill>
                  <a:srgbClr val="F81706"/>
                </a:solidFill>
                <a:latin typeface="+mj-lt"/>
              </a:rPr>
              <a:t> </a:t>
            </a:r>
            <a:r>
              <a:rPr lang="en-GB" altLang="en-US" sz="2400" b="1" dirty="0" err="1">
                <a:solidFill>
                  <a:srgbClr val="F81706"/>
                </a:solidFill>
                <a:latin typeface="+mj-lt"/>
              </a:rPr>
              <a:t>ni</a:t>
            </a:r>
            <a:endParaRPr lang="en-GB" altLang="en-US" sz="2400" b="1" dirty="0">
              <a:solidFill>
                <a:srgbClr val="F81706"/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F81706"/>
                </a:solidFill>
                <a:latin typeface="+mj-lt"/>
              </a:rPr>
              <a:t>daethoch</a:t>
            </a:r>
            <a:r>
              <a:rPr lang="en-GB" altLang="en-US" sz="2400" b="1" dirty="0">
                <a:solidFill>
                  <a:srgbClr val="F81706"/>
                </a:solidFill>
                <a:latin typeface="+mj-lt"/>
              </a:rPr>
              <a:t> chi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F81706"/>
                </a:solidFill>
                <a:latin typeface="+mj-lt"/>
              </a:rPr>
              <a:t>daethon</a:t>
            </a:r>
            <a:r>
              <a:rPr lang="en-GB" altLang="en-US" sz="2400" b="1" dirty="0">
                <a:solidFill>
                  <a:srgbClr val="F81706"/>
                </a:solidFill>
                <a:latin typeface="+mj-lt"/>
              </a:rPr>
              <a:t> </a:t>
            </a:r>
            <a:r>
              <a:rPr lang="en-GB" altLang="en-US" sz="2400" b="1" dirty="0" err="1">
                <a:solidFill>
                  <a:srgbClr val="F81706"/>
                </a:solidFill>
                <a:latin typeface="+mj-lt"/>
              </a:rPr>
              <a:t>nhw</a:t>
            </a:r>
            <a:endParaRPr lang="en-GB" altLang="en-US" sz="2400" b="1" dirty="0">
              <a:solidFill>
                <a:srgbClr val="F81706"/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F81706"/>
                </a:solidFill>
                <a:latin typeface="+mj-lt"/>
              </a:rPr>
              <a:t>daeth</a:t>
            </a:r>
            <a:r>
              <a:rPr lang="en-GB" altLang="en-US" sz="2400" b="1" dirty="0">
                <a:solidFill>
                  <a:srgbClr val="F81706"/>
                </a:solidFill>
                <a:latin typeface="+mj-lt"/>
              </a:rPr>
              <a:t> Sian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096000" y="2133600"/>
            <a:ext cx="316865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latin typeface="+mj-lt"/>
              </a:rPr>
              <a:t>I came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latin typeface="+mj-lt"/>
              </a:rPr>
              <a:t>you came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latin typeface="+mj-lt"/>
              </a:rPr>
              <a:t>he came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latin typeface="+mj-lt"/>
              </a:rPr>
              <a:t>she came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latin typeface="+mj-lt"/>
              </a:rPr>
              <a:t>we came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latin typeface="+mj-lt"/>
              </a:rPr>
              <a:t>you came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latin typeface="+mj-lt"/>
              </a:rPr>
              <a:t>they came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latin typeface="+mj-lt"/>
              </a:rPr>
              <a:t>Sian came</a:t>
            </a:r>
          </a:p>
        </p:txBody>
      </p:sp>
    </p:spTree>
    <p:extLst>
      <p:ext uri="{BB962C8B-B14F-4D97-AF65-F5344CB8AC3E}">
        <p14:creationId xmlns:p14="http://schemas.microsoft.com/office/powerpoint/2010/main" val="138120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07 -0.01331  0.014 -0.02796  0.021 -0.0466  C 0.04 -0.09986  0.045 -0.15179  0.031 -0.15978  C 0.017 -0.1691  -0.01 -0.13182  -0.029 -0.07856  C -0.039 -0.0506  -0.045 -0.02397  -0.047 -0.00399  C -0.05 0.01198  -0.051 0.02796  -0.051 0.0466  C -0.051 0.10652  -0.038 0.15578  -0.023 0.15578  C -0.008 0.15578  0.005 0.10652  0.005 0.0466  C 0.005 0.01864  0.002 -0.00799  -0.003 -0.02663  C -0.005 -0.04261  -0.01 -0.05992  -0.016 -0.07723  C -0.036 -0.13182  -0.063 -0.1691  -0.077 -0.15978  C -0.091 -0.15046  -0.086 -0.09986  -0.066 -0.04527  C -0.058 -0.01997  -0.047 0.00133  -0.036 0.01598  C -0.028 0.02929  -0.019 0.04128  -0.007 0.05326  C 0.029 0.09187  0.065 0.10918  0.075 0.0932  C 0.084 0.07723  0.064 0.03329  0.028 -0.00399  C 0.013 -0.01997  -0.003 -0.03196  -0.016 -0.03994  C -0.028 -0.04793  -0.043 -0.05459  -0.059 -0.05859  C -0.103 -0.0719  -0.141 -0.06791  -0.144 -0.0466  C -0.148 -0.02663  -0.115 0.0  -0.071 0.01331  C -0.051 0.01864  -0.032 0.0213  -0.017 0.01997  C -0.004 0.01997  0.01 0.01731  0.025 0.01331  C 0.069 0.0  0.102 -0.02796  0.098 -0.04793  C 0.095 -0.06791  0.057 -0.07323  0.013 -0.05992  C -0.008 -0.05326  -0.027 -0.04394  -0.04 -0.03329  C -0.051 -0.0253  -0.062 -0.01598  -0.074 -0.00399  C -0.109 0.03462  -0.13 0.07723  -0.12 0.0932  C -0.111 0.10918  -0.074 0.09187  -0.039 0.05459  C -0.022 0.03595  -0.008 0.01731  0.0 0.0  Z" pathEditMode="relative" ptsTypes="">
                                      <p:cBhvr>
                                        <p:cTn id="11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6" grpId="1" animBg="1"/>
      <p:bldP spid="8197" grpId="0" animBg="1"/>
      <p:bldP spid="81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143250" y="692150"/>
            <a:ext cx="6408738" cy="914400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5400">
                <a:latin typeface="+mn-lt"/>
              </a:rPr>
              <a:t>Cael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216275" y="2205038"/>
            <a:ext cx="2592388" cy="4339650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0066FF"/>
                </a:solidFill>
                <a:latin typeface="+mn-lt"/>
              </a:rPr>
              <a:t>ces</a:t>
            </a:r>
            <a:r>
              <a:rPr lang="en-GB" altLang="en-US" sz="2400" b="1" dirty="0">
                <a:solidFill>
                  <a:srgbClr val="0066FF"/>
                </a:solidFill>
                <a:latin typeface="+mn-lt"/>
              </a:rPr>
              <a:t> </a:t>
            </a:r>
            <a:r>
              <a:rPr lang="en-GB" altLang="en-US" sz="2400" b="1" dirty="0" err="1">
                <a:solidFill>
                  <a:srgbClr val="0066FF"/>
                </a:solidFill>
                <a:latin typeface="+mn-lt"/>
              </a:rPr>
              <a:t>i</a:t>
            </a:r>
            <a:endParaRPr lang="en-GB" altLang="en-US" sz="2400" b="1" dirty="0">
              <a:solidFill>
                <a:srgbClr val="0066FF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0066FF"/>
                </a:solidFill>
                <a:latin typeface="+mn-lt"/>
              </a:rPr>
              <a:t>cest</a:t>
            </a:r>
            <a:r>
              <a:rPr lang="en-GB" altLang="en-US" sz="2400" b="1" dirty="0">
                <a:solidFill>
                  <a:srgbClr val="0066FF"/>
                </a:solidFill>
                <a:latin typeface="+mn-lt"/>
              </a:rPr>
              <a:t> </a:t>
            </a:r>
            <a:r>
              <a:rPr lang="en-GB" altLang="en-US" sz="2400" b="1" dirty="0" err="1">
                <a:solidFill>
                  <a:srgbClr val="0066FF"/>
                </a:solidFill>
                <a:latin typeface="+mn-lt"/>
              </a:rPr>
              <a:t>ti</a:t>
            </a:r>
            <a:endParaRPr lang="en-GB" altLang="en-US" sz="2400" b="1" dirty="0">
              <a:solidFill>
                <a:srgbClr val="0066FF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0066FF"/>
                </a:solidFill>
                <a:latin typeface="+mn-lt"/>
              </a:rPr>
              <a:t>cafodd</a:t>
            </a:r>
            <a:r>
              <a:rPr lang="en-GB" altLang="en-US" sz="2400" b="1" dirty="0">
                <a:solidFill>
                  <a:srgbClr val="0066FF"/>
                </a:solidFill>
                <a:latin typeface="+mn-lt"/>
              </a:rPr>
              <a:t> o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0066FF"/>
                </a:solidFill>
                <a:latin typeface="+mn-lt"/>
              </a:rPr>
              <a:t>cafodd</a:t>
            </a:r>
            <a:r>
              <a:rPr lang="en-GB" altLang="en-US" sz="2400" b="1" dirty="0">
                <a:solidFill>
                  <a:srgbClr val="0066FF"/>
                </a:solidFill>
                <a:latin typeface="+mn-lt"/>
              </a:rPr>
              <a:t> hi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0066FF"/>
                </a:solidFill>
                <a:latin typeface="+mn-lt"/>
              </a:rPr>
              <a:t>cawson</a:t>
            </a:r>
            <a:r>
              <a:rPr lang="en-GB" altLang="en-US" sz="2400" b="1" dirty="0">
                <a:solidFill>
                  <a:srgbClr val="0066FF"/>
                </a:solidFill>
                <a:latin typeface="+mn-lt"/>
              </a:rPr>
              <a:t> </a:t>
            </a:r>
            <a:r>
              <a:rPr lang="en-GB" altLang="en-US" sz="2400" b="1" dirty="0" err="1">
                <a:solidFill>
                  <a:srgbClr val="0066FF"/>
                </a:solidFill>
                <a:latin typeface="+mn-lt"/>
              </a:rPr>
              <a:t>ni</a:t>
            </a:r>
            <a:endParaRPr lang="en-GB" altLang="en-US" sz="2400" b="1" dirty="0">
              <a:solidFill>
                <a:srgbClr val="0066FF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0066FF"/>
                </a:solidFill>
                <a:latin typeface="+mn-lt"/>
              </a:rPr>
              <a:t>cawsoch</a:t>
            </a:r>
            <a:r>
              <a:rPr lang="en-GB" altLang="en-US" sz="2400" b="1" dirty="0">
                <a:solidFill>
                  <a:srgbClr val="0066FF"/>
                </a:solidFill>
                <a:latin typeface="+mn-lt"/>
              </a:rPr>
              <a:t> chi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0066FF"/>
                </a:solidFill>
                <a:latin typeface="+mn-lt"/>
              </a:rPr>
              <a:t>cawson</a:t>
            </a:r>
            <a:r>
              <a:rPr lang="en-GB" altLang="en-US" sz="2400" b="1" dirty="0">
                <a:solidFill>
                  <a:srgbClr val="0066FF"/>
                </a:solidFill>
                <a:latin typeface="+mn-lt"/>
              </a:rPr>
              <a:t> </a:t>
            </a:r>
            <a:r>
              <a:rPr lang="en-GB" altLang="en-US" sz="2400" b="1" dirty="0" err="1">
                <a:solidFill>
                  <a:srgbClr val="0066FF"/>
                </a:solidFill>
                <a:latin typeface="+mn-lt"/>
              </a:rPr>
              <a:t>nhw</a:t>
            </a:r>
            <a:endParaRPr lang="en-GB" altLang="en-US" sz="2400" b="1" dirty="0">
              <a:solidFill>
                <a:srgbClr val="0066FF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 err="1">
                <a:solidFill>
                  <a:srgbClr val="0066FF"/>
                </a:solidFill>
                <a:latin typeface="+mn-lt"/>
              </a:rPr>
              <a:t>cafodd</a:t>
            </a:r>
            <a:r>
              <a:rPr lang="en-GB" altLang="en-US" sz="2400" b="1" dirty="0">
                <a:solidFill>
                  <a:srgbClr val="0066FF"/>
                </a:solidFill>
                <a:latin typeface="+mn-lt"/>
              </a:rPr>
              <a:t> Sian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383338" y="2205038"/>
            <a:ext cx="295275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latin typeface="+mn-lt"/>
              </a:rPr>
              <a:t>I had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latin typeface="+mn-lt"/>
              </a:rPr>
              <a:t>you had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latin typeface="+mn-lt"/>
              </a:rPr>
              <a:t>he had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latin typeface="+mn-lt"/>
              </a:rPr>
              <a:t>she had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latin typeface="+mn-lt"/>
              </a:rPr>
              <a:t>we had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latin typeface="+mn-lt"/>
              </a:rPr>
              <a:t>you had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latin typeface="+mn-lt"/>
              </a:rPr>
              <a:t>they had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latin typeface="+mn-lt"/>
              </a:rPr>
              <a:t>Sian had</a:t>
            </a:r>
          </a:p>
        </p:txBody>
      </p:sp>
    </p:spTree>
    <p:extLst>
      <p:ext uri="{BB962C8B-B14F-4D97-AF65-F5344CB8AC3E}">
        <p14:creationId xmlns:p14="http://schemas.microsoft.com/office/powerpoint/2010/main" val="181320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-2.5E-6 1.79843E-6 L 0.125 -0.11188 L 0.25 1.79843E-6 L 0.125 0.11188 L -2.5E-6 1.79843E-6 Z " pathEditMode="relative" rAng="0" ptsTypes="FFFFF">
                                      <p:cBhvr>
                                        <p:cTn id="21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animBg="1"/>
      <p:bldP spid="9222" grpId="0"/>
      <p:bldP spid="922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720</TotalTime>
  <Words>530</Words>
  <Application>Microsoft Office PowerPoint</Application>
  <PresentationFormat>Widescreen</PresentationFormat>
  <Paragraphs>234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Unicode MS</vt:lpstr>
      <vt:lpstr>Calibri</vt:lpstr>
      <vt:lpstr>Century Gothic</vt:lpstr>
      <vt:lpstr>Garamond</vt:lpstr>
      <vt:lpstr>Times New Roman</vt:lpstr>
      <vt:lpstr>Savon</vt:lpstr>
      <vt:lpstr>Starter</vt:lpstr>
      <vt:lpstr>PowerPoint Presentation</vt:lpstr>
      <vt:lpstr>Y GORFFENNOL</vt:lpstr>
      <vt:lpstr>Nod y wers</vt:lpstr>
      <vt:lpstr>Y Gorffennol Afreolaidd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 GORFFENNOL</dc:title>
  <dc:creator>Eynon C</dc:creator>
  <cp:lastModifiedBy>Lowri Newman</cp:lastModifiedBy>
  <cp:revision>30</cp:revision>
  <cp:lastPrinted>2016-10-13T14:23:37Z</cp:lastPrinted>
  <dcterms:created xsi:type="dcterms:W3CDTF">2016-10-11T11:04:55Z</dcterms:created>
  <dcterms:modified xsi:type="dcterms:W3CDTF">2017-05-17T09:10:16Z</dcterms:modified>
</cp:coreProperties>
</file>