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tiff" ContentType="image/tiff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68" r:id="rId1"/>
  </p:sldMasterIdLst>
  <p:notesMasterIdLst>
    <p:notesMasterId r:id="rId17"/>
  </p:notesMasterIdLst>
  <p:handoutMasterIdLst>
    <p:handoutMasterId r:id="rId18"/>
  </p:handoutMasterIdLst>
  <p:sldIdLst>
    <p:sldId id="261" r:id="rId2"/>
    <p:sldId id="257" r:id="rId3"/>
    <p:sldId id="256" r:id="rId4"/>
    <p:sldId id="274" r:id="rId5"/>
    <p:sldId id="260" r:id="rId6"/>
    <p:sldId id="267" r:id="rId7"/>
    <p:sldId id="263" r:id="rId8"/>
    <p:sldId id="264" r:id="rId9"/>
    <p:sldId id="265" r:id="rId10"/>
    <p:sldId id="266" r:id="rId11"/>
    <p:sldId id="270" r:id="rId12"/>
    <p:sldId id="269" r:id="rId13"/>
    <p:sldId id="268" r:id="rId14"/>
    <p:sldId id="272" r:id="rId15"/>
    <p:sldId id="273" r:id="rId16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854" autoAdjust="0"/>
    <p:restoredTop sz="94660"/>
  </p:normalViewPr>
  <p:slideViewPr>
    <p:cSldViewPr snapToGrid="0">
      <p:cViewPr varScale="1">
        <p:scale>
          <a:sx n="72" d="100"/>
          <a:sy n="72" d="100"/>
        </p:scale>
        <p:origin x="103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A47C5E-C822-41E4-BDA7-7CEB6C4F95CB}" type="datetimeFigureOut">
              <a:rPr lang="en-GB" smtClean="0"/>
              <a:t>17/05/2017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95B8E3B-5048-4B44-A22C-BBCD3FA5196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552898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BF389C-33DC-244B-B1EA-FF9A696F5439}" type="datetimeFigureOut">
              <a:rPr lang="en-US" smtClean="0"/>
              <a:t>5/17/2017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CC27F8-E508-3A4F-9D5B-58271254D8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794034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DDA51639-B2D6-4652-B8C3-1B4C224A7BAF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1A6AA8-A04B-4104-9AE2-BD48D340E27F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0BF79-FAC6-4A96-8DE1-F7B82E2E1652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F5DD9-2C52-442D-92E2-8072C0C3D7CD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C44961B7-6B89-48AB-966F-622E2788EECC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3D6FB-79CC-4683-A046-BBE785BA1BED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12B3E8-48F1-4B23-8498-D8A04A81EC9C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B90D90-AA62-404D-A741-635B4370F9CB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7002E4-6836-46D1-9DBB-3C27C0DD3A89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131DD-A141-4471-BCF9-C6073EDD7E20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AB334A90-EB03-42F3-8859-2C2B2724C058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CBC48EC7-AF6A-48D3-8284-14BACBEBDD84}" type="datetimeFigureOut">
              <a:rPr lang="en-US" dirty="0"/>
              <a:t>5/17/2017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7.gif"/><Relationship Id="rId4" Type="http://schemas.openxmlformats.org/officeDocument/2006/relationships/image" Target="../media/image6.gif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83269" y="-380451"/>
            <a:ext cx="10058400" cy="1371600"/>
          </a:xfrm>
        </p:spPr>
        <p:txBody>
          <a:bodyPr/>
          <a:lstStyle/>
          <a:p>
            <a:r>
              <a:rPr lang="en-US" dirty="0"/>
              <a:t>Starter</a:t>
            </a:r>
          </a:p>
        </p:txBody>
      </p:sp>
      <p:sp>
        <p:nvSpPr>
          <p:cNvPr id="6" name="Rectangle 4"/>
          <p:cNvSpPr>
            <a:spLocks noChangeArrowheads="1"/>
          </p:cNvSpPr>
          <p:nvPr/>
        </p:nvSpPr>
        <p:spPr bwMode="auto">
          <a:xfrm>
            <a:off x="5452282" y="576827"/>
            <a:ext cx="273685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chemeClr val="tx2"/>
                </a:solidFill>
                <a:latin typeface="Arial Unicode MS" charset="0"/>
              </a:rPr>
              <a:t>cerdded</a:t>
            </a:r>
            <a:r>
              <a:rPr lang="en-GB" altLang="en-US" dirty="0">
                <a:solidFill>
                  <a:schemeClr val="tx2"/>
                </a:solidFill>
                <a:latin typeface="Arial Unicode MS" charset="0"/>
              </a:rPr>
              <a:t> + </a:t>
            </a:r>
            <a:r>
              <a:rPr lang="en-GB" altLang="en-US" dirty="0" err="1">
                <a:solidFill>
                  <a:schemeClr val="tx2"/>
                </a:solidFill>
                <a:latin typeface="Arial Unicode MS" charset="0"/>
              </a:rPr>
              <a:t>ti</a:t>
            </a:r>
            <a:r>
              <a:rPr lang="en-GB" altLang="en-US" dirty="0">
                <a:solidFill>
                  <a:schemeClr val="tx2"/>
                </a:solidFill>
                <a:latin typeface="Arial Unicode MS" charset="0"/>
              </a:rPr>
              <a:t> =</a:t>
            </a:r>
            <a:endParaRPr lang="en-US" altLang="en-US" dirty="0">
              <a:solidFill>
                <a:schemeClr val="tx2"/>
              </a:solidFill>
              <a:latin typeface="Arial Unicode MS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5452282" y="1545514"/>
            <a:ext cx="28797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dirty="0" err="1">
                <a:solidFill>
                  <a:schemeClr val="folHlink"/>
                </a:solidFill>
                <a:latin typeface="Arial Unicode MS" charset="0"/>
              </a:rPr>
              <a:t>gweled</a:t>
            </a:r>
            <a:r>
              <a:rPr lang="en-GB" altLang="en-US" dirty="0">
                <a:solidFill>
                  <a:schemeClr val="folHlink"/>
                </a:solidFill>
                <a:latin typeface="Arial Unicode MS" charset="0"/>
              </a:rPr>
              <a:t> + o =</a:t>
            </a:r>
            <a:endParaRPr lang="en-US" altLang="en-US" dirty="0">
              <a:solidFill>
                <a:schemeClr val="folHlink"/>
              </a:solidFill>
              <a:latin typeface="Arial Unicode MS" charset="0"/>
            </a:endParaRPr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369376" y="3357571"/>
            <a:ext cx="24479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CC0099"/>
                </a:solidFill>
                <a:latin typeface="Arial Unicode MS" charset="0"/>
              </a:rPr>
              <a:t>cysgu + hi =</a:t>
            </a:r>
            <a:endParaRPr lang="en-US" altLang="en-US">
              <a:solidFill>
                <a:srgbClr val="CC0099"/>
              </a:solidFill>
              <a:latin typeface="Arial Unicode MS" charset="0"/>
            </a:endParaRP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69376" y="525203"/>
            <a:ext cx="2376487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666699"/>
                </a:solidFill>
                <a:latin typeface="Arial Unicode MS" charset="0"/>
              </a:rPr>
              <a:t>bwyta + fi =</a:t>
            </a:r>
            <a:endParaRPr lang="en-US" altLang="en-US">
              <a:solidFill>
                <a:srgbClr val="666699"/>
              </a:solidFill>
              <a:latin typeface="Arial Unicode MS" charset="0"/>
            </a:endParaRP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5452282" y="2369965"/>
            <a:ext cx="28797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FF33CC"/>
                </a:solidFill>
                <a:latin typeface="Arial Unicode MS" charset="0"/>
              </a:rPr>
              <a:t>eistedd + chi =</a:t>
            </a:r>
            <a:endParaRPr lang="en-US" altLang="en-US">
              <a:solidFill>
                <a:srgbClr val="FF33CC"/>
              </a:solidFill>
              <a:latin typeface="Arial Unicode MS" charset="0"/>
            </a:endParaRP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72577" y="2350979"/>
            <a:ext cx="3313112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 dirty="0" err="1">
                <a:solidFill>
                  <a:schemeClr val="tx2"/>
                </a:solidFill>
                <a:latin typeface="Arial Unicode MS" charset="0"/>
              </a:rPr>
              <a:t>gweithio</a:t>
            </a:r>
            <a:r>
              <a:rPr lang="en-GB" altLang="en-US" dirty="0">
                <a:solidFill>
                  <a:schemeClr val="tx2"/>
                </a:solidFill>
                <a:latin typeface="Arial Unicode MS" charset="0"/>
              </a:rPr>
              <a:t> + </a:t>
            </a:r>
            <a:r>
              <a:rPr lang="en-GB" altLang="en-US" dirty="0" err="1">
                <a:solidFill>
                  <a:schemeClr val="tx2"/>
                </a:solidFill>
                <a:latin typeface="Arial Unicode MS" charset="0"/>
              </a:rPr>
              <a:t>nhw</a:t>
            </a:r>
            <a:r>
              <a:rPr lang="en-GB" altLang="en-US" dirty="0">
                <a:solidFill>
                  <a:schemeClr val="tx2"/>
                </a:solidFill>
                <a:latin typeface="Arial Unicode MS" charset="0"/>
              </a:rPr>
              <a:t> =</a:t>
            </a:r>
            <a:endParaRPr lang="en-US" altLang="en-US" dirty="0">
              <a:solidFill>
                <a:schemeClr val="tx2"/>
              </a:solidFill>
              <a:latin typeface="Arial Unicode MS" charset="0"/>
            </a:endParaRPr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5452282" y="3300997"/>
            <a:ext cx="4176712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009900"/>
                </a:solidFill>
                <a:latin typeface="Arial Unicode MS" charset="0"/>
              </a:rPr>
              <a:t>ysgrifennu + y plant =</a:t>
            </a:r>
            <a:endParaRPr lang="en-US" altLang="en-US">
              <a:solidFill>
                <a:srgbClr val="009900"/>
              </a:solidFill>
              <a:latin typeface="Arial Unicode MS" charset="0"/>
            </a:endParaRP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369376" y="4364163"/>
            <a:ext cx="2232025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FF33CC"/>
                </a:solidFill>
                <a:latin typeface="Arial Unicode MS" charset="0"/>
              </a:rPr>
              <a:t>agor + fi =</a:t>
            </a:r>
            <a:endParaRPr lang="en-US" altLang="en-US">
              <a:solidFill>
                <a:srgbClr val="FF33CC"/>
              </a:solidFill>
              <a:latin typeface="Arial Unicode MS" charset="0"/>
            </a:endParaRPr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440814" y="5525011"/>
            <a:ext cx="2376487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0033CC"/>
                </a:solidFill>
                <a:latin typeface="Arial Unicode MS" charset="0"/>
              </a:rPr>
              <a:t>sefyll + ni =</a:t>
            </a:r>
            <a:endParaRPr lang="en-US" altLang="en-US">
              <a:solidFill>
                <a:srgbClr val="0033CC"/>
              </a:solidFill>
              <a:latin typeface="Arial Unicode MS" charset="0"/>
            </a:endParaRPr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5452282" y="4515361"/>
            <a:ext cx="2376487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FF3300"/>
                </a:solidFill>
                <a:latin typeface="Arial Unicode MS" charset="0"/>
              </a:rPr>
              <a:t>ennill + ti =</a:t>
            </a:r>
            <a:endParaRPr lang="en-US" altLang="en-US">
              <a:solidFill>
                <a:srgbClr val="FF3300"/>
              </a:solidFill>
              <a:latin typeface="Arial Unicode MS" charset="0"/>
            </a:endParaRPr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auto">
          <a:xfrm>
            <a:off x="5452282" y="5516563"/>
            <a:ext cx="4178300" cy="64770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>
            <a:lvl1pPr marL="342900" indent="-342900" algn="l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Comic Sans MS" charset="0"/>
              </a:defRPr>
            </a:lvl1pPr>
            <a:lvl2pPr marL="742950" indent="-285750" algn="l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Comic Sans MS" charset="0"/>
              </a:defRPr>
            </a:lvl2pPr>
            <a:lvl3pPr marL="1143000" indent="-228600" algn="l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Comic Sans MS" charset="0"/>
              </a:defRPr>
            </a:lvl3pPr>
            <a:lvl4pPr marL="1600200" indent="-228600" algn="l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Comic Sans MS" charset="0"/>
              </a:defRPr>
            </a:lvl4pPr>
            <a:lvl5pPr marL="2057400" indent="-228600" algn="l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Comic Sans MS" charset="0"/>
              </a:defRPr>
            </a:lvl9pPr>
          </a:lstStyle>
          <a:p>
            <a:pPr algn="ctr" eaLnBrk="1" hangingPunct="1">
              <a:buFontTx/>
              <a:buNone/>
            </a:pPr>
            <a:r>
              <a:rPr lang="en-GB" altLang="en-US">
                <a:solidFill>
                  <a:srgbClr val="666633"/>
                </a:solidFill>
                <a:latin typeface="Arial Unicode MS" charset="0"/>
              </a:rPr>
              <a:t>breuddwydio + Siôn =</a:t>
            </a:r>
            <a:endParaRPr lang="en-US" altLang="en-US">
              <a:solidFill>
                <a:srgbClr val="666633"/>
              </a:solidFill>
              <a:latin typeface="Arial Unicode MS" charset="0"/>
            </a:endParaRPr>
          </a:p>
        </p:txBody>
      </p:sp>
      <p:sp>
        <p:nvSpPr>
          <p:cNvPr id="17" name="Rectangle 18"/>
          <p:cNvSpPr txBox="1">
            <a:spLocks noChangeArrowheads="1"/>
          </p:cNvSpPr>
          <p:nvPr/>
        </p:nvSpPr>
        <p:spPr>
          <a:xfrm>
            <a:off x="369376" y="1438091"/>
            <a:ext cx="2447925" cy="647700"/>
          </a:xfrm>
          <a:prstGeom prst="rect">
            <a:avLst/>
          </a:prstGeom>
          <a:noFill/>
          <a:ln>
            <a:solidFill>
              <a:schemeClr val="tx1"/>
            </a:solidFill>
            <a:miter lim="800000"/>
            <a:headEnd/>
            <a:tailEnd/>
          </a:ln>
        </p:spPr>
        <p:txBody>
          <a:bodyPr vert="horz" lIns="91440" tIns="45720" rIns="91440" bIns="45720" rtlCol="0">
            <a:normAutofit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buFontTx/>
              <a:buNone/>
            </a:pPr>
            <a:r>
              <a:rPr lang="en-GB" altLang="en-US" sz="3200" dirty="0" err="1">
                <a:solidFill>
                  <a:srgbClr val="5F5F5F"/>
                </a:solidFill>
                <a:latin typeface="Arial Unicode MS" charset="0"/>
              </a:rPr>
              <a:t>siarad</a:t>
            </a:r>
            <a:r>
              <a:rPr lang="en-GB" altLang="en-US" sz="3200" dirty="0">
                <a:solidFill>
                  <a:srgbClr val="5F5F5F"/>
                </a:solidFill>
                <a:latin typeface="Arial Unicode MS" charset="0"/>
              </a:rPr>
              <a:t> + </a:t>
            </a:r>
            <a:r>
              <a:rPr lang="en-GB" altLang="en-US" sz="3200" dirty="0" err="1">
                <a:solidFill>
                  <a:srgbClr val="5F5F5F"/>
                </a:solidFill>
                <a:latin typeface="Arial Unicode MS" charset="0"/>
              </a:rPr>
              <a:t>ni</a:t>
            </a:r>
            <a:r>
              <a:rPr lang="en-GB" altLang="en-US" sz="3200" dirty="0">
                <a:solidFill>
                  <a:srgbClr val="5F5F5F"/>
                </a:solidFill>
                <a:latin typeface="Arial Unicode MS" charset="0"/>
              </a:rPr>
              <a:t> =</a:t>
            </a:r>
            <a:endParaRPr lang="en-US" altLang="en-US" sz="3200" dirty="0">
              <a:solidFill>
                <a:srgbClr val="5F5F5F"/>
              </a:solidFill>
              <a:latin typeface="Arial Unicode MS" charset="0"/>
            </a:endParaRPr>
          </a:p>
        </p:txBody>
      </p:sp>
      <p:sp>
        <p:nvSpPr>
          <p:cNvPr id="18" name="Rectangle 17"/>
          <p:cNvSpPr/>
          <p:nvPr/>
        </p:nvSpPr>
        <p:spPr>
          <a:xfrm>
            <a:off x="10390726" y="293499"/>
            <a:ext cx="1735269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altLang="en-US" dirty="0">
                <a:solidFill>
                  <a:schemeClr val="tx2"/>
                </a:solidFill>
              </a:rPr>
              <a:t>____</a:t>
            </a:r>
            <a:r>
              <a:rPr lang="en-GB" altLang="en-US" dirty="0" err="1">
                <a:solidFill>
                  <a:schemeClr val="tx2"/>
                </a:solidFill>
              </a:rPr>
              <a:t>ais</a:t>
            </a:r>
            <a:r>
              <a:rPr lang="en-GB" altLang="en-US" dirty="0">
                <a:solidFill>
                  <a:schemeClr val="tx2"/>
                </a:solidFill>
              </a:rPr>
              <a:t> </a:t>
            </a:r>
            <a:r>
              <a:rPr lang="en-GB" altLang="en-US" dirty="0" err="1">
                <a:solidFill>
                  <a:schemeClr val="tx2"/>
                </a:solidFill>
              </a:rPr>
              <a:t>i</a:t>
            </a:r>
            <a:endParaRPr lang="en-GB" altLang="en-US" dirty="0">
              <a:solidFill>
                <a:schemeClr val="tx2"/>
              </a:solidFill>
            </a:endParaRPr>
          </a:p>
          <a:p>
            <a:r>
              <a:rPr lang="en-GB" altLang="en-US" dirty="0">
                <a:solidFill>
                  <a:schemeClr val="folHlink"/>
                </a:solidFill>
              </a:rPr>
              <a:t>____</a:t>
            </a:r>
            <a:r>
              <a:rPr lang="en-GB" altLang="en-US" dirty="0" err="1">
                <a:solidFill>
                  <a:schemeClr val="folHlink"/>
                </a:solidFill>
              </a:rPr>
              <a:t>aist</a:t>
            </a:r>
            <a:r>
              <a:rPr lang="en-GB" altLang="en-US" dirty="0">
                <a:solidFill>
                  <a:schemeClr val="folHlink"/>
                </a:solidFill>
              </a:rPr>
              <a:t> </a:t>
            </a:r>
            <a:r>
              <a:rPr lang="en-GB" altLang="en-US" dirty="0" err="1">
                <a:solidFill>
                  <a:schemeClr val="folHlink"/>
                </a:solidFill>
              </a:rPr>
              <a:t>ti</a:t>
            </a:r>
            <a:br>
              <a:rPr lang="en-GB" altLang="en-US" dirty="0">
                <a:solidFill>
                  <a:schemeClr val="folHlink"/>
                </a:solidFill>
              </a:rPr>
            </a:br>
            <a:r>
              <a:rPr lang="en-GB" altLang="en-US" dirty="0">
                <a:solidFill>
                  <a:schemeClr val="hlink"/>
                </a:solidFill>
              </a:rPr>
              <a:t>____odd e/hi</a:t>
            </a:r>
          </a:p>
          <a:p>
            <a:r>
              <a:rPr lang="en-GB" altLang="en-US" dirty="0">
                <a:solidFill>
                  <a:srgbClr val="CC0099"/>
                </a:solidFill>
              </a:rPr>
              <a:t>____odd Sion</a:t>
            </a:r>
          </a:p>
          <a:p>
            <a:r>
              <a:rPr lang="en-GB" altLang="en-US" dirty="0">
                <a:solidFill>
                  <a:srgbClr val="0099FF"/>
                </a:solidFill>
              </a:rPr>
              <a:t>____on </a:t>
            </a:r>
            <a:r>
              <a:rPr lang="en-GB" altLang="en-US" dirty="0" err="1">
                <a:solidFill>
                  <a:srgbClr val="0099FF"/>
                </a:solidFill>
              </a:rPr>
              <a:t>ni</a:t>
            </a:r>
            <a:endParaRPr lang="en-GB" altLang="en-US" dirty="0">
              <a:solidFill>
                <a:srgbClr val="0099FF"/>
              </a:solidFill>
            </a:endParaRPr>
          </a:p>
          <a:p>
            <a:r>
              <a:rPr lang="en-GB" altLang="en-US" dirty="0">
                <a:solidFill>
                  <a:srgbClr val="666699"/>
                </a:solidFill>
              </a:rPr>
              <a:t>____</a:t>
            </a:r>
            <a:r>
              <a:rPr lang="en-GB" altLang="en-US" dirty="0" err="1">
                <a:solidFill>
                  <a:srgbClr val="666699"/>
                </a:solidFill>
              </a:rPr>
              <a:t>och</a:t>
            </a:r>
            <a:r>
              <a:rPr lang="en-GB" altLang="en-US" dirty="0">
                <a:solidFill>
                  <a:srgbClr val="666699"/>
                </a:solidFill>
              </a:rPr>
              <a:t> chi</a:t>
            </a:r>
          </a:p>
          <a:p>
            <a:r>
              <a:rPr lang="en-GB" altLang="en-US" dirty="0">
                <a:solidFill>
                  <a:srgbClr val="FF0066"/>
                </a:solidFill>
              </a:rPr>
              <a:t>____on </a:t>
            </a:r>
            <a:r>
              <a:rPr lang="en-GB" altLang="en-US" dirty="0" err="1">
                <a:solidFill>
                  <a:srgbClr val="FF0066"/>
                </a:solidFill>
              </a:rPr>
              <a:t>nhw</a:t>
            </a:r>
            <a:endParaRPr lang="en-US" altLang="en-US" dirty="0">
              <a:solidFill>
                <a:srgbClr val="FF006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1448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500"/>
                            </p:stCondLst>
                            <p:childTnLst>
                              <p:par>
                                <p:cTn id="1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90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1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4000"/>
                            </p:stCondLst>
                            <p:childTnLst>
                              <p:par>
                                <p:cTn id="2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6500"/>
                            </p:stCondLst>
                            <p:childTnLst>
                              <p:par>
                                <p:cTn id="33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5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9000"/>
                            </p:stCondLst>
                            <p:childTnLst>
                              <p:par>
                                <p:cTn id="37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1500"/>
                            </p:stCondLst>
                            <p:childTnLst>
                              <p:par>
                                <p:cTn id="41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4000"/>
                            </p:stCondLst>
                            <p:childTnLst>
                              <p:par>
                                <p:cTn id="45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65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build="p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Text Box 4"/>
          <p:cNvSpPr txBox="1">
            <a:spLocks noChangeArrowheads="1"/>
          </p:cNvSpPr>
          <p:nvPr/>
        </p:nvSpPr>
        <p:spPr bwMode="auto">
          <a:xfrm>
            <a:off x="3503614" y="476250"/>
            <a:ext cx="5832475" cy="1098550"/>
          </a:xfrm>
          <a:prstGeom prst="rect">
            <a:avLst/>
          </a:prstGeom>
          <a:solidFill>
            <a:srgbClr val="0080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6600">
                <a:solidFill>
                  <a:srgbClr val="CCFF99"/>
                </a:solidFill>
                <a:latin typeface="+mj-lt"/>
              </a:rPr>
              <a:t>Gwneud</a:t>
            </a:r>
          </a:p>
        </p:txBody>
      </p:sp>
      <p:sp>
        <p:nvSpPr>
          <p:cNvPr id="10245" name="Text Box 5"/>
          <p:cNvSpPr txBox="1">
            <a:spLocks noChangeArrowheads="1"/>
          </p:cNvSpPr>
          <p:nvPr/>
        </p:nvSpPr>
        <p:spPr bwMode="auto">
          <a:xfrm>
            <a:off x="3648075" y="2060575"/>
            <a:ext cx="2808288" cy="4339650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gwnes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i</a:t>
            </a:r>
            <a:endParaRPr lang="en-GB" altLang="en-US" sz="2400" b="1" dirty="0">
              <a:solidFill>
                <a:srgbClr val="00800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gwnest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ti</a:t>
            </a:r>
            <a:endParaRPr lang="en-GB" altLang="en-US" sz="2400" b="1" dirty="0">
              <a:solidFill>
                <a:srgbClr val="00800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o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gwnaethon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ni</a:t>
            </a:r>
            <a:endParaRPr lang="en-GB" altLang="en-US" sz="2400" b="1" dirty="0">
              <a:solidFill>
                <a:srgbClr val="00800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gwnaethoch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chi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gwnaethon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nhw</a:t>
            </a:r>
            <a:endParaRPr lang="en-GB" altLang="en-US" sz="2400" b="1" dirty="0">
              <a:solidFill>
                <a:srgbClr val="008000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8000"/>
                </a:solidFill>
                <a:latin typeface="+mj-lt"/>
              </a:rPr>
              <a:t>gwnaeth</a:t>
            </a:r>
            <a:r>
              <a:rPr lang="en-GB" altLang="en-US" sz="2400" b="1" dirty="0">
                <a:solidFill>
                  <a:srgbClr val="008000"/>
                </a:solidFill>
                <a:latin typeface="+mj-lt"/>
              </a:rPr>
              <a:t> Sian</a:t>
            </a:r>
          </a:p>
        </p:txBody>
      </p:sp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6816726" y="2060575"/>
            <a:ext cx="2735263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I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you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he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she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we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you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they did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Sian did</a:t>
            </a:r>
          </a:p>
        </p:txBody>
      </p:sp>
    </p:spTree>
    <p:extLst>
      <p:ext uri="{BB962C8B-B14F-4D97-AF65-F5344CB8AC3E}">
        <p14:creationId xmlns:p14="http://schemas.microsoft.com/office/powerpoint/2010/main" val="17944428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L 0.091 -0.04527  L 0.125 -0.16644  L 0.158 -0.04527  L 0.249 0.0  L 0.158 0.04527  L 0.125 0.16644  L 0.091 0.04527  L 0.0 0.0  Z" pathEditMode="relative" ptsTypes="">
                                      <p:cBhvr>
                                        <p:cTn id="11" dur="20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4" grpId="0" animBg="1"/>
      <p:bldP spid="10244" grpId="1" animBg="1"/>
      <p:bldP spid="10245" grpId="0" animBg="1"/>
      <p:bldP spid="1024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342733" y="152023"/>
            <a:ext cx="7620000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600" dirty="0" err="1">
                <a:solidFill>
                  <a:prstClr val="black"/>
                </a:solidFill>
              </a:rPr>
              <a:t>Crëwch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ffordd</a:t>
            </a:r>
            <a:r>
              <a:rPr lang="en-US" sz="3600" dirty="0">
                <a:solidFill>
                  <a:prstClr val="black"/>
                </a:solidFill>
              </a:rPr>
              <a:t> o </a:t>
            </a:r>
            <a:r>
              <a:rPr lang="en-US" sz="3600" dirty="0" err="1">
                <a:solidFill>
                  <a:prstClr val="black"/>
                </a:solidFill>
              </a:rPr>
              <a:t>gofio’r</a:t>
            </a:r>
            <a:r>
              <a:rPr lang="en-US" sz="3600" dirty="0">
                <a:solidFill>
                  <a:prstClr val="black"/>
                </a:solidFill>
              </a:rPr>
              <a:t> 4 </a:t>
            </a:r>
            <a:r>
              <a:rPr lang="en-US" sz="3600" dirty="0" err="1">
                <a:solidFill>
                  <a:prstClr val="black"/>
                </a:solidFill>
              </a:rPr>
              <a:t>berf</a:t>
            </a:r>
            <a:r>
              <a:rPr lang="en-US" sz="3600" dirty="0">
                <a:solidFill>
                  <a:prstClr val="black"/>
                </a:solidFill>
              </a:rPr>
              <a:t> </a:t>
            </a:r>
            <a:r>
              <a:rPr lang="en-US" sz="3600" dirty="0" err="1">
                <a:solidFill>
                  <a:prstClr val="black"/>
                </a:solidFill>
              </a:rPr>
              <a:t>afreolaidd</a:t>
            </a:r>
            <a:r>
              <a:rPr lang="en-US" sz="3600" dirty="0">
                <a:solidFill>
                  <a:prstClr val="black"/>
                </a:solidFill>
              </a:rPr>
              <a:t>.</a:t>
            </a:r>
          </a:p>
          <a:p>
            <a:endParaRPr lang="en-US" sz="3600" dirty="0">
              <a:solidFill>
                <a:prstClr val="black"/>
              </a:solidFill>
            </a:endParaRPr>
          </a:p>
          <a:p>
            <a:r>
              <a:rPr lang="en-US" sz="3600" dirty="0">
                <a:solidFill>
                  <a:prstClr val="black"/>
                </a:solidFill>
              </a:rPr>
              <a:t>Create a way to remember the 4 irregular verbs.</a:t>
            </a:r>
          </a:p>
          <a:p>
            <a:endParaRPr lang="en-US" sz="3600" dirty="0">
              <a:solidFill>
                <a:prstClr val="black"/>
              </a:solidFill>
            </a:endParaRPr>
          </a:p>
          <a:p>
            <a:r>
              <a:rPr lang="en-US" sz="3600" dirty="0">
                <a:solidFill>
                  <a:prstClr val="black"/>
                </a:solidFill>
              </a:rPr>
              <a:t>For example: </a:t>
            </a:r>
            <a:endParaRPr lang="en-US" sz="3600" dirty="0"/>
          </a:p>
        </p:txBody>
      </p:sp>
      <p:sp>
        <p:nvSpPr>
          <p:cNvPr id="3" name="Rectangle 2"/>
          <p:cNvSpPr/>
          <p:nvPr/>
        </p:nvSpPr>
        <p:spPr>
          <a:xfrm>
            <a:off x="1119643" y="4203003"/>
            <a:ext cx="80823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M</a:t>
            </a:r>
          </a:p>
        </p:txBody>
      </p:sp>
      <p:sp>
        <p:nvSpPr>
          <p:cNvPr id="4" name="Rectangle 3"/>
          <p:cNvSpPr/>
          <p:nvPr/>
        </p:nvSpPr>
        <p:spPr>
          <a:xfrm>
            <a:off x="3424813" y="4196096"/>
            <a:ext cx="668773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12700">
                  <a:solidFill>
                    <a:schemeClr val="accent1"/>
                  </a:solidFill>
                  <a:prstDash val="solid"/>
                </a:ln>
                <a:pattFill prst="pct50">
                  <a:fgClr>
                    <a:schemeClr val="accent1"/>
                  </a:fgClr>
                  <a:bgClr>
                    <a:schemeClr val="accent1">
                      <a:lumMod val="20000"/>
                      <a:lumOff val="80000"/>
                    </a:schemeClr>
                  </a:bgClr>
                </a:pattFill>
                <a:effectLst>
                  <a:outerShdw dist="38100" dir="2640000" algn="bl" rotWithShape="0">
                    <a:schemeClr val="accent1"/>
                  </a:outerShdw>
                </a:effectLst>
              </a:rPr>
              <a:t>D</a:t>
            </a:r>
          </a:p>
          <a:p>
            <a:pPr algn="ctr"/>
            <a:endParaRPr lang="en-GB" sz="5400" b="1" cap="none" spc="0" dirty="0">
              <a:ln w="12700">
                <a:solidFill>
                  <a:schemeClr val="accent1"/>
                </a:solidFill>
                <a:prstDash val="solid"/>
              </a:ln>
              <a:pattFill prst="pct50">
                <a:fgClr>
                  <a:schemeClr val="accent1"/>
                </a:fgClr>
                <a:bgClr>
                  <a:schemeClr val="accent1">
                    <a:lumMod val="20000"/>
                    <a:lumOff val="80000"/>
                  </a:schemeClr>
                </a:bgClr>
              </a:pattFill>
              <a:effectLst>
                <a:outerShdw dist="38100" dir="2640000" algn="bl" rotWithShape="0">
                  <a:schemeClr val="accent1"/>
                </a:outerShdw>
              </a:effectLst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9085707" y="4203003"/>
            <a:ext cx="72487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en-GB" sz="5400" b="1" cap="none" spc="0" dirty="0">
                <a:ln/>
                <a:solidFill>
                  <a:srgbClr val="FF0000"/>
                </a:solidFill>
                <a:effectLst/>
              </a:rPr>
              <a:t>C</a:t>
            </a:r>
          </a:p>
        </p:txBody>
      </p:sp>
      <p:sp>
        <p:nvSpPr>
          <p:cNvPr id="6" name="Rectangle 5"/>
          <p:cNvSpPr/>
          <p:nvPr/>
        </p:nvSpPr>
        <p:spPr>
          <a:xfrm>
            <a:off x="6569030" y="4212944"/>
            <a:ext cx="76655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GB" sz="5400" b="1" cap="none" spc="0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2">
                    <a:lumMod val="40000"/>
                    <a:lumOff val="60000"/>
                  </a:schemeClr>
                </a:solidFill>
                <a:effectLst/>
              </a:rPr>
              <a:t>G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751325" y="4489943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ae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982038" y="4489943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ad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418955" y="4489943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yn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391031" y="4489943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wisgo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9811029" y="4489943"/>
            <a:ext cx="14675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och</a:t>
            </a:r>
            <a:endParaRPr lang="en-US" dirty="0"/>
          </a:p>
        </p:txBody>
      </p:sp>
      <p:cxnSp>
        <p:nvCxnSpPr>
          <p:cNvPr id="15" name="Straight Arrow Connector 14"/>
          <p:cNvCxnSpPr>
            <a:stCxn id="3" idx="2"/>
          </p:cNvCxnSpPr>
          <p:nvPr/>
        </p:nvCxnSpPr>
        <p:spPr>
          <a:xfrm flipH="1">
            <a:off x="1523760" y="5126333"/>
            <a:ext cx="1" cy="676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6952307" y="5091707"/>
            <a:ext cx="1" cy="676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759198" y="5126333"/>
            <a:ext cx="1" cy="676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>
            <a:off x="9448146" y="5126333"/>
            <a:ext cx="1" cy="676156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9121963" y="6102399"/>
            <a:ext cx="137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Cael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123244" y="6102822"/>
            <a:ext cx="137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/>
              <a:t>Mynd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69030" y="6095065"/>
            <a:ext cx="137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Gwneud</a:t>
            </a:r>
            <a:endParaRPr lang="en-US" dirty="0"/>
          </a:p>
        </p:txBody>
      </p:sp>
      <p:sp>
        <p:nvSpPr>
          <p:cNvPr id="22" name="TextBox 21"/>
          <p:cNvSpPr txBox="1"/>
          <p:nvPr/>
        </p:nvSpPr>
        <p:spPr>
          <a:xfrm>
            <a:off x="3338572" y="6102399"/>
            <a:ext cx="137724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Dod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39391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425243" y="390436"/>
            <a:ext cx="8602133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Gwnes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i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        He came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>
                <a:solidFill>
                  <a:prstClr val="black"/>
                </a:solidFill>
                <a:latin typeface="+mj-lt"/>
              </a:rPr>
              <a:t>Est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ti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              She did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Cawson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nhw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You went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Daeth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o                                                They came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Gwnaeth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hi                                          They went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Daethon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nhw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I did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Aethon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nhw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   You came</a:t>
            </a:r>
          </a:p>
          <a:p>
            <a:endParaRPr lang="en-US" sz="2400" dirty="0">
              <a:solidFill>
                <a:prstClr val="black"/>
              </a:solidFill>
              <a:latin typeface="+mj-lt"/>
            </a:endParaRPr>
          </a:p>
          <a:p>
            <a:r>
              <a:rPr lang="en-US" sz="2400" dirty="0" err="1">
                <a:solidFill>
                  <a:prstClr val="black"/>
                </a:solidFill>
                <a:latin typeface="+mj-lt"/>
              </a:rPr>
              <a:t>Dest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400" dirty="0" err="1">
                <a:solidFill>
                  <a:prstClr val="black"/>
                </a:solidFill>
                <a:latin typeface="+mj-lt"/>
              </a:rPr>
              <a:t>ti</a:t>
            </a:r>
            <a:r>
              <a:rPr lang="en-US" sz="2400" dirty="0">
                <a:solidFill>
                  <a:prstClr val="black"/>
                </a:solidFill>
                <a:latin typeface="+mj-lt"/>
              </a:rPr>
              <a:t>                                                     They had</a:t>
            </a:r>
            <a:endParaRPr lang="en-US" sz="2400" dirty="0">
              <a:latin typeface="+mj-lt"/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496711" y="390436"/>
            <a:ext cx="6096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endParaRPr lang="en-US" sz="2000" dirty="0">
              <a:solidFill>
                <a:prstClr val="black"/>
              </a:solidFill>
              <a:latin typeface="+mj-lt"/>
            </a:endParaRPr>
          </a:p>
          <a:p>
            <a:r>
              <a:rPr lang="en-US" sz="2000" dirty="0" err="1">
                <a:solidFill>
                  <a:prstClr val="black"/>
                </a:solidFill>
                <a:latin typeface="+mj-lt"/>
              </a:rPr>
              <a:t>Parwch</a:t>
            </a:r>
            <a:r>
              <a:rPr lang="en-US" sz="2000" dirty="0">
                <a:solidFill>
                  <a:prstClr val="black"/>
                </a:solidFill>
                <a:latin typeface="+mj-lt"/>
              </a:rPr>
              <a:t> y </a:t>
            </a:r>
            <a:r>
              <a:rPr lang="en-US" sz="2000" dirty="0" err="1">
                <a:solidFill>
                  <a:prstClr val="black"/>
                </a:solidFill>
                <a:latin typeface="+mj-lt"/>
              </a:rPr>
              <a:t>Gymraeg</a:t>
            </a:r>
            <a:r>
              <a:rPr lang="en-US" sz="2000" dirty="0">
                <a:solidFill>
                  <a:prstClr val="black"/>
                </a:solidFill>
                <a:latin typeface="+mj-lt"/>
              </a:rPr>
              <a:t> </a:t>
            </a:r>
          </a:p>
          <a:p>
            <a:r>
              <a:rPr lang="en-US" sz="2000" dirty="0" err="1">
                <a:solidFill>
                  <a:prstClr val="black"/>
                </a:solidFill>
                <a:latin typeface="+mj-lt"/>
              </a:rPr>
              <a:t>gyda’r</a:t>
            </a:r>
            <a:r>
              <a:rPr lang="en-US" sz="2000" dirty="0">
                <a:solidFill>
                  <a:prstClr val="black"/>
                </a:solidFill>
                <a:latin typeface="+mj-lt"/>
              </a:rPr>
              <a:t> </a:t>
            </a:r>
            <a:r>
              <a:rPr lang="en-US" sz="2000" dirty="0" err="1">
                <a:solidFill>
                  <a:prstClr val="black"/>
                </a:solidFill>
                <a:latin typeface="+mj-lt"/>
              </a:rPr>
              <a:t>Saesneg</a:t>
            </a:r>
            <a:r>
              <a:rPr lang="en-US" sz="2000" dirty="0">
                <a:solidFill>
                  <a:prstClr val="black"/>
                </a:solidFill>
                <a:latin typeface="+mj-lt"/>
              </a:rPr>
              <a:t>.</a:t>
            </a:r>
          </a:p>
          <a:p>
            <a:endParaRPr lang="en-US" sz="2000" dirty="0">
              <a:solidFill>
                <a:prstClr val="black"/>
              </a:solidFill>
              <a:latin typeface="+mj-lt"/>
            </a:endParaRPr>
          </a:p>
          <a:p>
            <a:r>
              <a:rPr lang="en-US" sz="2000" dirty="0">
                <a:solidFill>
                  <a:prstClr val="black"/>
                </a:solidFill>
                <a:latin typeface="+mj-lt"/>
              </a:rPr>
              <a:t>Match the Welsh with </a:t>
            </a:r>
          </a:p>
          <a:p>
            <a:r>
              <a:rPr lang="en-US" sz="2000" dirty="0">
                <a:solidFill>
                  <a:prstClr val="black"/>
                </a:solidFill>
                <a:latin typeface="+mj-lt"/>
              </a:rPr>
              <a:t>the English.</a:t>
            </a:r>
          </a:p>
        </p:txBody>
      </p:sp>
    </p:spTree>
    <p:extLst>
      <p:ext uri="{BB962C8B-B14F-4D97-AF65-F5344CB8AC3E}">
        <p14:creationId xmlns:p14="http://schemas.microsoft.com/office/powerpoint/2010/main" val="8679494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4"/>
          <p:cNvSpPr txBox="1">
            <a:spLocks noChangeArrowheads="1"/>
          </p:cNvSpPr>
          <p:nvPr/>
        </p:nvSpPr>
        <p:spPr bwMode="auto">
          <a:xfrm>
            <a:off x="1885245" y="1463361"/>
            <a:ext cx="7614356" cy="5016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charset="0"/>
              <a:buChar char="•"/>
              <a:defRPr sz="3200"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spcBef>
                <a:spcPct val="20000"/>
              </a:spcBef>
              <a:buFont typeface="Arial" charset="0"/>
              <a:buChar char="–"/>
              <a:defRPr sz="2800"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spcBef>
                <a:spcPct val="20000"/>
              </a:spcBef>
              <a:buFont typeface="Arial" charset="0"/>
              <a:buChar char="•"/>
              <a:defRPr sz="2400"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spcBef>
                <a:spcPct val="20000"/>
              </a:spcBef>
              <a:buFont typeface="Arial" charset="0"/>
              <a:buChar char="–"/>
              <a:defRPr sz="2000"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spcBef>
                <a:spcPct val="20000"/>
              </a:spcBef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000"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cy-GB" altLang="cy-GB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Es i  __________.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y-GB" altLang="cy-GB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y-GB" altLang="cy-GB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Aeth Steffan i __________.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y-GB" altLang="cy-GB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y-GB" altLang="cy-GB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Aethon ni __________.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endParaRPr lang="cy-GB" altLang="cy-GB" b="1" dirty="0">
              <a:solidFill>
                <a:schemeClr val="tx2">
                  <a:lumMod val="75000"/>
                </a:schemeClr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cy-GB" altLang="cy-GB" b="1" dirty="0">
                <a:solidFill>
                  <a:schemeClr val="tx2">
                    <a:lumMod val="75000"/>
                  </a:schemeClr>
                </a:solidFill>
                <a:latin typeface="+mn-lt"/>
              </a:rPr>
              <a:t>Gwnaethoch chi __________.</a:t>
            </a:r>
          </a:p>
        </p:txBody>
      </p:sp>
      <p:sp>
        <p:nvSpPr>
          <p:cNvPr id="3" name="Title 1"/>
          <p:cNvSpPr txBox="1">
            <a:spLocks/>
          </p:cNvSpPr>
          <p:nvPr/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4800" kern="1200" cap="none" spc="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GB" dirty="0"/>
              <a:t>YMARFER- </a:t>
            </a:r>
            <a:r>
              <a:rPr lang="en-GB" dirty="0" err="1"/>
              <a:t>Ble</a:t>
            </a:r>
            <a:r>
              <a:rPr lang="en-GB" dirty="0"/>
              <a:t> </a:t>
            </a:r>
            <a:r>
              <a:rPr lang="en-GB" dirty="0" err="1"/>
              <a:t>aeth</a:t>
            </a:r>
            <a:r>
              <a:rPr lang="en-GB" dirty="0"/>
              <a:t> </a:t>
            </a:r>
            <a:r>
              <a:rPr lang="en-GB" dirty="0" err="1"/>
              <a:t>pawb</a:t>
            </a:r>
            <a:r>
              <a:rPr lang="en-GB" dirty="0"/>
              <a:t>?</a:t>
            </a:r>
          </a:p>
        </p:txBody>
      </p:sp>
      <p:pic>
        <p:nvPicPr>
          <p:cNvPr id="4" name="Picture 16" descr="j0076219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1235" y="1124540"/>
            <a:ext cx="1132196" cy="14898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j0076218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0351" y="2614397"/>
            <a:ext cx="991265" cy="11810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606557" y="3984979"/>
            <a:ext cx="1436732" cy="1124558"/>
            <a:chOff x="1209852" y="2014194"/>
            <a:chExt cx="4886148" cy="4495800"/>
          </a:xfrm>
        </p:grpSpPr>
        <p:pic>
          <p:nvPicPr>
            <p:cNvPr id="6" name="Picture 7" descr="j0076223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209852" y="2014194"/>
              <a:ext cx="3779837" cy="449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7" name="Picture 6" descr="j0076223"/>
            <p:cNvPicPr>
              <a:picLocks noChangeAspect="1" noChangeArrowheads="1" noCrop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316162" y="2014194"/>
              <a:ext cx="3779838" cy="44958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11" name="Group 10"/>
          <p:cNvGrpSpPr/>
          <p:nvPr/>
        </p:nvGrpSpPr>
        <p:grpSpPr>
          <a:xfrm>
            <a:off x="563134" y="5285336"/>
            <a:ext cx="1428398" cy="1236769"/>
            <a:chOff x="4340225" y="1981200"/>
            <a:chExt cx="3938588" cy="4343400"/>
          </a:xfrm>
        </p:grpSpPr>
        <p:pic>
          <p:nvPicPr>
            <p:cNvPr id="9" name="Picture 5" descr="j0076218"/>
            <p:cNvPicPr>
              <a:picLocks noChangeAspect="1" noChangeArrowheads="1" noCrop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>
            <a:xfrm>
              <a:off x="4826000" y="1981200"/>
              <a:ext cx="3452813" cy="4114800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pic>
        <p:pic>
          <p:nvPicPr>
            <p:cNvPr id="10" name="Picture 6" descr="j0076221"/>
            <p:cNvPicPr>
              <a:picLocks noChangeAspect="1" noChangeArrowheads="1" noCrop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340225" y="2286000"/>
              <a:ext cx="2974975" cy="40386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0702192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76987359"/>
              </p:ext>
            </p:extLst>
          </p:nvPr>
        </p:nvGraphicFramePr>
        <p:xfrm>
          <a:off x="2085331" y="369224"/>
          <a:ext cx="8066087" cy="6030468"/>
        </p:xfrm>
        <a:graphic>
          <a:graphicData uri="http://schemas.openxmlformats.org/drawingml/2006/table">
            <a:tbl>
              <a:tblPr/>
              <a:tblGrid>
                <a:gridCol w="1800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468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94468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37648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mynd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n-lt"/>
                        </a:rPr>
                        <a:t>cael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+mn-lt"/>
                        </a:rPr>
                        <a:t>dod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gwneud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 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cest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2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Siôn</a:t>
                      </a:r>
                      <a:endParaRPr kumimoji="0" lang="en-GB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aethon ni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cawson ni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0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aethoch chi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cawsoch chi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daethoch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chi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gwnaethoch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chi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nhw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677884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39907716"/>
              </p:ext>
            </p:extLst>
          </p:nvPr>
        </p:nvGraphicFramePr>
        <p:xfrm>
          <a:off x="874643" y="369224"/>
          <a:ext cx="10774018" cy="5268534"/>
        </p:xfrm>
        <a:graphic>
          <a:graphicData uri="http://schemas.openxmlformats.org/drawingml/2006/table">
            <a:tbl>
              <a:tblPr/>
              <a:tblGrid>
                <a:gridCol w="240459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5975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5975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317431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477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+mn-lt"/>
                        </a:rPr>
                        <a:t>mynd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+mn-lt"/>
                        </a:rPr>
                        <a:t>cael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folHlink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+mn-lt"/>
                        </a:rPr>
                        <a:t>dod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hlink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gwneud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036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 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gwnes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9575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cest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ti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gwnest ti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322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Siôn</a:t>
                      </a:r>
                      <a:endParaRPr kumimoji="0" lang="en-GB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cafodd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o/hi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Sian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2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</a:t>
                      </a:r>
                      <a:r>
                        <a:rPr kumimoji="0" lang="en-GB" altLang="en-US" sz="2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y plant</a:t>
                      </a:r>
                      <a:endParaRPr kumimoji="0" lang="en-US" altLang="en-US" sz="2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333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aethon ni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cawson ni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8101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aethoch chi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cawsoch chi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daethoch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chi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gwnaethoch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chi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3180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aethon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cawson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daethon nhw</a:t>
                      </a:r>
                      <a:endParaRPr kumimoji="0" lang="en-US" altLang="en-US" sz="24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sz="28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1pPr>
                      <a:lvl2pPr algn="l">
                        <a:spcBef>
                          <a:spcPct val="20000"/>
                        </a:spcBef>
                        <a:defRPr sz="24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2pPr>
                      <a:lvl3pPr algn="l">
                        <a:spcBef>
                          <a:spcPct val="20000"/>
                        </a:spcBef>
                        <a:defRPr sz="2000"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3pPr>
                      <a:lvl4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4pPr>
                      <a:lvl5pPr algn="l">
                        <a:spcBef>
                          <a:spcPct val="20000"/>
                        </a:spcBef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>
                          <a:solidFill>
                            <a:schemeClr val="tx1"/>
                          </a:solidFill>
                          <a:latin typeface="Comic Sans MS" panose="030F0702030302020204" pitchFamily="66" charset="0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5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gwnaethon</a:t>
                      </a:r>
                      <a:r>
                        <a:rPr kumimoji="0" lang="en-GB" alt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kumimoji="0" lang="en-GB" alt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nhw</a:t>
                      </a:r>
                      <a:endParaRPr kumimoji="0" lang="en-US" altLang="en-US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0732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38709" y="-108184"/>
            <a:ext cx="12216135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GB" sz="3200" b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Ymarfer</a:t>
            </a:r>
            <a:r>
              <a:rPr lang="en-GB" sz="3200" b="1" dirty="0">
                <a:ea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GB" sz="3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Cysylltwch</a:t>
            </a:r>
            <a:r>
              <a:rPr lang="en-GB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terfyniad</a:t>
            </a:r>
            <a:r>
              <a:rPr lang="en-GB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gyda’r</a:t>
            </a:r>
            <a:r>
              <a:rPr lang="en-GB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2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ferf</a:t>
            </a:r>
            <a:r>
              <a:rPr lang="en-GB" sz="3200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GB" sz="3200" i="1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endParaRPr lang="en-GB" sz="3200" i="1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Can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									…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fy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nillad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ysgol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newydd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Adolyg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	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						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 odd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Dafydd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Iwan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gân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36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Dysg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	… odd Dr Jones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neuadd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Cari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	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ais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erbyn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prawf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b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Cici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		… 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on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ni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fferins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yn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siop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.	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GB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Siarad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 odd Ryan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Giggs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y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bêl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Gwisg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	… 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odd Mrs Jones y plant</a:t>
            </a:r>
            <a:endParaRPr lang="en-GB" sz="2000" dirty="0"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Aft>
                <a:spcPts val="0"/>
              </a:spcAft>
            </a:pPr>
            <a:r>
              <a:rPr lang="en-GB" sz="3600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Pryn</a:t>
            </a:r>
            <a:r>
              <a:rPr lang="en-GB" sz="3600" dirty="0">
                <a:ea typeface="Times New Roman" panose="02020603050405020304" pitchFamily="18" charset="0"/>
                <a:cs typeface="Times New Roman" panose="02020603050405020304" pitchFamily="18" charset="0"/>
              </a:rPr>
              <a:t>…								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…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aist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dy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fag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i’r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GB" sz="3600" i="1" dirty="0" err="1">
                <a:ea typeface="Times New Roman" panose="02020603050405020304" pitchFamily="18" charset="0"/>
                <a:cs typeface="Times New Roman" panose="02020603050405020304" pitchFamily="18" charset="0"/>
              </a:rPr>
              <a:t>ysgol</a:t>
            </a:r>
            <a:r>
              <a:rPr lang="en-GB" sz="3600" i="1" dirty="0"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GB" sz="2000" dirty="0">
              <a:effectLst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5" name="Straight Arrow Connector 4"/>
          <p:cNvCxnSpPr/>
          <p:nvPr/>
        </p:nvCxnSpPr>
        <p:spPr>
          <a:xfrm>
            <a:off x="1634748" y="1204408"/>
            <a:ext cx="4348363" cy="522792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9939186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dirty="0"/>
              <a:t>Y GORFFENNOL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1708" y="4224862"/>
            <a:ext cx="9070848" cy="457201"/>
          </a:xfrm>
        </p:spPr>
        <p:txBody>
          <a:bodyPr>
            <a:noAutofit/>
          </a:bodyPr>
          <a:lstStyle/>
          <a:p>
            <a:r>
              <a:rPr lang="en-GB" sz="2800" dirty="0" err="1"/>
              <a:t>Berfau</a:t>
            </a:r>
            <a:r>
              <a:rPr lang="en-GB" sz="2800" dirty="0"/>
              <a:t> </a:t>
            </a:r>
            <a:r>
              <a:rPr lang="en-GB" sz="2800" dirty="0" err="1"/>
              <a:t>Afreolaidd</a:t>
            </a:r>
            <a:r>
              <a:rPr lang="en-GB" sz="2800" dirty="0"/>
              <a:t>/Irregular Verbs</a:t>
            </a:r>
          </a:p>
        </p:txBody>
      </p:sp>
    </p:spTree>
    <p:extLst>
      <p:ext uri="{BB962C8B-B14F-4D97-AF65-F5344CB8AC3E}">
        <p14:creationId xmlns:p14="http://schemas.microsoft.com/office/powerpoint/2010/main" val="33761742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Nod y </a:t>
            </a:r>
            <a:r>
              <a:rPr lang="en-US" dirty="0" err="1"/>
              <a:t>wers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Revise what you know about the past tense from last lesson and what you’ve revised at home</a:t>
            </a:r>
          </a:p>
          <a:p>
            <a:r>
              <a:rPr lang="en-US" sz="2800" dirty="0"/>
              <a:t>Understand the irregular verbs</a:t>
            </a:r>
          </a:p>
          <a:p>
            <a:r>
              <a:rPr lang="en-US" sz="2800" dirty="0"/>
              <a:t>Create a sentence to remember how to use the irregular verbs</a:t>
            </a:r>
          </a:p>
        </p:txBody>
      </p:sp>
    </p:spTree>
    <p:extLst>
      <p:ext uri="{BB962C8B-B14F-4D97-AF65-F5344CB8AC3E}">
        <p14:creationId xmlns:p14="http://schemas.microsoft.com/office/powerpoint/2010/main" val="19009360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/>
              <a:t>Y </a:t>
            </a:r>
            <a:r>
              <a:rPr lang="en-GB" dirty="0" err="1"/>
              <a:t>Gorffennol</a:t>
            </a:r>
            <a:r>
              <a:rPr lang="en-GB" dirty="0"/>
              <a:t> </a:t>
            </a:r>
            <a:r>
              <a:rPr lang="en-GB" dirty="0" err="1"/>
              <a:t>Afreolaidd</a:t>
            </a:r>
            <a:endParaRPr lang="en-GB" dirty="0"/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1077968" y="2168955"/>
            <a:ext cx="7947025" cy="647700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182880" indent="-182880" algn="l" defTabSz="914400" rtl="0" eaLnBrk="1" latinLnBrk="0" hangingPunct="1">
              <a:lnSpc>
                <a:spcPct val="100000"/>
              </a:lnSpc>
              <a:spcBef>
                <a:spcPts val="900"/>
              </a:spcBef>
              <a:spcAft>
                <a:spcPts val="0"/>
              </a:spcAft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100000"/>
              </a:lnSpc>
              <a:spcBef>
                <a:spcPts val="500"/>
              </a:spcBef>
              <a:buClr>
                <a:schemeClr val="tx1">
                  <a:lumMod val="85000"/>
                  <a:lumOff val="15000"/>
                </a:schemeClr>
              </a:buClr>
              <a:buFont typeface="Garamond" pitchFamily="18" charset="0"/>
              <a:buChar char="◦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Tx/>
              <a:buNone/>
            </a:pPr>
            <a:r>
              <a:rPr lang="en-GB" altLang="en-US" sz="2800" dirty="0">
                <a:latin typeface="+mj-lt"/>
              </a:rPr>
              <a:t>When do we use the ‘</a:t>
            </a:r>
            <a:r>
              <a:rPr lang="en-GB" altLang="en-US" sz="2800" dirty="0" err="1">
                <a:latin typeface="+mj-lt"/>
              </a:rPr>
              <a:t>gorffennol</a:t>
            </a:r>
            <a:r>
              <a:rPr lang="en-GB" altLang="en-US" sz="2800" dirty="0">
                <a:latin typeface="+mj-lt"/>
              </a:rPr>
              <a:t> </a:t>
            </a:r>
            <a:r>
              <a:rPr lang="en-GB" altLang="en-US" sz="2800" dirty="0" err="1">
                <a:latin typeface="+mj-lt"/>
              </a:rPr>
              <a:t>afreolaidd</a:t>
            </a:r>
            <a:r>
              <a:rPr lang="en-GB" altLang="en-US" sz="2800" dirty="0">
                <a:latin typeface="+mj-lt"/>
              </a:rPr>
              <a:t>’?</a:t>
            </a:r>
            <a:endParaRPr lang="en-US" altLang="en-US" sz="2800" dirty="0">
              <a:latin typeface="+mj-lt"/>
            </a:endParaRPr>
          </a:p>
        </p:txBody>
      </p:sp>
      <p:sp>
        <p:nvSpPr>
          <p:cNvPr id="5" name="Text Box 6"/>
          <p:cNvSpPr txBox="1">
            <a:spLocks noChangeArrowheads="1"/>
          </p:cNvSpPr>
          <p:nvPr/>
        </p:nvSpPr>
        <p:spPr bwMode="auto">
          <a:xfrm>
            <a:off x="2675540" y="3255196"/>
            <a:ext cx="7200900" cy="20313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>
                <a:solidFill>
                  <a:schemeClr val="tx2"/>
                </a:solidFill>
              </a:rPr>
              <a:t>… </a:t>
            </a:r>
            <a:r>
              <a:rPr lang="en-GB" altLang="en-US" sz="2800" dirty="0" err="1">
                <a:solidFill>
                  <a:schemeClr val="tx2"/>
                </a:solidFill>
              </a:rPr>
              <a:t>i</a:t>
            </a:r>
            <a:r>
              <a:rPr lang="en-GB" altLang="en-US" sz="2800" dirty="0">
                <a:solidFill>
                  <a:schemeClr val="tx2"/>
                </a:solidFill>
              </a:rPr>
              <a:t> </a:t>
            </a:r>
            <a:r>
              <a:rPr lang="en-GB" altLang="en-US" sz="2800" dirty="0" err="1">
                <a:solidFill>
                  <a:schemeClr val="tx2"/>
                </a:solidFill>
              </a:rPr>
              <a:t>siarad</a:t>
            </a:r>
            <a:r>
              <a:rPr lang="en-GB" altLang="en-US" sz="2800" dirty="0">
                <a:solidFill>
                  <a:schemeClr val="tx2"/>
                </a:solidFill>
              </a:rPr>
              <a:t> am </a:t>
            </a:r>
            <a:r>
              <a:rPr lang="en-GB" altLang="en-US" sz="2800" dirty="0" err="1">
                <a:solidFill>
                  <a:schemeClr val="tx2"/>
                </a:solidFill>
              </a:rPr>
              <a:t>beth</a:t>
            </a:r>
            <a:r>
              <a:rPr lang="en-GB" altLang="en-US" sz="2800" dirty="0">
                <a:solidFill>
                  <a:schemeClr val="tx2"/>
                </a:solidFill>
              </a:rPr>
              <a:t> </a:t>
            </a:r>
            <a:r>
              <a:rPr lang="en-GB" altLang="en-US" sz="2800" b="1" dirty="0" err="1">
                <a:solidFill>
                  <a:schemeClr val="tx2"/>
                </a:solidFill>
              </a:rPr>
              <a:t>wnaethoch</a:t>
            </a:r>
            <a:r>
              <a:rPr lang="en-GB" altLang="en-US" sz="2800" dirty="0">
                <a:solidFill>
                  <a:schemeClr val="tx2"/>
                </a:solidFill>
              </a:rPr>
              <a:t> chi/</a:t>
            </a:r>
            <a:r>
              <a:rPr lang="en-GB" altLang="en-US" sz="2800" dirty="0" err="1">
                <a:solidFill>
                  <a:schemeClr val="tx2"/>
                </a:solidFill>
              </a:rPr>
              <a:t>rhywun</a:t>
            </a:r>
            <a:r>
              <a:rPr lang="en-GB" altLang="en-US" sz="2800" dirty="0">
                <a:solidFill>
                  <a:schemeClr val="tx2"/>
                </a:solidFill>
              </a:rPr>
              <a:t> </a:t>
            </a:r>
            <a:r>
              <a:rPr lang="en-GB" altLang="en-US" sz="2800" dirty="0" err="1">
                <a:solidFill>
                  <a:schemeClr val="tx2"/>
                </a:solidFill>
              </a:rPr>
              <a:t>arall</a:t>
            </a:r>
            <a:r>
              <a:rPr lang="en-GB" altLang="en-US" sz="2800" dirty="0">
                <a:solidFill>
                  <a:schemeClr val="tx2"/>
                </a:solidFill>
              </a:rPr>
              <a:t> </a:t>
            </a:r>
            <a:r>
              <a:rPr lang="en-GB" altLang="en-US" sz="2800" dirty="0" err="1">
                <a:solidFill>
                  <a:schemeClr val="tx2"/>
                </a:solidFill>
              </a:rPr>
              <a:t>yn</a:t>
            </a:r>
            <a:r>
              <a:rPr lang="en-GB" altLang="en-US" sz="2800" dirty="0">
                <a:solidFill>
                  <a:schemeClr val="tx2"/>
                </a:solidFill>
              </a:rPr>
              <a:t> y </a:t>
            </a:r>
            <a:r>
              <a:rPr lang="en-GB" altLang="en-US" sz="2800" dirty="0" err="1">
                <a:solidFill>
                  <a:schemeClr val="tx2"/>
                </a:solidFill>
              </a:rPr>
              <a:t>gorffennol</a:t>
            </a:r>
            <a:r>
              <a:rPr lang="en-GB" altLang="en-US" sz="2800" dirty="0">
                <a:solidFill>
                  <a:schemeClr val="tx2"/>
                </a:solidFill>
              </a:rPr>
              <a:t>.</a:t>
            </a:r>
          </a:p>
          <a:p>
            <a:pPr>
              <a:spcBef>
                <a:spcPct val="50000"/>
              </a:spcBef>
            </a:pPr>
            <a:r>
              <a:rPr lang="en-US" altLang="en-US" sz="2800" dirty="0">
                <a:solidFill>
                  <a:schemeClr val="tx2"/>
                </a:solidFill>
              </a:rPr>
              <a:t>… to talk about what you or someone else did </a:t>
            </a:r>
            <a:r>
              <a:rPr lang="en-US" altLang="en-US" sz="2800" b="1" dirty="0">
                <a:solidFill>
                  <a:schemeClr val="tx2"/>
                </a:solidFill>
              </a:rPr>
              <a:t>in the past</a:t>
            </a:r>
            <a:endParaRPr lang="en-GB" altLang="en-US" sz="28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909897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AutoShape 6"/>
          <p:cNvSpPr>
            <a:spLocks noChangeArrowheads="1"/>
          </p:cNvSpPr>
          <p:nvPr/>
        </p:nvSpPr>
        <p:spPr bwMode="auto">
          <a:xfrm>
            <a:off x="1120069" y="325791"/>
            <a:ext cx="4176713" cy="1152525"/>
          </a:xfrm>
          <a:prstGeom prst="wedgeRoundRectCallout">
            <a:avLst>
              <a:gd name="adj1" fmla="val -37611"/>
              <a:gd name="adj2" fmla="val 338153"/>
              <a:gd name="adj3" fmla="val 1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2800">
                <a:latin typeface="+mj-lt"/>
              </a:rPr>
              <a:t>Mae pedwar o ferfau afreolaidd</a:t>
            </a:r>
          </a:p>
        </p:txBody>
      </p:sp>
      <p:sp>
        <p:nvSpPr>
          <p:cNvPr id="6" name="AutoShape 7"/>
          <p:cNvSpPr>
            <a:spLocks noChangeArrowheads="1"/>
          </p:cNvSpPr>
          <p:nvPr/>
        </p:nvSpPr>
        <p:spPr bwMode="auto">
          <a:xfrm>
            <a:off x="3059641" y="1665484"/>
            <a:ext cx="2547586" cy="2446337"/>
          </a:xfrm>
          <a:prstGeom prst="wedgeEllipseCallout">
            <a:avLst>
              <a:gd name="adj1" fmla="val -61704"/>
              <a:gd name="adj2" fmla="val 78310"/>
            </a:avLst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3600" dirty="0" err="1">
                <a:solidFill>
                  <a:srgbClr val="CC00CC"/>
                </a:solidFill>
                <a:latin typeface="+mj-lt"/>
              </a:rPr>
              <a:t>mynd</a:t>
            </a:r>
            <a:endParaRPr lang="en-GB" altLang="en-US" sz="3600" dirty="0">
              <a:solidFill>
                <a:srgbClr val="CC00CC"/>
              </a:solidFill>
              <a:latin typeface="+mj-lt"/>
            </a:endParaRPr>
          </a:p>
          <a:p>
            <a:pPr algn="ctr" eaLnBrk="1" hangingPunct="1"/>
            <a:r>
              <a:rPr lang="en-GB" altLang="en-US" sz="3600" dirty="0">
                <a:solidFill>
                  <a:srgbClr val="CC00CC"/>
                </a:solidFill>
                <a:latin typeface="+mj-lt"/>
              </a:rPr>
              <a:t>- to go</a:t>
            </a:r>
          </a:p>
        </p:txBody>
      </p:sp>
      <p:sp>
        <p:nvSpPr>
          <p:cNvPr id="7" name="AutoShape 9"/>
          <p:cNvSpPr>
            <a:spLocks noChangeArrowheads="1"/>
          </p:cNvSpPr>
          <p:nvPr/>
        </p:nvSpPr>
        <p:spPr bwMode="auto">
          <a:xfrm>
            <a:off x="7759172" y="3431822"/>
            <a:ext cx="4071584" cy="1662348"/>
          </a:xfrm>
          <a:prstGeom prst="wedgeEllipseCallout">
            <a:avLst>
              <a:gd name="adj1" fmla="val -120528"/>
              <a:gd name="adj2" fmla="val 54412"/>
            </a:avLst>
          </a:prstGeom>
          <a:solidFill>
            <a:srgbClr val="3366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3600" dirty="0" err="1">
                <a:latin typeface="+mj-lt"/>
              </a:rPr>
              <a:t>cael</a:t>
            </a:r>
            <a:endParaRPr lang="en-GB" altLang="en-US" sz="3600" dirty="0">
              <a:latin typeface="+mj-lt"/>
            </a:endParaRPr>
          </a:p>
          <a:p>
            <a:pPr algn="ctr" eaLnBrk="1" hangingPunct="1"/>
            <a:r>
              <a:rPr lang="en-GB" altLang="en-US" sz="3600" dirty="0">
                <a:latin typeface="+mj-lt"/>
              </a:rPr>
              <a:t>- to have</a:t>
            </a:r>
          </a:p>
        </p:txBody>
      </p:sp>
      <p:sp>
        <p:nvSpPr>
          <p:cNvPr id="8" name="AutoShape 10"/>
          <p:cNvSpPr>
            <a:spLocks noChangeArrowheads="1"/>
          </p:cNvSpPr>
          <p:nvPr/>
        </p:nvSpPr>
        <p:spPr bwMode="auto">
          <a:xfrm>
            <a:off x="5296782" y="5317204"/>
            <a:ext cx="3240087" cy="1296988"/>
          </a:xfrm>
          <a:prstGeom prst="wedgeEllipseCallout">
            <a:avLst>
              <a:gd name="adj1" fmla="val -94292"/>
              <a:gd name="adj2" fmla="val -10708"/>
            </a:avLst>
          </a:prstGeom>
          <a:solidFill>
            <a:srgbClr val="00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3200" dirty="0" err="1">
                <a:solidFill>
                  <a:srgbClr val="006600"/>
                </a:solidFill>
                <a:latin typeface="+mj-lt"/>
              </a:rPr>
              <a:t>gwneud</a:t>
            </a:r>
            <a:endParaRPr lang="en-GB" altLang="en-US" sz="3200" dirty="0">
              <a:solidFill>
                <a:srgbClr val="006600"/>
              </a:solidFill>
              <a:latin typeface="+mj-lt"/>
            </a:endParaRPr>
          </a:p>
          <a:p>
            <a:pPr algn="ctr" eaLnBrk="1" hangingPunct="1"/>
            <a:r>
              <a:rPr lang="en-GB" altLang="en-US" sz="3200" dirty="0">
                <a:solidFill>
                  <a:srgbClr val="006600"/>
                </a:solidFill>
                <a:latin typeface="+mj-lt"/>
              </a:rPr>
              <a:t>- to do</a:t>
            </a:r>
          </a:p>
        </p:txBody>
      </p:sp>
      <p:sp>
        <p:nvSpPr>
          <p:cNvPr id="9" name="AutoShape 11"/>
          <p:cNvSpPr>
            <a:spLocks noChangeArrowheads="1"/>
          </p:cNvSpPr>
          <p:nvPr/>
        </p:nvSpPr>
        <p:spPr bwMode="auto">
          <a:xfrm>
            <a:off x="5810338" y="1478316"/>
            <a:ext cx="2619374" cy="2576513"/>
          </a:xfrm>
          <a:prstGeom prst="wedgeEllipseCallout">
            <a:avLst>
              <a:gd name="adj1" fmla="val -115836"/>
              <a:gd name="adj2" fmla="val 93083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GB" altLang="en-US" sz="3200">
                <a:solidFill>
                  <a:schemeClr val="bg1"/>
                </a:solidFill>
                <a:latin typeface="+mj-lt"/>
              </a:rPr>
              <a:t>dod</a:t>
            </a:r>
          </a:p>
          <a:p>
            <a:pPr algn="ctr" eaLnBrk="1" hangingPunct="1"/>
            <a:r>
              <a:rPr lang="en-GB" altLang="en-US" sz="3200">
                <a:solidFill>
                  <a:schemeClr val="bg1"/>
                </a:solidFill>
                <a:latin typeface="+mj-lt"/>
              </a:rPr>
              <a:t>- to come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8801" y="4861278"/>
            <a:ext cx="3302000" cy="17529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294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2640014" y="620713"/>
            <a:ext cx="6048375" cy="823912"/>
          </a:xfrm>
          <a:prstGeom prst="rect">
            <a:avLst/>
          </a:prstGeom>
          <a:solidFill>
            <a:srgbClr val="FFFF00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4800">
                <a:solidFill>
                  <a:srgbClr val="CC00CC"/>
                </a:solidFill>
                <a:latin typeface="+mn-lt"/>
              </a:rPr>
              <a:t>Mynd</a:t>
            </a:r>
          </a:p>
        </p:txBody>
      </p:sp>
      <p:sp>
        <p:nvSpPr>
          <p:cNvPr id="7173" name="Text Box 5"/>
          <p:cNvSpPr txBox="1">
            <a:spLocks noChangeArrowheads="1"/>
          </p:cNvSpPr>
          <p:nvPr/>
        </p:nvSpPr>
        <p:spPr bwMode="auto">
          <a:xfrm>
            <a:off x="2846916" y="1831094"/>
            <a:ext cx="2305050" cy="4339650"/>
          </a:xfrm>
          <a:prstGeom prst="rect">
            <a:avLst/>
          </a:prstGeom>
          <a:solidFill>
            <a:srgbClr val="33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es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i</a:t>
            </a:r>
            <a:endParaRPr lang="en-GB" altLang="en-US" sz="2400" b="1" dirty="0">
              <a:solidFill>
                <a:srgbClr val="FFFF00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est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ti</a:t>
            </a:r>
            <a:endParaRPr lang="en-GB" altLang="en-US" sz="2400" b="1" dirty="0">
              <a:solidFill>
                <a:srgbClr val="FFFF00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o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aethon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ni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	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aethoch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chi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aethon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nhw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FFF00"/>
                </a:solidFill>
                <a:latin typeface="+mn-lt"/>
              </a:rPr>
              <a:t>aeth</a:t>
            </a:r>
            <a:r>
              <a:rPr lang="en-GB" altLang="en-US" sz="2400" b="1" dirty="0">
                <a:solidFill>
                  <a:srgbClr val="FFFF00"/>
                </a:solidFill>
                <a:latin typeface="+mn-lt"/>
              </a:rPr>
              <a:t> Sian</a:t>
            </a:r>
          </a:p>
        </p:txBody>
      </p:sp>
      <p:sp>
        <p:nvSpPr>
          <p:cNvPr id="7174" name="Text Box 6"/>
          <p:cNvSpPr txBox="1">
            <a:spLocks noChangeArrowheads="1"/>
          </p:cNvSpPr>
          <p:nvPr/>
        </p:nvSpPr>
        <p:spPr bwMode="auto">
          <a:xfrm>
            <a:off x="5527323" y="1831094"/>
            <a:ext cx="2592388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I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you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he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she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we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you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they went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latin typeface="+mn-lt"/>
              </a:rPr>
              <a:t>Sian went</a:t>
            </a:r>
          </a:p>
        </p:txBody>
      </p:sp>
    </p:spTree>
    <p:extLst>
      <p:ext uri="{BB962C8B-B14F-4D97-AF65-F5344CB8AC3E}">
        <p14:creationId xmlns:p14="http://schemas.microsoft.com/office/powerpoint/2010/main" val="5543673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7" dur="1000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1000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7" dur="1000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2" dur="1000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7" dur="1000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2" dur="1000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7" dur="1000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2" dur="1000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24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56" dur="2000" fill="hold"/>
                                        <p:tgtEl>
                                          <p:spTgt spid="717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7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58" dur="2000" fill="hold"/>
                                        <p:tgtEl>
                                          <p:spTgt spid="717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59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60" dur="2000" fill="hold"/>
                                        <p:tgtEl>
                                          <p:spTgt spid="717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1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62" dur="2000" fill="hold"/>
                                        <p:tgtEl>
                                          <p:spTgt spid="717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3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64" dur="2000" fill="hold"/>
                                        <p:tgtEl>
                                          <p:spTgt spid="717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5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66" dur="2000" fill="hold"/>
                                        <p:tgtEl>
                                          <p:spTgt spid="717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7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68" dur="2000" fill="hold"/>
                                        <p:tgtEl>
                                          <p:spTgt spid="717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69" presetID="24" presetClass="path" presetSubtype="0" accel="50000" decel="50000" fill="hold" grpId="1" nodeType="with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0.0 0.0  C 0.023 0.00133  0.042 0.01198  0.052 0.02796  L 0.075 0.06524  C 0.08 0.07323  0.088 0.07723  0.098 0.07723  C 0.112 0.07723  0.124 0.06657  0.125 0.0506  C 0.124 0.03728  0.112 0.0253  0.098 0.0253  C 0.088 0.0253  0.08 0.03062  0.075 0.03728  L 0.052 0.07456  C 0.042 0.09054  0.023 0.10119  0.0 0.10252  C -0.023 0.10119  -0.042 0.09054  -0.052 0.07456  L -0.075 0.03728  C -0.08 0.03062  -0.088 0.0253  -0.098 0.0253  C -0.112 0.0253  -0.124 0.03728  -0.125 0.0506  C -0.124 0.06657  -0.112 0.07723  -0.098 0.07723  C -0.088 0.07723  -0.08 0.07323  -0.075 0.06524  L -0.052 0.02796  C -0.042 0.01198  -0.023 0.00133  0.0 0.0  Z" pathEditMode="relative" ptsTypes="">
                                      <p:cBhvr>
                                        <p:cTn id="70" dur="2000" fill="hold"/>
                                        <p:tgtEl>
                                          <p:spTgt spid="717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 nodeType="clickPar">
                      <p:stCondLst>
                        <p:cond delay="indefinite"/>
                      </p:stCondLst>
                      <p:childTnLst>
                        <p:par>
                          <p:cTn id="7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3" presetID="25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-0.022 -0.02264  -0.033 -0.06125  -0.027 -0.09986  C -0.024 -0.11318  -0.02 -0.12649  -0.014 -0.13714  C -0.01 -0.10652  0.004 -0.07856  0.025 -0.06125  C 0.025 -0.09853  0.041 -0.13448  0.068 -0.15046  C 0.077 -0.15712  0.087 -0.15978  0.097 -0.16111  C 0.082 -0.13847  0.074 -0.10652  0.077 -0.07323  C 0.099 -0.0972  0.13 -0.10252  0.157 -0.08521  C 0.166 -0.07989  0.175 -0.07057  0.181 -0.06125  C 0.158 -0.06391  0.134 -0.05193  0.117 -0.02796  C 0.144 -0.01997  0.167 0.00799  0.174 0.0466  C 0.176 0.05992  0.176 0.07323  0.174 0.08655  C 0.161 0.06125  0.139 0.04394  0.115 0.04128  C 0.127 0.07456  0.124 0.11584  0.106 0.14646  C 0.099 0.15712  0.091 0.16644  0.082 0.17176  C 0.089 0.14247  0.085 0.10918  0.072 0.08255  C 0.06 0.11584  0.034 0.13847  0.004 0.13847  C -0.007 0.13847  -0.017 0.13581  -0.026 0.13049  C -0.004 0.11983  0.013 0.09454  0.021 0.06391  C -0.007 0.0719  -0.036 0.05992  -0.055 0.02929  C -0.062 0.01731  -0.066 0.00533  -0.069 -0.00799  C -0.049 0.00932  -0.023 0.01198  0.0 0.0  Z" pathEditMode="relative" ptsTypes="">
                                      <p:cBhvr>
                                        <p:cTn id="74" dur="2000" fill="hold"/>
                                        <p:tgtEl>
                                          <p:spTgt spid="71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2" grpId="0" animBg="1"/>
      <p:bldP spid="7172" grpId="1" animBg="1"/>
      <p:bldP spid="7173" grpId="0" animBg="1"/>
      <p:bldP spid="7174" grpId="0" build="p"/>
      <p:bldP spid="7174" grpId="1" build="allAtOnce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2566988" y="476251"/>
            <a:ext cx="7200900" cy="1198563"/>
          </a:xfrm>
          <a:prstGeom prst="rect">
            <a:avLst/>
          </a:prstGeom>
          <a:solidFill>
            <a:srgbClr val="F8170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7200">
                <a:solidFill>
                  <a:schemeClr val="bg1"/>
                </a:solidFill>
                <a:latin typeface="+mj-lt"/>
              </a:rPr>
              <a:t>Dod</a:t>
            </a:r>
          </a:p>
        </p:txBody>
      </p:sp>
      <p:sp>
        <p:nvSpPr>
          <p:cNvPr id="8197" name="Text Box 5"/>
          <p:cNvSpPr txBox="1">
            <a:spLocks noChangeArrowheads="1"/>
          </p:cNvSpPr>
          <p:nvPr/>
        </p:nvSpPr>
        <p:spPr bwMode="auto">
          <a:xfrm>
            <a:off x="2927351" y="2133600"/>
            <a:ext cx="2665413" cy="433965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des </a:t>
            </a: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i</a:t>
            </a:r>
            <a:endParaRPr lang="en-GB" altLang="en-US" sz="2400" b="1" dirty="0">
              <a:solidFill>
                <a:srgbClr val="F81706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dest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ti</a:t>
            </a:r>
            <a:endParaRPr lang="en-GB" altLang="en-US" sz="2400" b="1" dirty="0">
              <a:solidFill>
                <a:srgbClr val="F81706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o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daethon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ni</a:t>
            </a:r>
            <a:endParaRPr lang="en-GB" altLang="en-US" sz="2400" b="1" dirty="0">
              <a:solidFill>
                <a:srgbClr val="F81706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daethoch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chi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daethon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</a:t>
            </a: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nhw</a:t>
            </a:r>
            <a:endParaRPr lang="en-GB" altLang="en-US" sz="2400" b="1" dirty="0">
              <a:solidFill>
                <a:srgbClr val="F81706"/>
              </a:solidFill>
              <a:latin typeface="+mj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F81706"/>
                </a:solidFill>
                <a:latin typeface="+mj-lt"/>
              </a:rPr>
              <a:t>daeth</a:t>
            </a:r>
            <a:r>
              <a:rPr lang="en-GB" altLang="en-US" sz="2400" b="1" dirty="0">
                <a:solidFill>
                  <a:srgbClr val="F81706"/>
                </a:solidFill>
                <a:latin typeface="+mj-lt"/>
              </a:rPr>
              <a:t> Sian</a:t>
            </a:r>
          </a:p>
        </p:txBody>
      </p:sp>
      <p:sp>
        <p:nvSpPr>
          <p:cNvPr id="8198" name="Text Box 6"/>
          <p:cNvSpPr txBox="1">
            <a:spLocks noChangeArrowheads="1"/>
          </p:cNvSpPr>
          <p:nvPr/>
        </p:nvSpPr>
        <p:spPr bwMode="auto">
          <a:xfrm>
            <a:off x="6096000" y="2133600"/>
            <a:ext cx="316865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I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you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he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she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we came 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you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they came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j-lt"/>
              </a:rPr>
              <a:t>Sian came</a:t>
            </a:r>
          </a:p>
        </p:txBody>
      </p:sp>
    </p:spTree>
    <p:extLst>
      <p:ext uri="{BB962C8B-B14F-4D97-AF65-F5344CB8AC3E}">
        <p14:creationId xmlns:p14="http://schemas.microsoft.com/office/powerpoint/2010/main" val="13812080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1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9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 0.0  C 0.007 -0.01331  0.014 -0.02796  0.021 -0.0466  C 0.04 -0.09986  0.045 -0.15179  0.031 -0.15978  C 0.017 -0.1691  -0.01 -0.13182  -0.029 -0.07856  C -0.039 -0.0506  -0.045 -0.02397  -0.047 -0.00399  C -0.05 0.01198  -0.051 0.02796  -0.051 0.0466  C -0.051 0.10652  -0.038 0.15578  -0.023 0.15578  C -0.008 0.15578  0.005 0.10652  0.005 0.0466  C 0.005 0.01864  0.002 -0.00799  -0.003 -0.02663  C -0.005 -0.04261  -0.01 -0.05992  -0.016 -0.07723  C -0.036 -0.13182  -0.063 -0.1691  -0.077 -0.15978  C -0.091 -0.15046  -0.086 -0.09986  -0.066 -0.04527  C -0.058 -0.01997  -0.047 0.00133  -0.036 0.01598  C -0.028 0.02929  -0.019 0.04128  -0.007 0.05326  C 0.029 0.09187  0.065 0.10918  0.075 0.0932  C 0.084 0.07723  0.064 0.03329  0.028 -0.00399  C 0.013 -0.01997  -0.003 -0.03196  -0.016 -0.03994  C -0.028 -0.04793  -0.043 -0.05459  -0.059 -0.05859  C -0.103 -0.0719  -0.141 -0.06791  -0.144 -0.0466  C -0.148 -0.02663  -0.115 0.0  -0.071 0.01331  C -0.051 0.01864  -0.032 0.0213  -0.017 0.01997  C -0.004 0.01997  0.01 0.01731  0.025 0.01331  C 0.069 0.0  0.102 -0.02796  0.098 -0.04793  C 0.095 -0.06791  0.057 -0.07323  0.013 -0.05992  C -0.008 -0.05326  -0.027 -0.04394  -0.04 -0.03329  C -0.051 -0.0253  -0.062 -0.01598  -0.074 -0.00399  C -0.109 0.03462  -0.13 0.07723  -0.12 0.0932  C -0.111 0.10918  -0.074 0.09187  -0.039 0.05459  C -0.022 0.03595  -0.008 0.01731  0.0 0.0  Z" pathEditMode="relative" ptsTypes="">
                                      <p:cBhvr>
                                        <p:cTn id="11" dur="20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6" dur="20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1" dur="10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animBg="1"/>
      <p:bldP spid="8196" grpId="1" animBg="1"/>
      <p:bldP spid="8197" grpId="0" animBg="1"/>
      <p:bldP spid="819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3143250" y="692150"/>
            <a:ext cx="6408738" cy="914400"/>
          </a:xfrm>
          <a:prstGeom prst="rect">
            <a:avLst/>
          </a:prstGeom>
          <a:solidFill>
            <a:srgbClr val="0066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GB" altLang="en-US" sz="5400">
                <a:latin typeface="+mn-lt"/>
              </a:rPr>
              <a:t>Cael</a:t>
            </a:r>
          </a:p>
        </p:txBody>
      </p:sp>
      <p:sp>
        <p:nvSpPr>
          <p:cNvPr id="9221" name="Text Box 5"/>
          <p:cNvSpPr txBox="1">
            <a:spLocks noChangeArrowheads="1"/>
          </p:cNvSpPr>
          <p:nvPr/>
        </p:nvSpPr>
        <p:spPr bwMode="auto">
          <a:xfrm>
            <a:off x="3216275" y="2205038"/>
            <a:ext cx="2592388" cy="4339650"/>
          </a:xfrm>
          <a:prstGeom prst="rect">
            <a:avLst/>
          </a:prstGeom>
          <a:solidFill>
            <a:srgbClr val="CCFF99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ces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i</a:t>
            </a:r>
            <a:endParaRPr lang="en-GB" altLang="en-US" sz="2400" b="1" dirty="0">
              <a:solidFill>
                <a:srgbClr val="0066FF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cest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ti</a:t>
            </a:r>
            <a:endParaRPr lang="en-GB" altLang="en-US" sz="2400" b="1" dirty="0">
              <a:solidFill>
                <a:srgbClr val="0066FF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cafodd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o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cafodd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cawson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ni</a:t>
            </a:r>
            <a:endParaRPr lang="en-GB" altLang="en-US" sz="2400" b="1" dirty="0">
              <a:solidFill>
                <a:srgbClr val="0066FF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cawsoch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chi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cawson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</a:t>
            </a: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nhw</a:t>
            </a:r>
            <a:endParaRPr lang="en-GB" altLang="en-US" sz="2400" b="1" dirty="0">
              <a:solidFill>
                <a:srgbClr val="0066FF"/>
              </a:solidFill>
              <a:latin typeface="+mn-lt"/>
            </a:endParaRP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 dirty="0" err="1">
                <a:solidFill>
                  <a:srgbClr val="0066FF"/>
                </a:solidFill>
                <a:latin typeface="+mn-lt"/>
              </a:rPr>
              <a:t>cafodd</a:t>
            </a:r>
            <a:r>
              <a:rPr lang="en-GB" altLang="en-US" sz="2400" b="1" dirty="0">
                <a:solidFill>
                  <a:srgbClr val="0066FF"/>
                </a:solidFill>
                <a:latin typeface="+mn-lt"/>
              </a:rPr>
              <a:t> Sian</a:t>
            </a:r>
          </a:p>
        </p:txBody>
      </p:sp>
      <p:sp>
        <p:nvSpPr>
          <p:cNvPr id="9222" name="Text Box 6"/>
          <p:cNvSpPr txBox="1">
            <a:spLocks noChangeArrowheads="1"/>
          </p:cNvSpPr>
          <p:nvPr/>
        </p:nvSpPr>
        <p:spPr bwMode="auto">
          <a:xfrm>
            <a:off x="6383338" y="2205038"/>
            <a:ext cx="2952750" cy="43396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I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you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he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she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we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you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they had</a:t>
            </a:r>
          </a:p>
          <a:p>
            <a:pPr eaLnBrk="1" hangingPunct="1">
              <a:spcBef>
                <a:spcPct val="50000"/>
              </a:spcBef>
            </a:pPr>
            <a:r>
              <a:rPr lang="en-GB" altLang="en-US" sz="2400" b="1">
                <a:latin typeface="+mn-lt"/>
              </a:rPr>
              <a:t>Sian had</a:t>
            </a:r>
          </a:p>
        </p:txBody>
      </p:sp>
    </p:spTree>
    <p:extLst>
      <p:ext uri="{BB962C8B-B14F-4D97-AF65-F5344CB8AC3E}">
        <p14:creationId xmlns:p14="http://schemas.microsoft.com/office/powerpoint/2010/main" val="18132080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plus(in)">
                                      <p:cBhvr>
                                        <p:cTn id="7" dur="2000"/>
                                        <p:tgtEl>
                                          <p:spTgt spid="92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2" dur="20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path" presetSubtype="0" accel="50000" decel="50000" fill="hold" grpId="1" nodeType="clickEffect">
                                  <p:stCondLst>
                                    <p:cond delay="0"/>
                                  </p:stCondLst>
                                  <p:iterate type="wd">
                                    <p:tmPct val="0"/>
                                  </p:iterate>
                                  <p:childTnLst>
                                    <p:animMotion origin="layout" path="M -2.5E-6 1.79843E-6 L 0.125 -0.11188 L 0.25 1.79843E-6 L 0.125 0.11188 L -2.5E-6 1.79843E-6 Z " pathEditMode="relative" rAng="0" ptsTypes="FFFFF">
                                      <p:cBhvr>
                                        <p:cTn id="21" dur="2000" fill="hold"/>
                                        <p:tgtEl>
                                          <p:spTgt spid="922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0" grpId="0" animBg="1"/>
      <p:bldP spid="9221" grpId="0" animBg="1"/>
      <p:bldP spid="9222" grpId="0"/>
      <p:bldP spid="9222" grpId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Savon</Template>
  <TotalTime>720</TotalTime>
  <Words>530</Words>
  <Application>Microsoft Office PowerPoint</Application>
  <PresentationFormat>Widescreen</PresentationFormat>
  <Paragraphs>234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1" baseType="lpstr">
      <vt:lpstr>Arial Unicode MS</vt:lpstr>
      <vt:lpstr>Calibri</vt:lpstr>
      <vt:lpstr>Century Gothic</vt:lpstr>
      <vt:lpstr>Garamond</vt:lpstr>
      <vt:lpstr>Times New Roman</vt:lpstr>
      <vt:lpstr>Savon</vt:lpstr>
      <vt:lpstr>Starter</vt:lpstr>
      <vt:lpstr>PowerPoint Presentation</vt:lpstr>
      <vt:lpstr>Y GORFFENNOL</vt:lpstr>
      <vt:lpstr>Nod y wers</vt:lpstr>
      <vt:lpstr>Y Gorffennol Afreolaidd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RM Education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Y GORFFENNOL</dc:title>
  <dc:creator>Eynon C</dc:creator>
  <cp:lastModifiedBy>Lowri Newman</cp:lastModifiedBy>
  <cp:revision>30</cp:revision>
  <cp:lastPrinted>2016-10-13T14:23:37Z</cp:lastPrinted>
  <dcterms:created xsi:type="dcterms:W3CDTF">2016-10-11T11:04:55Z</dcterms:created>
  <dcterms:modified xsi:type="dcterms:W3CDTF">2017-05-17T09:10:16Z</dcterms:modified>
</cp:coreProperties>
</file>