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5" r:id="rId5"/>
    <p:sldId id="261" r:id="rId6"/>
    <p:sldId id="263" r:id="rId7"/>
    <p:sldId id="266" r:id="rId8"/>
    <p:sldId id="264" r:id="rId9"/>
    <p:sldId id="262" r:id="rId10"/>
    <p:sldId id="267" r:id="rId1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9CF5A-2F45-614F-AE26-945C72335D4D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D7B20-CB23-E54F-A2B9-47F5794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BB89D-50B0-5546-A47C-F674CE923FEB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27C3D-127F-BC4A-91E9-4AF1E238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 </a:t>
            </a:r>
            <a:r>
              <a:rPr lang="en-GB" dirty="0" err="1"/>
              <a:t>gorffennol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4046631"/>
            <a:ext cx="9070848" cy="457201"/>
          </a:xfrm>
        </p:spPr>
        <p:txBody>
          <a:bodyPr>
            <a:normAutofit/>
          </a:bodyPr>
          <a:lstStyle/>
          <a:p>
            <a:r>
              <a:rPr lang="en-GB" sz="2000" dirty="0"/>
              <a:t>Past Tense</a:t>
            </a:r>
          </a:p>
        </p:txBody>
      </p:sp>
    </p:spTree>
    <p:extLst>
      <p:ext uri="{BB962C8B-B14F-4D97-AF65-F5344CB8AC3E}">
        <p14:creationId xmlns:p14="http://schemas.microsoft.com/office/powerpoint/2010/main" val="421797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ee clipart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84" y="159530"/>
            <a:ext cx="6858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545723">
            <a:off x="-551420" y="605483"/>
            <a:ext cx="48661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Coeden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Syniadau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0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1487837" y="604434"/>
            <a:ext cx="9097505" cy="54244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63511" y="1048894"/>
            <a:ext cx="58943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Yr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Amser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Gorffennol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78" y="310229"/>
            <a:ext cx="2371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much do you remember from the last lesson?</a:t>
            </a:r>
          </a:p>
        </p:txBody>
      </p:sp>
    </p:spTree>
    <p:extLst>
      <p:ext uri="{BB962C8B-B14F-4D97-AF65-F5344CB8AC3E}">
        <p14:creationId xmlns:p14="http://schemas.microsoft.com/office/powerpoint/2010/main" val="105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Erbyn</a:t>
            </a:r>
            <a:r>
              <a:rPr lang="en-US" dirty="0"/>
              <a:t> </a:t>
            </a:r>
            <a:r>
              <a:rPr lang="en-US" dirty="0" err="1"/>
              <a:t>diwedd</a:t>
            </a:r>
            <a:r>
              <a:rPr lang="en-US" dirty="0"/>
              <a:t> y </a:t>
            </a:r>
            <a:r>
              <a:rPr lang="en-US" dirty="0" err="1"/>
              <a:t>wers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Revise the Past Tense</a:t>
            </a:r>
          </a:p>
          <a:p>
            <a:r>
              <a:rPr lang="en-US" sz="3200" dirty="0"/>
              <a:t>Conclude your knowledge by completing the verb table</a:t>
            </a:r>
          </a:p>
          <a:p>
            <a:r>
              <a:rPr lang="en-US" sz="3200" dirty="0"/>
              <a:t>Attempt to change a paragraph from the first to third person (with the help of the verb table &amp; your book)</a:t>
            </a:r>
          </a:p>
        </p:txBody>
      </p:sp>
    </p:spTree>
    <p:extLst>
      <p:ext uri="{BB962C8B-B14F-4D97-AF65-F5344CB8AC3E}">
        <p14:creationId xmlns:p14="http://schemas.microsoft.com/office/powerpoint/2010/main" val="328095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78" y="-52325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Correct the following sentences: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4706" y="2596278"/>
            <a:ext cx="928519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 err="1"/>
              <a:t>Gwyliais</a:t>
            </a:r>
            <a:r>
              <a:rPr lang="en-US" sz="3600" dirty="0"/>
              <a:t>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teledu</a:t>
            </a:r>
            <a:r>
              <a:rPr lang="en-US" sz="3600" dirty="0"/>
              <a:t> </a:t>
            </a:r>
            <a:r>
              <a:rPr lang="en-US" sz="3600" dirty="0" err="1"/>
              <a:t>neithiwr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 err="1"/>
              <a:t>Daethoch</a:t>
            </a:r>
            <a:r>
              <a:rPr lang="en-US" sz="3600" dirty="0"/>
              <a:t> hi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fy</a:t>
            </a:r>
            <a:r>
              <a:rPr lang="en-US" sz="3600" dirty="0"/>
              <a:t> </a:t>
            </a:r>
            <a:r>
              <a:rPr lang="en-US" sz="3600" dirty="0" err="1"/>
              <a:t>nhy</a:t>
            </a:r>
            <a:r>
              <a:rPr lang="en-US" sz="3600" dirty="0"/>
              <a:t> </a:t>
            </a:r>
            <a:r>
              <a:rPr lang="en-US" sz="3600" dirty="0" err="1"/>
              <a:t>ddoe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</a:t>
            </a:r>
            <a:r>
              <a:rPr lang="en-US" sz="3600" dirty="0" err="1"/>
              <a:t>Aeth</a:t>
            </a:r>
            <a:r>
              <a:rPr lang="en-US" sz="3600" dirty="0"/>
              <a:t>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i’r</a:t>
            </a:r>
            <a:r>
              <a:rPr lang="en-US" sz="3600" dirty="0"/>
              <a:t> </a:t>
            </a:r>
            <a:r>
              <a:rPr lang="en-US" sz="3600" dirty="0" err="1"/>
              <a:t>parc</a:t>
            </a:r>
            <a:r>
              <a:rPr lang="en-US" sz="3600" dirty="0"/>
              <a:t> </a:t>
            </a:r>
            <a:r>
              <a:rPr lang="en-US" sz="3600" dirty="0" err="1"/>
              <a:t>wythnos</a:t>
            </a:r>
            <a:r>
              <a:rPr lang="en-US" sz="3600" dirty="0"/>
              <a:t> </a:t>
            </a:r>
            <a:r>
              <a:rPr lang="en-US" sz="3600" dirty="0" err="1"/>
              <a:t>ddiwethaf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 err="1"/>
              <a:t>Cawsoch</a:t>
            </a:r>
            <a:r>
              <a:rPr lang="en-US" sz="3600" dirty="0"/>
              <a:t>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amser</a:t>
            </a:r>
            <a:r>
              <a:rPr lang="en-US" sz="3600" dirty="0"/>
              <a:t> da </a:t>
            </a:r>
            <a:r>
              <a:rPr lang="en-US" sz="3600" dirty="0" err="1"/>
              <a:t>ar</a:t>
            </a:r>
            <a:r>
              <a:rPr lang="en-US" sz="3600" dirty="0"/>
              <a:t> </a:t>
            </a:r>
            <a:r>
              <a:rPr lang="en-US" sz="3600" dirty="0" err="1"/>
              <a:t>gwyliau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 err="1"/>
              <a:t>Gwnaethon</a:t>
            </a:r>
            <a:r>
              <a:rPr lang="en-US" sz="3600" dirty="0"/>
              <a:t> chi </a:t>
            </a:r>
            <a:r>
              <a:rPr lang="en-US" sz="3600" dirty="0" err="1"/>
              <a:t>yn</a:t>
            </a:r>
            <a:r>
              <a:rPr lang="en-US" sz="3600" dirty="0"/>
              <a:t> </a:t>
            </a:r>
            <a:r>
              <a:rPr lang="en-US" sz="3600" dirty="0" err="1"/>
              <a:t>dda</a:t>
            </a:r>
            <a:r>
              <a:rPr lang="en-US" sz="3600" dirty="0"/>
              <a:t> </a:t>
            </a:r>
            <a:r>
              <a:rPr lang="en-US" sz="3600" dirty="0" err="1"/>
              <a:t>iawn</a:t>
            </a:r>
            <a:r>
              <a:rPr lang="en-US" sz="3600" dirty="0"/>
              <a:t> </a:t>
            </a:r>
            <a:r>
              <a:rPr lang="en-US" sz="3600" dirty="0" err="1"/>
              <a:t>yn</a:t>
            </a:r>
            <a:r>
              <a:rPr lang="en-US" sz="3600" dirty="0"/>
              <a:t> y </a:t>
            </a:r>
            <a:r>
              <a:rPr lang="en-US" sz="3600" dirty="0" err="1"/>
              <a:t>wers</a:t>
            </a:r>
            <a:r>
              <a:rPr lang="en-US" sz="3600" dirty="0"/>
              <a:t> </a:t>
            </a:r>
            <a:r>
              <a:rPr lang="en-US" sz="3600" dirty="0" err="1"/>
              <a:t>ddoe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5070" y="1211283"/>
            <a:ext cx="8064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</a:t>
            </a:r>
            <a:r>
              <a:rPr lang="en-US" sz="2800" dirty="0" err="1"/>
              <a:t>Cerdd</a:t>
            </a:r>
            <a:r>
              <a:rPr lang="en-US" sz="2800" b="1" u="sng" dirty="0" err="1">
                <a:solidFill>
                  <a:srgbClr val="FF0000"/>
                </a:solidFill>
              </a:rPr>
              <a:t>on</a:t>
            </a:r>
            <a:r>
              <a:rPr lang="en-US" sz="2800" dirty="0"/>
              <a:t> chi </a:t>
            </a:r>
            <a:r>
              <a:rPr lang="en-US" sz="2800" dirty="0" err="1"/>
              <a:t>ar</a:t>
            </a:r>
            <a:r>
              <a:rPr lang="en-US" sz="2800" dirty="0"/>
              <a:t> y </a:t>
            </a:r>
            <a:r>
              <a:rPr lang="en-US" sz="2800" dirty="0" err="1"/>
              <a:t>traeth</a:t>
            </a:r>
            <a:endParaRPr lang="en-US" sz="2800" dirty="0"/>
          </a:p>
          <a:p>
            <a:r>
              <a:rPr lang="en-US" sz="2800" dirty="0"/>
              <a:t>			   </a:t>
            </a:r>
            <a:r>
              <a:rPr lang="en-US" sz="2800" dirty="0" err="1"/>
              <a:t>Cerdd</a:t>
            </a:r>
            <a:r>
              <a:rPr lang="en-US" sz="2800" b="1" dirty="0" err="1">
                <a:solidFill>
                  <a:srgbClr val="00B050"/>
                </a:solidFill>
              </a:rPr>
              <a:t>och</a:t>
            </a:r>
            <a:r>
              <a:rPr lang="en-US" sz="2800" dirty="0"/>
              <a:t> chi </a:t>
            </a:r>
            <a:r>
              <a:rPr lang="en-US" sz="2800" dirty="0" err="1"/>
              <a:t>ar</a:t>
            </a:r>
            <a:r>
              <a:rPr lang="en-US" sz="2800" dirty="0"/>
              <a:t> y </a:t>
            </a:r>
            <a:r>
              <a:rPr lang="en-US" sz="2800" dirty="0" err="1"/>
              <a:t>traeth</a:t>
            </a:r>
            <a:r>
              <a:rPr lang="en-US" sz="2800" dirty="0"/>
              <a:t>	</a:t>
            </a:r>
          </a:p>
          <a:p>
            <a:r>
              <a:rPr lang="en-US" sz="2800" dirty="0"/>
              <a:t>*** Remember the correct verb endings**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966" y="1487697"/>
            <a:ext cx="639165" cy="665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719" y="1053705"/>
            <a:ext cx="587087" cy="6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406400" y="2425700"/>
            <a:ext cx="21590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 DASG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68" t="22500" r="19062" b="14584"/>
          <a:stretch/>
        </p:blipFill>
        <p:spPr>
          <a:xfrm>
            <a:off x="2565400" y="480171"/>
            <a:ext cx="8681720" cy="60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8" y="2601598"/>
            <a:ext cx="4252960" cy="342553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248835" y="1416424"/>
            <a:ext cx="6497782" cy="5112327"/>
          </a:xfrm>
          <a:prstGeom prst="wedgeEllipseCallout">
            <a:avLst>
              <a:gd name="adj1" fmla="val -76916"/>
              <a:gd name="adj2" fmla="val 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>
                <a:solidFill>
                  <a:schemeClr val="tx1"/>
                </a:solidFill>
              </a:rPr>
              <a:t>Es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u="sng" dirty="0" err="1">
                <a:solidFill>
                  <a:schemeClr val="tx1"/>
                </a:solidFill>
              </a:rPr>
              <a:t>i’r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sinema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ddoe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efo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ffrindiau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u="sng" dirty="0" err="1">
                <a:solidFill>
                  <a:schemeClr val="tx1"/>
                </a:solidFill>
              </a:rPr>
              <a:t>Cawson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u="sng" dirty="0" err="1">
                <a:solidFill>
                  <a:schemeClr val="tx1"/>
                </a:solidFill>
              </a:rPr>
              <a:t>ni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amser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grêt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u="sng" dirty="0" err="1">
                <a:solidFill>
                  <a:schemeClr val="tx1"/>
                </a:solidFill>
              </a:rPr>
              <a:t>Ces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u="sng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sglodion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byrgyr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yn</a:t>
            </a:r>
            <a:r>
              <a:rPr lang="en-US" sz="2400" dirty="0">
                <a:solidFill>
                  <a:schemeClr val="tx1"/>
                </a:solidFill>
              </a:rPr>
              <a:t> McDonalds. </a:t>
            </a:r>
            <a:r>
              <a:rPr lang="en-US" sz="2400" u="sng" dirty="0" err="1">
                <a:solidFill>
                  <a:schemeClr val="tx1"/>
                </a:solidFill>
              </a:rPr>
              <a:t>Eisteddais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ymyl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ffrind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gorau</a:t>
            </a:r>
            <a:r>
              <a:rPr lang="en-US" sz="2400" dirty="0">
                <a:solidFill>
                  <a:schemeClr val="tx1"/>
                </a:solidFill>
              </a:rPr>
              <a:t> ac </a:t>
            </a:r>
            <a:r>
              <a:rPr lang="en-US" sz="2400" dirty="0" err="1">
                <a:solidFill>
                  <a:schemeClr val="tx1"/>
                </a:solidFill>
              </a:rPr>
              <a:t>yna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cerddon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adref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u="sng" dirty="0" err="1">
                <a:solidFill>
                  <a:schemeClr val="tx1"/>
                </a:solidFill>
              </a:rPr>
              <a:t>Gwyliais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y teledu </a:t>
            </a:r>
            <a:r>
              <a:rPr lang="en-US" sz="2400" dirty="0" err="1">
                <a:solidFill>
                  <a:schemeClr val="tx1"/>
                </a:solidFill>
              </a:rPr>
              <a:t>drwy’r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nos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bwytais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fferins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u="sng" dirty="0" err="1">
                <a:solidFill>
                  <a:schemeClr val="tx1"/>
                </a:solidFill>
              </a:rPr>
              <a:t>Gwrandawais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u="sng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</a:t>
            </a:r>
            <a:r>
              <a:rPr lang="en-US" sz="2400" dirty="0">
                <a:solidFill>
                  <a:schemeClr val="tx1"/>
                </a:solidFill>
              </a:rPr>
              <a:t> Mam ac </a:t>
            </a:r>
            <a:r>
              <a:rPr lang="en-US" sz="2400" dirty="0" err="1">
                <a:solidFill>
                  <a:schemeClr val="tx1"/>
                </a:solidFill>
              </a:rPr>
              <a:t>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gysgu</a:t>
            </a:r>
            <a:r>
              <a:rPr lang="en-US" sz="2400" dirty="0">
                <a:solidFill>
                  <a:schemeClr val="tx1"/>
                </a:solidFill>
              </a:rPr>
              <a:t> am 9 </a:t>
            </a:r>
            <a:r>
              <a:rPr lang="en-US" sz="2400" dirty="0" err="1">
                <a:solidFill>
                  <a:schemeClr val="tx1"/>
                </a:solidFill>
              </a:rPr>
              <a:t>o’r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gloch</a:t>
            </a:r>
            <a:r>
              <a:rPr lang="en-US" sz="2400" dirty="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48" y="723926"/>
            <a:ext cx="4636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the paragraph from first person to third person</a:t>
            </a:r>
          </a:p>
        </p:txBody>
      </p:sp>
    </p:spTree>
    <p:extLst>
      <p:ext uri="{BB962C8B-B14F-4D97-AF65-F5344CB8AC3E}">
        <p14:creationId xmlns:p14="http://schemas.microsoft.com/office/powerpoint/2010/main" val="48381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50463"/>
              </p:ext>
            </p:extLst>
          </p:nvPr>
        </p:nvGraphicFramePr>
        <p:xfrm>
          <a:off x="583909" y="346646"/>
          <a:ext cx="8066087" cy="6030468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mynd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cael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dod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gwneud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ces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 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gwnes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 ti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cest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dest ti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gwnest ti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aeth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o/hi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aeth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Siôn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aeth</a:t>
                      </a: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 plant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cafodd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o/hi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cafodd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Sian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cafodd</a:t>
                      </a: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 plant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daeth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o/hi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daeth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Sian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daeth</a:t>
                      </a: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 plant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gwnaeth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o/hi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gwnaeth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Sian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gwnaeth</a:t>
                      </a: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 plant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aethon ni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cawson ni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daethon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gwnaethon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aethoch chi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cawsoch chi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daethoch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gwnaethoch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aethon nhw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cawson nhw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daethon nhw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gwnaethon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nhw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-717049" y="1614311"/>
            <a:ext cx="11147982" cy="2856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69778" y="37792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2400" dirty="0">
                <a:solidFill>
                  <a:schemeClr val="tx2"/>
                </a:solidFill>
              </a:rPr>
              <a:t>____</a:t>
            </a:r>
            <a:r>
              <a:rPr lang="en-GB" altLang="en-US" sz="2400" dirty="0" err="1">
                <a:solidFill>
                  <a:schemeClr val="tx2"/>
                </a:solidFill>
              </a:rPr>
              <a:t>ais</a:t>
            </a:r>
            <a:r>
              <a:rPr lang="en-GB" altLang="en-US" sz="2400" dirty="0">
                <a:solidFill>
                  <a:schemeClr val="tx2"/>
                </a:solidFill>
              </a:rPr>
              <a:t> </a:t>
            </a:r>
            <a:r>
              <a:rPr lang="en-GB" altLang="en-US" sz="2400" dirty="0" err="1">
                <a:solidFill>
                  <a:schemeClr val="tx2"/>
                </a:solidFill>
              </a:rPr>
              <a:t>i</a:t>
            </a:r>
            <a:endParaRPr lang="en-GB" altLang="en-US" sz="2400" dirty="0">
              <a:solidFill>
                <a:schemeClr val="tx2"/>
              </a:solidFill>
            </a:endParaRPr>
          </a:p>
          <a:p>
            <a:r>
              <a:rPr lang="en-GB" altLang="en-US" sz="2400" dirty="0">
                <a:solidFill>
                  <a:schemeClr val="folHlink"/>
                </a:solidFill>
              </a:rPr>
              <a:t>____</a:t>
            </a:r>
            <a:r>
              <a:rPr lang="en-GB" altLang="en-US" sz="2400" dirty="0" err="1">
                <a:solidFill>
                  <a:schemeClr val="folHlink"/>
                </a:solidFill>
              </a:rPr>
              <a:t>aist</a:t>
            </a:r>
            <a:r>
              <a:rPr lang="en-GB" altLang="en-US" sz="2400" dirty="0">
                <a:solidFill>
                  <a:schemeClr val="folHlink"/>
                </a:solidFill>
              </a:rPr>
              <a:t> </a:t>
            </a:r>
            <a:r>
              <a:rPr lang="en-GB" altLang="en-US" sz="2400" dirty="0" err="1">
                <a:solidFill>
                  <a:schemeClr val="folHlink"/>
                </a:solidFill>
              </a:rPr>
              <a:t>ti</a:t>
            </a:r>
            <a:endParaRPr lang="en-GB" altLang="en-US" sz="2400" dirty="0">
              <a:solidFill>
                <a:schemeClr val="folHlink"/>
              </a:solidFill>
            </a:endParaRPr>
          </a:p>
          <a:p>
            <a:r>
              <a:rPr lang="en-GB" altLang="en-US" sz="2400" dirty="0">
                <a:solidFill>
                  <a:schemeClr val="hlink"/>
                </a:solidFill>
              </a:rPr>
              <a:t>____odd e/hi</a:t>
            </a:r>
          </a:p>
          <a:p>
            <a:r>
              <a:rPr lang="en-GB" altLang="en-US" sz="2400" dirty="0">
                <a:solidFill>
                  <a:srgbClr val="CC0099"/>
                </a:solidFill>
              </a:rPr>
              <a:t>____odd Sion</a:t>
            </a:r>
          </a:p>
          <a:p>
            <a:r>
              <a:rPr lang="en-GB" altLang="en-US" sz="2400" dirty="0">
                <a:solidFill>
                  <a:srgbClr val="0099FF"/>
                </a:solidFill>
              </a:rPr>
              <a:t>____on </a:t>
            </a:r>
            <a:r>
              <a:rPr lang="en-GB" altLang="en-US" sz="2400" dirty="0" err="1">
                <a:solidFill>
                  <a:srgbClr val="0099FF"/>
                </a:solidFill>
              </a:rPr>
              <a:t>ni</a:t>
            </a:r>
            <a:endParaRPr lang="en-GB" altLang="en-US" sz="2400" dirty="0">
              <a:solidFill>
                <a:srgbClr val="0099FF"/>
              </a:solidFill>
            </a:endParaRPr>
          </a:p>
          <a:p>
            <a:r>
              <a:rPr lang="en-GB" altLang="en-US" sz="2400" dirty="0">
                <a:solidFill>
                  <a:srgbClr val="666699"/>
                </a:solidFill>
              </a:rPr>
              <a:t>____</a:t>
            </a:r>
            <a:r>
              <a:rPr lang="en-GB" altLang="en-US" sz="2400" dirty="0" err="1">
                <a:solidFill>
                  <a:srgbClr val="666699"/>
                </a:solidFill>
              </a:rPr>
              <a:t>och</a:t>
            </a:r>
            <a:r>
              <a:rPr lang="en-GB" altLang="en-US" sz="2400" dirty="0">
                <a:solidFill>
                  <a:srgbClr val="666699"/>
                </a:solidFill>
              </a:rPr>
              <a:t> chi</a:t>
            </a:r>
          </a:p>
          <a:p>
            <a:r>
              <a:rPr lang="en-GB" altLang="en-US" sz="2400" dirty="0">
                <a:solidFill>
                  <a:srgbClr val="FF0066"/>
                </a:solidFill>
              </a:rPr>
              <a:t>____on </a:t>
            </a:r>
            <a:r>
              <a:rPr lang="en-GB" altLang="en-US" sz="2400" dirty="0" err="1">
                <a:solidFill>
                  <a:srgbClr val="FF0066"/>
                </a:solidFill>
              </a:rPr>
              <a:t>nhw</a:t>
            </a:r>
            <a:endParaRPr lang="en-US" altLang="en-US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3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find that task?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51529"/>
            <a:ext cx="3859306" cy="3859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65" y="2151529"/>
            <a:ext cx="3859306" cy="38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4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37871"/>
              </p:ext>
            </p:extLst>
          </p:nvPr>
        </p:nvGraphicFramePr>
        <p:xfrm>
          <a:off x="0" y="0"/>
          <a:ext cx="12192000" cy="681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182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23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" y="48541"/>
            <a:ext cx="2985911" cy="259912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27921"/>
              </p:ext>
            </p:extLst>
          </p:nvPr>
        </p:nvGraphicFramePr>
        <p:xfrm>
          <a:off x="0" y="2635255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34525"/>
              </p:ext>
            </p:extLst>
          </p:nvPr>
        </p:nvGraphicFramePr>
        <p:xfrm>
          <a:off x="3047998" y="2647665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35178"/>
              </p:ext>
            </p:extLst>
          </p:nvPr>
        </p:nvGraphicFramePr>
        <p:xfrm>
          <a:off x="9143999" y="2647665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35500"/>
              </p:ext>
            </p:extLst>
          </p:nvPr>
        </p:nvGraphicFramePr>
        <p:xfrm>
          <a:off x="6095999" y="2647665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79700"/>
              </p:ext>
            </p:extLst>
          </p:nvPr>
        </p:nvGraphicFramePr>
        <p:xfrm>
          <a:off x="11288" y="6031934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37077"/>
              </p:ext>
            </p:extLst>
          </p:nvPr>
        </p:nvGraphicFramePr>
        <p:xfrm>
          <a:off x="3070578" y="6031934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6387"/>
              </p:ext>
            </p:extLst>
          </p:nvPr>
        </p:nvGraphicFramePr>
        <p:xfrm>
          <a:off x="6118578" y="6031934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75349"/>
              </p:ext>
            </p:extLst>
          </p:nvPr>
        </p:nvGraphicFramePr>
        <p:xfrm>
          <a:off x="9155289" y="6031934"/>
          <a:ext cx="3036711" cy="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93" y="183372"/>
            <a:ext cx="2631722" cy="2349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07" y="3602512"/>
            <a:ext cx="2336093" cy="23476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533" y="3512606"/>
            <a:ext cx="2667000" cy="24375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24742" r="27293"/>
          <a:stretch/>
        </p:blipFill>
        <p:spPr>
          <a:xfrm>
            <a:off x="3373961" y="81666"/>
            <a:ext cx="2479965" cy="25328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b="7122"/>
          <a:stretch/>
        </p:blipFill>
        <p:spPr>
          <a:xfrm>
            <a:off x="6466736" y="124755"/>
            <a:ext cx="2295236" cy="23981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863" y="3580301"/>
            <a:ext cx="2128982" cy="23021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2906" y="3602512"/>
            <a:ext cx="2655309" cy="213390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14130" y="2593696"/>
            <a:ext cx="58943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GWAITH CARTREF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3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666</TotalTime>
  <Words>275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Garamond</vt:lpstr>
      <vt:lpstr>Savon</vt:lpstr>
      <vt:lpstr>Y gorffennol</vt:lpstr>
      <vt:lpstr>PowerPoint Presentation</vt:lpstr>
      <vt:lpstr>Erbyn diwedd y wers:</vt:lpstr>
      <vt:lpstr>Correct the following sentences:</vt:lpstr>
      <vt:lpstr>PowerPoint Presentation</vt:lpstr>
      <vt:lpstr>PowerPoint Presentation</vt:lpstr>
      <vt:lpstr>PowerPoint Presentation</vt:lpstr>
      <vt:lpstr>How did you find that task? 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 gorffennol</dc:title>
  <dc:creator>Eynon C</dc:creator>
  <cp:lastModifiedBy>Lowri Newman</cp:lastModifiedBy>
  <cp:revision>27</cp:revision>
  <cp:lastPrinted>2016-10-13T14:31:09Z</cp:lastPrinted>
  <dcterms:created xsi:type="dcterms:W3CDTF">2016-10-11T11:28:22Z</dcterms:created>
  <dcterms:modified xsi:type="dcterms:W3CDTF">2017-05-17T09:12:03Z</dcterms:modified>
</cp:coreProperties>
</file>