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5" r:id="rId3"/>
    <p:sldId id="275" r:id="rId4"/>
    <p:sldId id="273" r:id="rId5"/>
    <p:sldId id="257" r:id="rId6"/>
    <p:sldId id="259" r:id="rId7"/>
    <p:sldId id="261" r:id="rId8"/>
    <p:sldId id="274" r:id="rId9"/>
    <p:sldId id="277" r:id="rId10"/>
    <p:sldId id="278" r:id="rId11"/>
    <p:sldId id="286" r:id="rId12"/>
    <p:sldId id="279" r:id="rId13"/>
    <p:sldId id="281" r:id="rId14"/>
    <p:sldId id="280" r:id="rId15"/>
    <p:sldId id="285" r:id="rId16"/>
    <p:sldId id="282" r:id="rId17"/>
    <p:sldId id="284" r:id="rId18"/>
  </p:sldIdLst>
  <p:sldSz cx="9144000" cy="6858000" type="screen4x3"/>
  <p:notesSz cx="6865938" cy="954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3580B-10E3-484E-B5DC-201EDDD542D8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1192213"/>
            <a:ext cx="4295775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591050"/>
            <a:ext cx="5492750" cy="3757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63038"/>
            <a:ext cx="2974975" cy="477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375" y="9063038"/>
            <a:ext cx="2974975" cy="477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0D79-DFBA-4083-92C5-440DECC5D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3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Starter task to recap memory of</a:t>
            </a:r>
            <a:r>
              <a:rPr lang="en-GB" baseline="0" dirty="0" smtClean="0"/>
              <a:t> arc length to assist with today’s task.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65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</a:t>
            </a:r>
            <a:r>
              <a:rPr lang="en-GB" baseline="0" dirty="0" smtClean="0"/>
              <a:t> I liked / what I didn’t </a:t>
            </a:r>
            <a:r>
              <a:rPr lang="en-GB" baseline="0" dirty="0" err="1" smtClean="0"/>
              <a:t>ike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953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655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7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272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0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Indiana Jones clip to illustrate taking</a:t>
            </a:r>
            <a:r>
              <a:rPr lang="en-GB" baseline="0" dirty="0" smtClean="0"/>
              <a:t> risks and believing in yourself.  Sand is the reflection upon the learning.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62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Objectives.  Allow class to decide how this will be achieved – points given as support.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36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Parents!</a:t>
            </a:r>
            <a:r>
              <a:rPr lang="en-GB" baseline="0" dirty="0" smtClean="0"/>
              <a:t>  Always causing a problem!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03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Lovely garden but they want it edged with</a:t>
            </a:r>
            <a:r>
              <a:rPr lang="en-GB" baseline="0" dirty="0" smtClean="0"/>
              <a:t> bricks.  They have asked me to do the sums, I am asking you to do it!!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025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Would be ok if their garden shape was like this.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535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However, it is more complex – like this.  What info do we need to start these calculations?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 is most</a:t>
            </a:r>
            <a:r>
              <a:rPr lang="en-GB" baseline="0" dirty="0" smtClean="0"/>
              <a:t> of the required information.  The ‘big question’ is how much will it cost?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82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Review objectives a s a class.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81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FntFdEGgws&amp;feature=fvwre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788024" y="16901"/>
            <a:ext cx="3312486" cy="504056"/>
          </a:xfrm>
        </p:spPr>
        <p:txBody>
          <a:bodyPr>
            <a:noAutofit/>
          </a:bodyPr>
          <a:lstStyle/>
          <a:p>
            <a:pPr algn="l"/>
            <a:r>
              <a:rPr lang="en-GB" sz="3200" b="1" smtClean="0">
                <a:solidFill>
                  <a:schemeClr val="bg1"/>
                </a:solidFill>
              </a:rPr>
              <a:t>I DDECHRAU…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98072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dirty="0" smtClean="0"/>
              <a:t>1. Cyfrifwch hyd yr arc AB isod:</a:t>
            </a:r>
            <a:endParaRPr lang="cy-GB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19812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6094" y="3501008"/>
            <a:ext cx="761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dirty="0" smtClean="0"/>
              <a:t>2. Cyfrifwch yr ongl yng nghanol y sector isod:</a:t>
            </a:r>
            <a:endParaRPr lang="cy-GB" sz="2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4167188"/>
            <a:ext cx="23241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91880" y="1570480"/>
                <a:ext cx="4915238" cy="1930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y-GB" sz="2400" b="1" dirty="0" smtClean="0">
                    <a:solidFill>
                      <a:srgbClr val="C00000"/>
                    </a:solidFill>
                  </a:rPr>
                  <a:t>Hyd yr arc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y-GB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𝟖𝟎</m:t>
                        </m:r>
                      </m:num>
                      <m:den>
                        <m:r>
                          <a:rPr lang="cy-GB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𝟑𝟔𝟎</m:t>
                        </m:r>
                      </m:den>
                    </m:f>
                  </m:oMath>
                </a14:m>
                <a:r>
                  <a:rPr lang="cy-GB" sz="2400" b="1" dirty="0" smtClean="0">
                    <a:solidFill>
                      <a:srgbClr val="C00000"/>
                    </a:solidFill>
                  </a:rPr>
                  <a:t> x π x 2 x 12</a:t>
                </a:r>
              </a:p>
              <a:p>
                <a:r>
                  <a:rPr lang="cy-GB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cy-GB" sz="2000" b="1" dirty="0" smtClean="0">
                    <a:solidFill>
                      <a:srgbClr val="C00000"/>
                    </a:solidFill>
                  </a:rPr>
                  <a:t>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y-GB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y-GB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𝟏𝟔</m:t>
                        </m:r>
                        <m:r>
                          <m:rPr>
                            <m:nor/>
                          </m:rPr>
                          <a:rPr lang="cy-GB" sz="2800" b="1">
                            <a:solidFill>
                              <a:srgbClr val="C00000"/>
                            </a:solidFill>
                          </a:rPr>
                          <m:t>π</m:t>
                        </m:r>
                      </m:num>
                      <m:den>
                        <m:r>
                          <a:rPr lang="cy-GB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cy-GB" sz="2800" b="1" dirty="0" smtClean="0">
                  <a:solidFill>
                    <a:srgbClr val="C00000"/>
                  </a:solidFill>
                </a:endParaRPr>
              </a:p>
              <a:p>
                <a:r>
                  <a:rPr lang="cy-GB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cy-GB" sz="2400" b="1" dirty="0" smtClean="0">
                    <a:solidFill>
                      <a:srgbClr val="C00000"/>
                    </a:solidFill>
                  </a:rPr>
                  <a:t>                        = </a:t>
                </a:r>
                <a:r>
                  <a:rPr lang="cy-GB" sz="2400" b="1" u="sng" dirty="0" smtClean="0">
                    <a:solidFill>
                      <a:srgbClr val="C00000"/>
                    </a:solidFill>
                  </a:rPr>
                  <a:t>16.8cm</a:t>
                </a:r>
                <a:r>
                  <a:rPr lang="cy-GB" sz="2400" b="1" dirty="0" smtClean="0">
                    <a:solidFill>
                      <a:srgbClr val="C00000"/>
                    </a:solidFill>
                  </a:rPr>
                  <a:t> (1dp)</a:t>
                </a:r>
              </a:p>
              <a:p>
                <a:endParaRPr lang="cy-GB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570480"/>
                <a:ext cx="4915238" cy="1930528"/>
              </a:xfrm>
              <a:prstGeom prst="rect">
                <a:avLst/>
              </a:prstGeom>
              <a:blipFill rotWithShape="0">
                <a:blip r:embed="rId5"/>
                <a:stretch>
                  <a:fillRect l="-1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6094" y="4388572"/>
                <a:ext cx="4820022" cy="210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y-GB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y-GB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</m:num>
                      <m:den>
                        <m:r>
                          <a:rPr lang="cy-GB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𝟑𝟔𝟎</m:t>
                        </m:r>
                      </m:den>
                    </m:f>
                  </m:oMath>
                </a14:m>
                <a:r>
                  <a:rPr lang="cy-GB" sz="2400" b="1" dirty="0" smtClean="0">
                    <a:solidFill>
                      <a:srgbClr val="C00000"/>
                    </a:solidFill>
                  </a:rPr>
                  <a:t> x π x 2 x 60 = 146.5</a:t>
                </a:r>
              </a:p>
              <a:p>
                <a:r>
                  <a:rPr lang="cy-GB" sz="2400" b="1" dirty="0" smtClean="0">
                    <a:solidFill>
                      <a:srgbClr val="C00000"/>
                    </a:solidFill>
                  </a:rPr>
                  <a:t>       120 x π x </a:t>
                </a:r>
                <a14:m>
                  <m:oMath xmlns:m="http://schemas.openxmlformats.org/officeDocument/2006/math">
                    <m:r>
                      <a:rPr lang="cy-GB" sz="2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cy-GB" sz="2400" b="1" dirty="0" smtClean="0">
                    <a:solidFill>
                      <a:srgbClr val="C00000"/>
                    </a:solidFill>
                  </a:rPr>
                  <a:t> = 146.5 x 360</a:t>
                </a:r>
              </a:p>
              <a:p>
                <a:r>
                  <a:rPr lang="cy-GB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y-GB" sz="24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                           </m:t>
                    </m:r>
                    <m:r>
                      <a:rPr lang="cy-GB" sz="2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cy-GB" sz="2400" b="1" dirty="0" smtClean="0">
                    <a:solidFill>
                      <a:srgbClr val="C00000"/>
                    </a:solidFill>
                  </a:rPr>
                  <a:t> = </a:t>
                </a:r>
                <a:r>
                  <a:rPr lang="cy-GB" sz="2400" b="1" u="sng" dirty="0" smtClean="0">
                    <a:solidFill>
                      <a:srgbClr val="C00000"/>
                    </a:solidFill>
                  </a:rPr>
                  <a:t>52740</a:t>
                </a:r>
                <a:endParaRPr lang="cy-GB" sz="2400" b="1" dirty="0" smtClean="0">
                  <a:solidFill>
                    <a:srgbClr val="C00000"/>
                  </a:solidFill>
                </a:endParaRPr>
              </a:p>
              <a:p>
                <a:r>
                  <a:rPr lang="cy-GB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cy-GB" sz="2400" b="1" dirty="0" smtClean="0">
                    <a:solidFill>
                      <a:srgbClr val="C00000"/>
                    </a:solidFill>
                  </a:rPr>
                  <a:t>                             120π</a:t>
                </a:r>
              </a:p>
              <a:p>
                <a:r>
                  <a:rPr lang="cy-GB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cy-GB" sz="2400" b="1" dirty="0" smtClean="0">
                    <a:solidFill>
                      <a:srgbClr val="C00000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cy-GB" sz="2400" b="1" i="1" u="sng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cy-GB" sz="2400" b="1" u="sng" dirty="0" smtClean="0">
                    <a:solidFill>
                      <a:srgbClr val="C00000"/>
                    </a:solidFill>
                  </a:rPr>
                  <a:t> = 139.9° </a:t>
                </a:r>
                <a:r>
                  <a:rPr lang="cy-GB" sz="2400" b="1" dirty="0" smtClean="0">
                    <a:solidFill>
                      <a:srgbClr val="C00000"/>
                    </a:solidFill>
                  </a:rPr>
                  <a:t>(1 </a:t>
                </a:r>
                <a:r>
                  <a:rPr lang="cy-GB" sz="2400" b="1" dirty="0" err="1" smtClean="0">
                    <a:solidFill>
                      <a:srgbClr val="C00000"/>
                    </a:solidFill>
                  </a:rPr>
                  <a:t>dp</a:t>
                </a:r>
                <a:r>
                  <a:rPr lang="cy-GB" sz="2400" b="1" dirty="0" smtClean="0">
                    <a:solidFill>
                      <a:srgbClr val="C00000"/>
                    </a:solidFill>
                  </a:rPr>
                  <a:t>) </a:t>
                </a:r>
                <a:endParaRPr lang="cy-GB" sz="2400" b="1" u="sng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94" y="4388572"/>
                <a:ext cx="4820022" cy="2105448"/>
              </a:xfrm>
              <a:prstGeom prst="rect">
                <a:avLst/>
              </a:prstGeom>
              <a:blipFill rotWithShape="0">
                <a:blip r:embed="rId6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023886" y="6454078"/>
            <a:ext cx="2068527" cy="377642"/>
            <a:chOff x="1033339" y="640689"/>
            <a:chExt cx="2068527" cy="377642"/>
          </a:xfrm>
        </p:grpSpPr>
        <p:pic>
          <p:nvPicPr>
            <p:cNvPr id="14" name="Picture 2" descr="https://encrypted-tbn0.gstatic.com/images?q=tbn:ANd9GcSymeobuEgpKtvRR4KTogPBoh6IE7gSSQt32CcPPDhRUM44mVR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339" y="767001"/>
              <a:ext cx="648072" cy="251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81489" y="640689"/>
              <a:ext cx="320377" cy="377642"/>
            </a:xfrm>
            <a:prstGeom prst="rect">
              <a:avLst/>
            </a:prstGeom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21" y="6537715"/>
            <a:ext cx="537979" cy="27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52" y="6545576"/>
            <a:ext cx="855873" cy="28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66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716016" y="16901"/>
            <a:ext cx="338449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b="1" dirty="0" smtClean="0">
                <a:solidFill>
                  <a:schemeClr val="bg1"/>
                </a:solidFill>
              </a:rPr>
              <a:t>SESIWN LAWN…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3.gstatic.com/images?q=tbn:ANd9GcSyRqm-aWep8069o6gJez-Ixlup4Frzb1UWsbiIsVcdXsy6vC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87728"/>
            <a:ext cx="5832648" cy="514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51820" y="2185119"/>
            <a:ext cx="27723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ym typeface="Wingdings" pitchFamily="2" charset="2"/>
              </a:rPr>
              <a:t></a:t>
            </a:r>
          </a:p>
          <a:p>
            <a:r>
              <a:rPr lang="en-GB" sz="4000" b="1" dirty="0" smtClean="0">
                <a:sym typeface="Wingdings" pitchFamily="2" charset="2"/>
              </a:rPr>
              <a:t>__________</a:t>
            </a:r>
          </a:p>
          <a:p>
            <a:endParaRPr lang="en-GB" sz="2000" b="1" dirty="0">
              <a:sym typeface="Wingdings" pitchFamily="2" charset="2"/>
            </a:endParaRPr>
          </a:p>
          <a:p>
            <a:r>
              <a:rPr lang="en-GB" sz="4000" b="1" dirty="0" smtClean="0">
                <a:sym typeface="Wingdings" pitchFamily="2" charset="2"/>
              </a:rPr>
              <a:t>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5140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7024744" cy="2295128"/>
          </a:xfrm>
        </p:spPr>
        <p:txBody>
          <a:bodyPr>
            <a:normAutofit fontScale="90000"/>
          </a:bodyPr>
          <a:lstStyle/>
          <a:p>
            <a:r>
              <a:rPr lang="cy-GB" dirty="0" smtClean="0"/>
              <a:t>Dydi’r canlynol DDIM yn rhan o’r cyflwyniad – y cardiau gwybodaeth a’r cardiau cliwiau ydyn nhw.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5887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644008" y="59787"/>
            <a:ext cx="388855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</a:rPr>
              <a:t>Cerdyn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Gwybodaeth</a:t>
            </a:r>
            <a:r>
              <a:rPr lang="en-GB" sz="2400" b="1" dirty="0" smtClean="0">
                <a:solidFill>
                  <a:schemeClr val="bg1"/>
                </a:solidFill>
              </a:rPr>
              <a:t> 1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1.gstatic.com/images?q=tbn:ANd9GcT4GBf7jUffqPmg2zeN4mL0Hv_P7jB6J_QcZdJUpbgV774mkE1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21" y="2677371"/>
            <a:ext cx="5040560" cy="27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886509" y="2645718"/>
            <a:ext cx="773723" cy="71127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35681" y="2492705"/>
            <a:ext cx="129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65mm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257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635481" y="16901"/>
            <a:ext cx="36004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Cerdyn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Gwybodaeth</a:t>
            </a:r>
            <a:r>
              <a:rPr lang="en-GB" sz="2400" b="1" dirty="0">
                <a:solidFill>
                  <a:schemeClr val="bg1"/>
                </a:solidFill>
              </a:rPr>
              <a:t> 2</a:t>
            </a:r>
          </a:p>
        </p:txBody>
      </p:sp>
      <p:pic>
        <p:nvPicPr>
          <p:cNvPr id="1026" name="Picture 2" descr="https://encrypted-tbn1.gstatic.com/images?q=tbn:ANd9GcT4GBf7jUffqPmg2zeN4mL0Hv_P7jB6J_QcZdJUpbgV774mkE1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21" y="2677371"/>
            <a:ext cx="5040560" cy="27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1700808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/>
              <a:t>40c</a:t>
            </a:r>
            <a:endParaRPr lang="en-GB" sz="7200" b="1" dirty="0"/>
          </a:p>
        </p:txBody>
      </p:sp>
    </p:spTree>
    <p:extLst>
      <p:ext uri="{BB962C8B-B14F-4D97-AF65-F5344CB8AC3E}">
        <p14:creationId xmlns:p14="http://schemas.microsoft.com/office/powerpoint/2010/main" val="30425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979712" y="1556792"/>
            <a:ext cx="5184576" cy="3024336"/>
            <a:chOff x="1979712" y="1556792"/>
            <a:chExt cx="5184576" cy="3024336"/>
          </a:xfrm>
        </p:grpSpPr>
        <p:sp>
          <p:nvSpPr>
            <p:cNvPr id="6" name="Isosceles Triangle 5"/>
            <p:cNvSpPr/>
            <p:nvPr/>
          </p:nvSpPr>
          <p:spPr>
            <a:xfrm>
              <a:off x="1979712" y="1556792"/>
              <a:ext cx="5184576" cy="30243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915816" y="2492896"/>
              <a:ext cx="936104" cy="8640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292080" y="2492896"/>
              <a:ext cx="864096" cy="8640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103948" y="1969676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160°</a:t>
              </a:r>
              <a:endParaRPr lang="en-GB" sz="2800" b="1" dirty="0"/>
            </a:p>
          </p:txBody>
        </p:sp>
      </p:grpSp>
      <p:sp>
        <p:nvSpPr>
          <p:cNvPr id="13" name="Title 3"/>
          <p:cNvSpPr txBox="1">
            <a:spLocks/>
          </p:cNvSpPr>
          <p:nvPr/>
        </p:nvSpPr>
        <p:spPr>
          <a:xfrm>
            <a:off x="4716016" y="16901"/>
            <a:ext cx="338449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</a:rPr>
              <a:t>Cerdyn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Cliwiau</a:t>
            </a:r>
            <a:r>
              <a:rPr lang="en-GB" sz="2400" b="1" dirty="0" smtClean="0">
                <a:solidFill>
                  <a:schemeClr val="bg1"/>
                </a:solidFill>
              </a:rPr>
              <a:t> 1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979712" y="1556792"/>
            <a:ext cx="5184576" cy="3024336"/>
            <a:chOff x="1979712" y="1556792"/>
            <a:chExt cx="5184576" cy="3024336"/>
          </a:xfrm>
        </p:grpSpPr>
        <p:sp>
          <p:nvSpPr>
            <p:cNvPr id="6" name="Isosceles Triangle 5"/>
            <p:cNvSpPr/>
            <p:nvPr/>
          </p:nvSpPr>
          <p:spPr>
            <a:xfrm>
              <a:off x="1979712" y="1556792"/>
              <a:ext cx="5184576" cy="30243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y-GB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915816" y="2492896"/>
              <a:ext cx="936104" cy="8640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292080" y="2492896"/>
              <a:ext cx="864096" cy="8640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103948" y="1969676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y-GB" sz="2800" b="1" dirty="0" smtClean="0"/>
                <a:t>160°</a:t>
              </a:r>
              <a:endParaRPr lang="cy-GB" sz="2800" b="1" dirty="0"/>
            </a:p>
          </p:txBody>
        </p:sp>
      </p:grpSp>
      <p:sp>
        <p:nvSpPr>
          <p:cNvPr id="13" name="Title 3"/>
          <p:cNvSpPr txBox="1">
            <a:spLocks/>
          </p:cNvSpPr>
          <p:nvPr/>
        </p:nvSpPr>
        <p:spPr>
          <a:xfrm>
            <a:off x="4716016" y="16901"/>
            <a:ext cx="338449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y-GB" sz="2400" b="1" dirty="0" smtClean="0">
                <a:solidFill>
                  <a:schemeClr val="bg1"/>
                </a:solidFill>
              </a:rPr>
              <a:t>Cerdyn Cliwiau 2</a:t>
            </a:r>
            <a:endParaRPr lang="cy-GB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470162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dirty="0" smtClean="0"/>
              <a:t>Faint ydi’r hyd hwn?</a:t>
            </a:r>
            <a:endParaRPr lang="cy-GB" sz="3200" dirty="0"/>
          </a:p>
        </p:txBody>
      </p:sp>
    </p:spTree>
    <p:extLst>
      <p:ext uri="{BB962C8B-B14F-4D97-AF65-F5344CB8AC3E}">
        <p14:creationId xmlns:p14="http://schemas.microsoft.com/office/powerpoint/2010/main" val="40943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 txBox="1">
            <a:spLocks/>
          </p:cNvSpPr>
          <p:nvPr/>
        </p:nvSpPr>
        <p:spPr>
          <a:xfrm>
            <a:off x="4716016" y="16901"/>
            <a:ext cx="338449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Cerdyn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Cliwiau</a:t>
            </a:r>
            <a:r>
              <a:rPr lang="en-GB" sz="2400" b="1" dirty="0">
                <a:solidFill>
                  <a:schemeClr val="bg1"/>
                </a:solidFill>
              </a:rPr>
              <a:t>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185" t="46063" r="39500" b="38187"/>
          <a:stretch/>
        </p:blipFill>
        <p:spPr>
          <a:xfrm>
            <a:off x="1259402" y="1138164"/>
            <a:ext cx="6516724" cy="236971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59632" y="3926510"/>
            <a:ext cx="3960440" cy="2016224"/>
            <a:chOff x="1979712" y="1556792"/>
            <a:chExt cx="5184576" cy="3024336"/>
          </a:xfrm>
        </p:grpSpPr>
        <p:sp>
          <p:nvSpPr>
            <p:cNvPr id="11" name="Isosceles Triangle 10"/>
            <p:cNvSpPr/>
            <p:nvPr/>
          </p:nvSpPr>
          <p:spPr>
            <a:xfrm>
              <a:off x="1979712" y="1556792"/>
              <a:ext cx="5184576" cy="30243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915816" y="2492896"/>
              <a:ext cx="936104" cy="8640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292080" y="2492896"/>
              <a:ext cx="864096" cy="8640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103948" y="1969676"/>
              <a:ext cx="936103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160°</a:t>
              </a:r>
              <a:endParaRPr lang="en-GB" sz="2000" b="1" dirty="0"/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>
            <a:off x="4545998" y="4401821"/>
            <a:ext cx="1389153" cy="5328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68103" y="392503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Cyfrifwch</a:t>
            </a:r>
            <a:r>
              <a:rPr lang="en-GB" sz="2000" dirty="0" smtClean="0"/>
              <a:t> </a:t>
            </a:r>
            <a:r>
              <a:rPr lang="en-GB" sz="2000" dirty="0" err="1" smtClean="0"/>
              <a:t>yr</a:t>
            </a:r>
            <a:r>
              <a:rPr lang="en-GB" sz="2000" dirty="0" smtClean="0"/>
              <a:t> </a:t>
            </a:r>
            <a:r>
              <a:rPr lang="en-GB" sz="2000" dirty="0" err="1" smtClean="0"/>
              <a:t>hyd</a:t>
            </a:r>
            <a:r>
              <a:rPr lang="en-GB" sz="2000" dirty="0" smtClean="0"/>
              <a:t> </a:t>
            </a:r>
            <a:r>
              <a:rPr lang="en-GB" sz="2000" dirty="0" err="1" smtClean="0"/>
              <a:t>hwn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989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 txBox="1">
            <a:spLocks/>
          </p:cNvSpPr>
          <p:nvPr/>
        </p:nvSpPr>
        <p:spPr>
          <a:xfrm>
            <a:off x="4716016" y="16901"/>
            <a:ext cx="338449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Cerdyn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Cliwiau</a:t>
            </a:r>
            <a:r>
              <a:rPr lang="en-GB" sz="2400" b="1" dirty="0">
                <a:solidFill>
                  <a:schemeClr val="bg1"/>
                </a:solidFill>
              </a:rPr>
              <a:t>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947" t="40156" r="43385" b="36219"/>
          <a:stretch/>
        </p:blipFill>
        <p:spPr>
          <a:xfrm>
            <a:off x="1259632" y="908720"/>
            <a:ext cx="6572665" cy="2254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841" t="38188" r="24580" b="35235"/>
          <a:stretch/>
        </p:blipFill>
        <p:spPr>
          <a:xfrm>
            <a:off x="3370850" y="3547129"/>
            <a:ext cx="2690332" cy="24212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5542" y="1278473"/>
            <a:ext cx="6264696" cy="3793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Arial Rounded MT Bold" panose="020F0704030504030204" pitchFamily="34" charset="0"/>
              </a:rPr>
              <a:t>Yn</a:t>
            </a:r>
            <a:r>
              <a:rPr lang="en-GB" dirty="0" smtClean="0">
                <a:latin typeface="Arial Rounded MT Bold" panose="020F0704030504030204" pitchFamily="34" charset="0"/>
              </a:rPr>
              <a:t> </a:t>
            </a:r>
            <a:r>
              <a:rPr lang="en-GB" dirty="0" err="1" smtClean="0">
                <a:latin typeface="Arial Rounded MT Bold" panose="020F0704030504030204" pitchFamily="34" charset="0"/>
              </a:rPr>
              <a:t>gyffredinol</a:t>
            </a:r>
            <a:r>
              <a:rPr lang="en-GB" dirty="0" smtClean="0">
                <a:latin typeface="Arial Rounded MT Bold" panose="020F0704030504030204" pitchFamily="34" charset="0"/>
              </a:rPr>
              <a:t>, </a:t>
            </a:r>
            <a:r>
              <a:rPr lang="en-GB" dirty="0" err="1" smtClean="0">
                <a:latin typeface="Arial Rounded MT Bold" panose="020F0704030504030204" pitchFamily="34" charset="0"/>
              </a:rPr>
              <a:t>os</a:t>
            </a:r>
            <a:r>
              <a:rPr lang="en-GB" dirty="0" smtClean="0">
                <a:latin typeface="Arial Rounded MT Bold" panose="020F0704030504030204" pitchFamily="34" charset="0"/>
              </a:rPr>
              <a:t> </a:t>
            </a:r>
            <a:r>
              <a:rPr lang="en-GB" dirty="0" err="1" smtClean="0">
                <a:latin typeface="Arial Rounded MT Bold" panose="020F0704030504030204" pitchFamily="34" charset="0"/>
              </a:rPr>
              <a:t>ydi</a:t>
            </a:r>
            <a:r>
              <a:rPr lang="en-GB" dirty="0" smtClean="0">
                <a:latin typeface="Arial Rounded MT Bold" panose="020F0704030504030204" pitchFamily="34" charset="0"/>
              </a:rPr>
              <a:t> </a:t>
            </a:r>
            <a:r>
              <a:rPr lang="en-GB" dirty="0" err="1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ongl</a:t>
            </a:r>
            <a:r>
              <a:rPr lang="en-GB" dirty="0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 sector </a:t>
            </a:r>
            <a:r>
              <a:rPr lang="en-GB" dirty="0" err="1" smtClean="0">
                <a:latin typeface="Arial Rounded MT Bold" panose="020F0704030504030204" pitchFamily="34" charset="0"/>
              </a:rPr>
              <a:t>yn</a:t>
            </a:r>
            <a:r>
              <a:rPr lang="en-GB" dirty="0" smtClean="0">
                <a:latin typeface="Arial Rounded MT Bold" panose="020F070403050403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GB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(</a:t>
            </a:r>
            <a:r>
              <a:rPr lang="en-GB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mewn</a:t>
            </a:r>
            <a:r>
              <a:rPr lang="en-GB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graddau</a:t>
            </a:r>
            <a:r>
              <a:rPr lang="en-GB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),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2035915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yna</a:t>
            </a:r>
            <a:r>
              <a:rPr lang="en-GB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hyd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ei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arc </a:t>
            </a:r>
            <a:r>
              <a:rPr lang="en-GB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ydi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0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3552" y="2420888"/>
            <a:ext cx="7564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www.youtube.com/watch?v=xFntFdEGgws&amp;feature=fvwrel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53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87986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u="sng" dirty="0" smtClean="0"/>
              <a:t>Heddiw, byddwn ni yn: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y-GB" sz="2400" dirty="0" smtClean="0"/>
              <a:t>datblygu ein gallu i ateb cwestiynau heriol.</a:t>
            </a:r>
            <a:endParaRPr lang="cy-GB" sz="2400" dirty="0"/>
          </a:p>
        </p:txBody>
      </p:sp>
      <p:pic>
        <p:nvPicPr>
          <p:cNvPr id="4098" name="Picture 2" descr="http://t3.gstatic.com/images?q=tbn:ANd9GcQ7hC1MHlEIIYn2ECLNStn5U8wa0Cxpgt2EpAHFQeOi7mLw68Yd6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0819"/>
            <a:ext cx="1652786" cy="15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2852936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u="sng" dirty="0" smtClean="0"/>
              <a:t>Sut?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y-GB" sz="2400" dirty="0" smtClean="0"/>
              <a:t>Adnabod y wybodaeth rydyn </a:t>
            </a:r>
            <a:r>
              <a:rPr lang="cy-GB" sz="2400" dirty="0" err="1" smtClean="0"/>
              <a:t>ni’n</a:t>
            </a:r>
            <a:r>
              <a:rPr lang="cy-GB" sz="2400" dirty="0" smtClean="0"/>
              <a:t> ei gwybod a’r wybodaeth sydd ei hangen arnon ni.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y-GB" sz="2400" dirty="0" smtClean="0"/>
              <a:t>Rhannu’r dasg yn dasgau llai.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y-GB" sz="2400" dirty="0" smtClean="0"/>
              <a:t>Defnyddio’n gwybodaeth/profiadau i gysylltu pethau.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y-GB" sz="2400" dirty="0" smtClean="0"/>
              <a:t>Rhowch gynnig arni!  CREDWCH YNDDOCH CHI’CH HUN!</a:t>
            </a:r>
          </a:p>
          <a:p>
            <a:pPr marL="342900" indent="-342900">
              <a:buFont typeface="Arial" pitchFamily="34" charset="0"/>
              <a:buChar char="•"/>
            </a:pPr>
            <a:endParaRPr lang="cy-GB" sz="24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716016" y="16901"/>
            <a:ext cx="3384494" cy="504056"/>
          </a:xfrm>
        </p:spPr>
        <p:txBody>
          <a:bodyPr>
            <a:noAutofit/>
          </a:bodyPr>
          <a:lstStyle/>
          <a:p>
            <a:pPr algn="l"/>
            <a:r>
              <a:rPr lang="cy-GB" sz="3200" b="1" dirty="0" smtClean="0">
                <a:solidFill>
                  <a:schemeClr val="bg1"/>
                </a:solidFill>
              </a:rPr>
              <a:t>Amcanion…</a:t>
            </a:r>
            <a:endParaRPr lang="cy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5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7"/>
            <a:ext cx="4392488" cy="381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6016" y="16901"/>
            <a:ext cx="3384494" cy="504056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chemeClr val="bg1"/>
                </a:solidFill>
              </a:rPr>
              <a:t>Y </a:t>
            </a:r>
            <a:r>
              <a:rPr lang="en-GB" sz="3200" b="1" dirty="0" err="1" smtClean="0">
                <a:solidFill>
                  <a:schemeClr val="bg1"/>
                </a:solidFill>
              </a:rPr>
              <a:t>broblem</a:t>
            </a:r>
            <a:r>
              <a:rPr lang="en-GB" sz="3200" b="1" dirty="0" smtClean="0">
                <a:solidFill>
                  <a:schemeClr val="bg1"/>
                </a:solidFill>
              </a:rPr>
              <a:t> …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6016" y="16901"/>
            <a:ext cx="3384494" cy="504056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chemeClr val="bg1"/>
                </a:solidFill>
              </a:rPr>
              <a:t>Y </a:t>
            </a:r>
            <a:r>
              <a:rPr lang="en-GB" sz="3200" b="1" dirty="0" err="1" smtClean="0">
                <a:solidFill>
                  <a:schemeClr val="bg1"/>
                </a:solidFill>
              </a:rPr>
              <a:t>broblem</a:t>
            </a:r>
            <a:r>
              <a:rPr lang="en-GB" sz="3200" b="1" dirty="0" smtClean="0">
                <a:solidFill>
                  <a:schemeClr val="bg1"/>
                </a:solidFill>
              </a:rPr>
              <a:t> …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57624"/>
            <a:ext cx="3502107" cy="245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4714742" cy="365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29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2420888"/>
            <a:ext cx="352839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hord 3"/>
          <p:cNvSpPr/>
          <p:nvPr/>
        </p:nvSpPr>
        <p:spPr>
          <a:xfrm rot="10800000">
            <a:off x="4788024" y="2419852"/>
            <a:ext cx="2160240" cy="2449308"/>
          </a:xfrm>
          <a:prstGeom prst="chord">
            <a:avLst>
              <a:gd name="adj1" fmla="val 4991164"/>
              <a:gd name="adj2" fmla="val 16554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Arrow 6"/>
          <p:cNvSpPr/>
          <p:nvPr/>
        </p:nvSpPr>
        <p:spPr>
          <a:xfrm>
            <a:off x="4932040" y="3356992"/>
            <a:ext cx="936103" cy="648072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16016" y="16901"/>
            <a:ext cx="338449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b="1" dirty="0" smtClean="0">
                <a:solidFill>
                  <a:schemeClr val="bg1"/>
                </a:solidFill>
              </a:rPr>
              <a:t>Y </a:t>
            </a:r>
            <a:r>
              <a:rPr lang="en-GB" sz="3200" b="1" dirty="0" err="1" smtClean="0">
                <a:solidFill>
                  <a:schemeClr val="bg1"/>
                </a:solidFill>
              </a:rPr>
              <a:t>broblem</a:t>
            </a:r>
            <a:r>
              <a:rPr lang="en-GB" sz="3200" b="1" dirty="0" smtClean="0">
                <a:solidFill>
                  <a:schemeClr val="bg1"/>
                </a:solidFill>
              </a:rPr>
              <a:t> …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63" y="1252256"/>
            <a:ext cx="7344934" cy="745152"/>
          </a:xfrm>
        </p:spPr>
        <p:txBody>
          <a:bodyPr>
            <a:normAutofit fontScale="90000"/>
          </a:bodyPr>
          <a:lstStyle/>
          <a:p>
            <a:r>
              <a:rPr lang="cy-GB" b="1" dirty="0" smtClean="0"/>
              <a:t>Pa wybodaeth sydd ei hangen arnon ni?</a:t>
            </a:r>
            <a:endParaRPr lang="cy-GB" b="1" dirty="0"/>
          </a:p>
        </p:txBody>
      </p:sp>
      <p:sp>
        <p:nvSpPr>
          <p:cNvPr id="4" name="Chord 3"/>
          <p:cNvSpPr/>
          <p:nvPr/>
        </p:nvSpPr>
        <p:spPr>
          <a:xfrm rot="10800000">
            <a:off x="2915816" y="2144092"/>
            <a:ext cx="2664296" cy="3001864"/>
          </a:xfrm>
          <a:prstGeom prst="chord">
            <a:avLst>
              <a:gd name="adj1" fmla="val 4991164"/>
              <a:gd name="adj2" fmla="val 1655429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3" name="Rectangle 2"/>
          <p:cNvSpPr/>
          <p:nvPr/>
        </p:nvSpPr>
        <p:spPr>
          <a:xfrm>
            <a:off x="1403648" y="2420888"/>
            <a:ext cx="352839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5" name="Oval 4"/>
          <p:cNvSpPr/>
          <p:nvPr/>
        </p:nvSpPr>
        <p:spPr>
          <a:xfrm flipH="1" flipV="1">
            <a:off x="3959931" y="3524763"/>
            <a:ext cx="288032" cy="24052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716016" y="16901"/>
            <a:ext cx="338449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y-GB" sz="3200" b="1" dirty="0" smtClean="0">
                <a:solidFill>
                  <a:schemeClr val="bg1"/>
                </a:solidFill>
              </a:rPr>
              <a:t>Y broblem …</a:t>
            </a:r>
            <a:endParaRPr lang="cy-GB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7904" y="1988840"/>
            <a:ext cx="1584176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11" name="Rectangle 10"/>
          <p:cNvSpPr/>
          <p:nvPr/>
        </p:nvSpPr>
        <p:spPr>
          <a:xfrm>
            <a:off x="3802342" y="4929932"/>
            <a:ext cx="1584176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5551158" y="1955247"/>
            <a:ext cx="2992830" cy="4590050"/>
            <a:chOff x="5327108" y="925035"/>
            <a:chExt cx="3469713" cy="5589702"/>
          </a:xfrm>
        </p:grpSpPr>
        <p:sp>
          <p:nvSpPr>
            <p:cNvPr id="13" name="TextBox 12"/>
            <p:cNvSpPr txBox="1"/>
            <p:nvPr/>
          </p:nvSpPr>
          <p:spPr>
            <a:xfrm>
              <a:off x="5327108" y="1155008"/>
              <a:ext cx="1944333" cy="5359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y-GB" sz="2800" b="1" dirty="0" smtClean="0">
                  <a:solidFill>
                    <a:schemeClr val="bg2">
                      <a:lumMod val="50000"/>
                    </a:schemeClr>
                  </a:solidFill>
                </a:rPr>
                <a:t>MEDDWL</a:t>
              </a:r>
            </a:p>
            <a:p>
              <a:endParaRPr lang="cy-GB" sz="2800" b="1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endParaRPr lang="cy-GB" sz="2800" b="1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endParaRPr lang="cy-GB" sz="2800" b="1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r>
                <a:rPr lang="cy-GB" sz="2800" b="1" dirty="0" smtClean="0">
                  <a:solidFill>
                    <a:schemeClr val="bg2">
                      <a:lumMod val="50000"/>
                    </a:schemeClr>
                  </a:solidFill>
                </a:rPr>
                <a:t>PARU</a:t>
              </a:r>
            </a:p>
            <a:p>
              <a:endParaRPr lang="cy-GB" sz="2800" b="1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endParaRPr lang="cy-GB" sz="2800" b="1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r>
                <a:rPr lang="cy-GB" sz="2800" b="1" dirty="0" smtClean="0">
                  <a:solidFill>
                    <a:schemeClr val="bg2">
                      <a:lumMod val="50000"/>
                    </a:schemeClr>
                  </a:solidFill>
                </a:rPr>
                <a:t>RHANNU</a:t>
              </a:r>
            </a:p>
            <a:p>
              <a:endParaRPr lang="cy-GB" sz="2800" b="1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endParaRPr lang="cy-GB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14" name="Picture 2" descr="http://t3.gstatic.com/images?q=tbn:ANd9GcT0NV03kaJek3bxNjJRHbTxIM8BR3T7gjbovwAPPTafn_XV1fs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009" y="925035"/>
              <a:ext cx="1036205" cy="1639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t2.gstatic.com/images?q=tbn:ANd9GcR73ODxRUGXdL4YtILnQHhBcTkMBvv4a1LEqbEW9q9HDZNam7m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8395" y="2948567"/>
              <a:ext cx="1091472" cy="96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t3.gstatic.com/images?q=tbn:ANd9GcSrByXKy6CcaLQoqrmdWIQqVny2avGNO8123g_Qg9mL6R1WFbr7x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1599" y="4540910"/>
              <a:ext cx="1615222" cy="1615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99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/>
          <p:cNvSpPr/>
          <p:nvPr/>
        </p:nvSpPr>
        <p:spPr>
          <a:xfrm rot="10800000">
            <a:off x="2915816" y="2144092"/>
            <a:ext cx="2664296" cy="3001864"/>
          </a:xfrm>
          <a:prstGeom prst="chord">
            <a:avLst>
              <a:gd name="adj1" fmla="val 4991164"/>
              <a:gd name="adj2" fmla="val 1655429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3" name="Rectangle 2"/>
          <p:cNvSpPr/>
          <p:nvPr/>
        </p:nvSpPr>
        <p:spPr>
          <a:xfrm>
            <a:off x="1403648" y="2420888"/>
            <a:ext cx="352839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5" name="Oval 4"/>
          <p:cNvSpPr/>
          <p:nvPr/>
        </p:nvSpPr>
        <p:spPr>
          <a:xfrm flipH="1" flipV="1">
            <a:off x="3959931" y="3524763"/>
            <a:ext cx="288032" cy="24052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03947" y="2420888"/>
            <a:ext cx="828093" cy="12241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03947" y="3645024"/>
            <a:ext cx="828093" cy="12241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56035" y="1671670"/>
            <a:ext cx="223224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11" name="Rectangle 10"/>
          <p:cNvSpPr/>
          <p:nvPr/>
        </p:nvSpPr>
        <p:spPr>
          <a:xfrm>
            <a:off x="3416088" y="4913857"/>
            <a:ext cx="223224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3242065"/>
            <a:ext cx="113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dirty="0" smtClean="0"/>
              <a:t>20m</a:t>
            </a:r>
            <a:endParaRPr lang="cy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01062" y="1671670"/>
            <a:ext cx="113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dirty="0" smtClean="0"/>
              <a:t>35m</a:t>
            </a:r>
            <a:endParaRPr lang="cy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65258" y="3414191"/>
            <a:ext cx="1133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 dirty="0" smtClean="0"/>
              <a:t>160°</a:t>
            </a:r>
            <a:endParaRPr lang="cy-GB" sz="2400" b="1" dirty="0"/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4716016" y="16901"/>
            <a:ext cx="338449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y-GB" sz="3200" b="1" dirty="0" smtClean="0">
                <a:solidFill>
                  <a:schemeClr val="bg1"/>
                </a:solidFill>
              </a:rPr>
              <a:t>Y Broblem …</a:t>
            </a:r>
            <a:endParaRPr lang="cy-GB" sz="3200" b="1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156176" y="1671670"/>
            <a:ext cx="2232248" cy="3474286"/>
          </a:xfrm>
          <a:prstGeom prst="wedgeRoundRectCallout">
            <a:avLst>
              <a:gd name="adj1" fmla="val 81295"/>
              <a:gd name="adj2" fmla="val 78376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3600" b="1" dirty="0" smtClean="0">
                <a:solidFill>
                  <a:schemeClr val="bg2">
                    <a:lumMod val="50000"/>
                  </a:schemeClr>
                </a:solidFill>
              </a:rPr>
              <a:t>Faint fydd y gost i ni? </a:t>
            </a:r>
            <a:endParaRPr lang="cy-GB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87986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u="sng" dirty="0" smtClean="0"/>
              <a:t>Heddiw, byddwn yn: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y-GB" sz="2400" dirty="0" smtClean="0"/>
              <a:t>datblygu ein gallu i ateb cwestiynau heriol.</a:t>
            </a:r>
          </a:p>
          <a:p>
            <a:endParaRPr lang="cy-GB" sz="2400" dirty="0"/>
          </a:p>
        </p:txBody>
      </p:sp>
      <p:pic>
        <p:nvPicPr>
          <p:cNvPr id="4098" name="Picture 2" descr="http://t3.gstatic.com/images?q=tbn:ANd9GcQ7hC1MHlEIIYn2ECLNStn5U8wa0Cxpgt2EpAHFQeOi7mLw68Yd6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0819"/>
            <a:ext cx="1652786" cy="15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2852936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u="sng" dirty="0" smtClean="0"/>
              <a:t>Sut wnaethon ni?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y-GB" sz="2400" dirty="0"/>
              <a:t>Adnabod y wybodaeth rydyn </a:t>
            </a:r>
            <a:r>
              <a:rPr lang="cy-GB" sz="2400" dirty="0" err="1"/>
              <a:t>ni’n</a:t>
            </a:r>
            <a:r>
              <a:rPr lang="cy-GB" sz="2400" dirty="0"/>
              <a:t> ei gwybod a’r wybodaeth angenrheidiol.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y-GB" sz="2400" dirty="0"/>
              <a:t>Rhannu’r dasg yn dasgau llai.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y-GB" sz="2400" dirty="0"/>
              <a:t>Defnyddio’n gwybodaeth/profiadau i gysylltu pethau.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y-GB" sz="2400" dirty="0"/>
              <a:t>Rhowch gynnig arni!  CREDWCH YNDDOCH CHI’CH HUN!</a:t>
            </a:r>
          </a:p>
          <a:p>
            <a:pPr marL="342900" indent="-342900">
              <a:buFont typeface="Arial" pitchFamily="34" charset="0"/>
              <a:buChar char="•"/>
            </a:pPr>
            <a:endParaRPr lang="cy-GB" sz="24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716016" y="16901"/>
            <a:ext cx="3384494" cy="504056"/>
          </a:xfrm>
        </p:spPr>
        <p:txBody>
          <a:bodyPr>
            <a:noAutofit/>
          </a:bodyPr>
          <a:lstStyle/>
          <a:p>
            <a:pPr algn="l"/>
            <a:r>
              <a:rPr lang="cy-GB" sz="3200" b="1" dirty="0" smtClean="0">
                <a:solidFill>
                  <a:schemeClr val="bg1"/>
                </a:solidFill>
              </a:rPr>
              <a:t>Amcanion…</a:t>
            </a:r>
            <a:endParaRPr lang="cy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9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547</TotalTime>
  <Words>478</Words>
  <Application>Microsoft Office PowerPoint</Application>
  <PresentationFormat>On-screen Show (4:3)</PresentationFormat>
  <Paragraphs>91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I DDECHRAU…</vt:lpstr>
      <vt:lpstr>PowerPoint Presentation</vt:lpstr>
      <vt:lpstr>Amcanion…</vt:lpstr>
      <vt:lpstr>Y broblem …</vt:lpstr>
      <vt:lpstr>Y broblem …</vt:lpstr>
      <vt:lpstr>PowerPoint Presentation</vt:lpstr>
      <vt:lpstr>Pa wybodaeth sydd ei hangen arnon ni?</vt:lpstr>
      <vt:lpstr>PowerPoint Presentation</vt:lpstr>
      <vt:lpstr>Amcanion…</vt:lpstr>
      <vt:lpstr>PowerPoint Presentation</vt:lpstr>
      <vt:lpstr>Dydi’r canlynol DDIM yn rhan o’r cyflwyniad – y cardiau gwybodaeth a’r cardiau cliwiau ydyn nhw.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…</dc:title>
  <dc:creator>Zoe</dc:creator>
  <cp:lastModifiedBy>Evans Z</cp:lastModifiedBy>
  <cp:revision>41</cp:revision>
  <dcterms:created xsi:type="dcterms:W3CDTF">2012-09-26T20:01:32Z</dcterms:created>
  <dcterms:modified xsi:type="dcterms:W3CDTF">2015-02-10T12:04:29Z</dcterms:modified>
</cp:coreProperties>
</file>