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9"/>
  </p:notesMasterIdLst>
  <p:sldIdLst>
    <p:sldId id="265" r:id="rId5"/>
    <p:sldId id="257" r:id="rId6"/>
    <p:sldId id="256" r:id="rId7"/>
    <p:sldId id="264" r:id="rId8"/>
    <p:sldId id="258" r:id="rId9"/>
    <p:sldId id="259" r:id="rId10"/>
    <p:sldId id="260" r:id="rId11"/>
    <p:sldId id="261" r:id="rId12"/>
    <p:sldId id="262" r:id="rId13"/>
    <p:sldId id="263" r:id="rId14"/>
    <p:sldId id="269" r:id="rId15"/>
    <p:sldId id="266" r:id="rId16"/>
    <p:sldId id="268" r:id="rId17"/>
    <p:sldId id="267"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70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53E33DA-8B93-4898-A020-28DF0EBBCB0F}" type="datetimeFigureOut">
              <a:rPr lang="en-GB" smtClean="0"/>
              <a:t>20/09/2016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11BC904-EA87-4641-B11D-69694680FB9D}" type="slidenum">
              <a:rPr lang="en-GB" smtClean="0"/>
              <a:t>‹#›</a:t>
            </a:fld>
            <a:endParaRPr lang="en-GB"/>
          </a:p>
        </p:txBody>
      </p:sp>
    </p:spTree>
    <p:extLst>
      <p:ext uri="{BB962C8B-B14F-4D97-AF65-F5344CB8AC3E}">
        <p14:creationId xmlns:p14="http://schemas.microsoft.com/office/powerpoint/2010/main" val="29733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off next few slides, place the posters around the</a:t>
            </a:r>
            <a:r>
              <a:rPr lang="en-GB" baseline="0" dirty="0" smtClean="0"/>
              <a:t> room use </a:t>
            </a:r>
            <a:r>
              <a:rPr lang="en-GB" baseline="0" dirty="0" err="1" smtClean="0"/>
              <a:t>envoying</a:t>
            </a:r>
            <a:r>
              <a:rPr lang="en-GB" baseline="0" dirty="0" smtClean="0"/>
              <a:t> technique to gather information to fill in the sheet</a:t>
            </a:r>
            <a:endParaRPr lang="en-GB" dirty="0"/>
          </a:p>
        </p:txBody>
      </p:sp>
      <p:sp>
        <p:nvSpPr>
          <p:cNvPr id="4" name="Slide Number Placeholder 3"/>
          <p:cNvSpPr>
            <a:spLocks noGrp="1"/>
          </p:cNvSpPr>
          <p:nvPr>
            <p:ph type="sldNum" sz="quarter" idx="10"/>
          </p:nvPr>
        </p:nvSpPr>
        <p:spPr/>
        <p:txBody>
          <a:bodyPr/>
          <a:lstStyle/>
          <a:p>
            <a:fld id="{511BC904-EA87-4641-B11D-69694680FB9D}" type="slidenum">
              <a:rPr lang="en-GB" smtClean="0"/>
              <a:t>3</a:t>
            </a:fld>
            <a:endParaRPr lang="en-GB"/>
          </a:p>
        </p:txBody>
      </p:sp>
    </p:spTree>
    <p:extLst>
      <p:ext uri="{BB962C8B-B14F-4D97-AF65-F5344CB8AC3E}">
        <p14:creationId xmlns:p14="http://schemas.microsoft.com/office/powerpoint/2010/main" val="151373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off</a:t>
            </a:r>
            <a:endParaRPr lang="en-GB" dirty="0"/>
          </a:p>
        </p:txBody>
      </p:sp>
      <p:sp>
        <p:nvSpPr>
          <p:cNvPr id="4" name="Slide Number Placeholder 3"/>
          <p:cNvSpPr>
            <a:spLocks noGrp="1"/>
          </p:cNvSpPr>
          <p:nvPr>
            <p:ph type="sldNum" sz="quarter" idx="10"/>
          </p:nvPr>
        </p:nvSpPr>
        <p:spPr/>
        <p:txBody>
          <a:bodyPr/>
          <a:lstStyle/>
          <a:p>
            <a:fld id="{511BC904-EA87-4641-B11D-69694680FB9D}" type="slidenum">
              <a:rPr lang="en-GB" smtClean="0"/>
              <a:t>4</a:t>
            </a:fld>
            <a:endParaRPr lang="en-GB"/>
          </a:p>
        </p:txBody>
      </p:sp>
    </p:spTree>
    <p:extLst>
      <p:ext uri="{BB962C8B-B14F-4D97-AF65-F5344CB8AC3E}">
        <p14:creationId xmlns:p14="http://schemas.microsoft.com/office/powerpoint/2010/main" val="122061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AFCE62-C87F-42D8-ACE3-5EAA991B2B2A}"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E29325-FF62-4D97-B0C4-42339378A79F}" type="slidenum">
              <a:rPr lang="en-GB" smtClean="0"/>
              <a:t>‹#›</a:t>
            </a:fld>
            <a:endParaRPr lang="en-GB"/>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FCE62-C87F-42D8-ACE3-5EAA991B2B2A}"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E29325-FF62-4D97-B0C4-42339378A7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AFCE62-C87F-42D8-ACE3-5EAA991B2B2A}"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E29325-FF62-4D97-B0C4-42339378A7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AFCE62-C87F-42D8-ACE3-5EAA991B2B2A}"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E29325-FF62-4D97-B0C4-42339378A79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FCE62-C87F-42D8-ACE3-5EAA991B2B2A}" type="datetimeFigureOut">
              <a:rPr lang="en-GB" smtClean="0"/>
              <a:t>20/09/2016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E29325-FF62-4D97-B0C4-42339378A7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AFCE62-C87F-42D8-ACE3-5EAA991B2B2A}" type="datetimeFigureOut">
              <a:rPr lang="en-GB" smtClean="0"/>
              <a:t>20/09/2016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E29325-FF62-4D97-B0C4-42339378A79F}"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AFCE62-C87F-42D8-ACE3-5EAA991B2B2A}" type="datetimeFigureOut">
              <a:rPr lang="en-GB" smtClean="0"/>
              <a:t>20/09/2016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E29325-FF62-4D97-B0C4-42339378A79F}"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AFCE62-C87F-42D8-ACE3-5EAA991B2B2A}" type="datetimeFigureOut">
              <a:rPr lang="en-GB" smtClean="0"/>
              <a:t>20/09/2016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E29325-FF62-4D97-B0C4-42339378A7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FCE62-C87F-42D8-ACE3-5EAA991B2B2A}" type="datetimeFigureOut">
              <a:rPr lang="en-GB" smtClean="0"/>
              <a:t>20/09/2016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E29325-FF62-4D97-B0C4-42339378A7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FCE62-C87F-42D8-ACE3-5EAA991B2B2A}" type="datetimeFigureOut">
              <a:rPr lang="en-GB" smtClean="0"/>
              <a:t>20/09/2016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E29325-FF62-4D97-B0C4-42339378A79F}"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FCE62-C87F-42D8-ACE3-5EAA991B2B2A}" type="datetimeFigureOut">
              <a:rPr lang="en-GB" smtClean="0"/>
              <a:t>20/09/2016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E29325-FF62-4D97-B0C4-42339378A79F}" type="slidenum">
              <a:rPr lang="en-GB" smtClean="0"/>
              <a:t>‹#›</a:t>
            </a:fld>
            <a:endParaRPr lang="en-GB"/>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7AFCE62-C87F-42D8-ACE3-5EAA991B2B2A}" type="datetimeFigureOut">
              <a:rPr lang="en-GB" smtClean="0"/>
              <a:t>20/09/2016</a:t>
            </a:fld>
            <a:endParaRPr lang="en-GB"/>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1E29325-FF62-4D97-B0C4-42339378A79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mkhumanists.org.uk/book/export/html/6&amp;ei=Jy6JVYGLBu2p7AaGuJKoCw&amp;bvm=bv.96339352,d.bGQ&amp;psig=AFQjCNE5BNjpGxjnsgrORUBEJO2mvLfhjg&amp;ust=143513999258145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www.google.co.uk/url?sa=i&amp;rct=j&amp;q=&amp;esrc=s&amp;source=images&amp;cd=&amp;cad=rja&amp;uact=8&amp;ved=0CAcQjRw&amp;url=https://humanism.org.uk/about/our-values/&amp;ei=yC6JVbuPC8qP7AbIpoPwCQ&amp;bvm=bv.96339352,d.bGQ&amp;psig=AFQjCNE5BNjpGxjnsgrORUBEJO2mvLfhjg&amp;ust=1435139992581450"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DZN8Ne1nmr4&amp;list=PLmy6S1K0vOcMKbQxHIn9w3TEDt0nQShc7"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source=images&amp;cd=&amp;cad=rja&amp;uact=8&amp;ved=0CAcQjRw&amp;url=http://www2.siena.edu/philosophy/&amp;ei=lDSJVZD9OoGE7gbryYGADQ&amp;bvm=bv.96339352,d.bGQ&amp;psig=AFQjCNHZtHISkGAijD-jzoi2p5xoceBywA&amp;ust=1435141624109783"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uk/url?sa=i&amp;rct=j&amp;q=&amp;esrc=s&amp;source=images&amp;cd=&amp;cad=rja&amp;uact=8&amp;ved=0CAcQjRw&amp;url=http://philosophy.columbian.gwu.edu/philosophical-questions&amp;ei=1DSJVeDnEufW7QbWmYr4CA&amp;bvm=bv.96339352,d.bGQ&amp;psig=AFQjCNHZtHISkGAijD-jzoi2p5xoceBywA&amp;ust=143514162410978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hyperlink" Target="http://www.google.co.uk/url?sa=i&amp;rct=j&amp;q=&amp;esrc=s&amp;source=images&amp;cd=&amp;cad=rja&amp;uact=8&amp;ved=0CAcQjRw&amp;url=http://kidswithoutgod.com/teens/learn/sounds-like-humanism/&amp;ei=6TaJVbaQLaTP7gaA5YEI&amp;bvm=bv.96339352,d.bGQ&amp;psig=AFQjCNF8N0WMqs7d6jPEooXa-WWEOpzRnA&amp;ust=1435142244907313" TargetMode="Externa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CAcQjRw&amp;url=https://jordialemany.wordpress.com/2015/01/18/the-10-commandments-of-humanistic-leadership/&amp;ei=IzuJVcfwHuWW7Aaa7oH4BA&amp;psig=AFQjCNHSWjPDsEW15QEqMa9Vsr844WwrVg&amp;ust=1435143230666698" TargetMode="External"/><Relationship Id="rId5" Type="http://schemas.openxmlformats.org/officeDocument/2006/relationships/image" Target="../media/image7.jpeg"/><Relationship Id="rId4" Type="http://schemas.openxmlformats.org/officeDocument/2006/relationships/hyperlink" Target="https://www.google.co.uk/url?sa=i&amp;rct=j&amp;q=&amp;esrc=s&amp;source=images&amp;cd=&amp;cad=rja&amp;uact=8&amp;ved=0CAcQjRw&amp;url=https://meetville.com/quotes/author/richard-dawkins/page1&amp;ei=SDmJVZCQEKSc7gbTsoCYDQ&amp;bvm=bv.96339352,d.bGQ&amp;psig=AFQjCNF8P8M-fKus5tVEXcN2YAnfq7QuHQ&amp;ust=143514260913126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CAcQjRw&amp;url=https://jordialemany.wordpress.com/2015/01/18/the-10-commandments-of-humanistic-leadership/&amp;ei=IzuJVcfwHuWW7Aaa7oH4BA&amp;psig=AFQjCNHSWjPDsEW15QEqMa9Vsr844WwrVg&amp;ust=1435143230666698"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CAcQjRw&amp;url=http://www.lifehack.org/articles/lifestyle/5-simple-rules-for-guaranteed-happiness.html&amp;ei=DPCcVZH4McXd7Qag6ZywBg&amp;bvm=bv.96952980,d.ZGU&amp;psig=AFQjCNHlSYt76LAz9I1O7Jn86o1ToBA8yg&amp;ust=1436434703342062" TargetMode="External"/><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google.co.uk/url?sa=i&amp;rct=j&amp;q=&amp;esrc=s&amp;source=images&amp;cd=&amp;cad=rja&amp;uact=8&amp;ved=0CAcQjRw&amp;url=https://myweb.rollins.edu/jsiry/AnEssayWorldPage.html&amp;ei=KvGcVaepM-qj7AbnhISwBw&amp;bvm=bv.96952980,d.ZGU&amp;psig=AFQjCNEjqgv3RLuhgXv95alFKrhpQInHgw&amp;ust=1436435111656523"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dirty="0" smtClean="0"/>
              <a:t>A study of a secular philosophy</a:t>
            </a:r>
            <a:endParaRPr lang="en-GB" dirty="0"/>
          </a:p>
        </p:txBody>
      </p:sp>
      <p:sp>
        <p:nvSpPr>
          <p:cNvPr id="3" name="Title 2"/>
          <p:cNvSpPr>
            <a:spLocks noGrp="1"/>
          </p:cNvSpPr>
          <p:nvPr>
            <p:ph type="ctrTitle"/>
          </p:nvPr>
        </p:nvSpPr>
        <p:spPr>
          <a:xfrm>
            <a:off x="827584" y="3212976"/>
            <a:ext cx="7175351" cy="1793167"/>
          </a:xfrm>
        </p:spPr>
        <p:txBody>
          <a:bodyPr/>
          <a:lstStyle/>
          <a:p>
            <a:r>
              <a:rPr lang="en-GB" dirty="0" smtClean="0"/>
              <a:t>What is humanism?</a:t>
            </a:r>
            <a:endParaRPr lang="en-GB" dirty="0"/>
          </a:p>
        </p:txBody>
      </p:sp>
      <p:pic>
        <p:nvPicPr>
          <p:cNvPr id="4" name="Picture 3" descr="http://t0.gstatic.com/images?q=tbn:ANd9GcS7ToD1coV4SJUXoW9W098xoxkoyl9wTa3CasHCVVbdw0zJj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365104"/>
            <a:ext cx="1839774" cy="19306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khumanists.org.uk/sites/default/files/image/In%20the%20beginning%20___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6000">
            <a:off x="5176378" y="1497428"/>
            <a:ext cx="4159185" cy="1795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umanism.org.uk/wp-content/uploads/stephen-fry-500-160-copy.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298020">
            <a:off x="32266" y="645162"/>
            <a:ext cx="5583443" cy="178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998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ethics</a:t>
            </a:r>
            <a:endParaRPr lang="en-GB" dirty="0"/>
          </a:p>
        </p:txBody>
      </p:sp>
      <p:sp>
        <p:nvSpPr>
          <p:cNvPr id="3" name="Content Placeholder 2"/>
          <p:cNvSpPr>
            <a:spLocks noGrp="1"/>
          </p:cNvSpPr>
          <p:nvPr>
            <p:ph sz="quarter" idx="13"/>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33218">
            <a:off x="197852" y="3769957"/>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82661">
            <a:off x="5366236" y="779546"/>
            <a:ext cx="402907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56883">
            <a:off x="-319937" y="685920"/>
            <a:ext cx="3394461" cy="242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rot="21245738">
            <a:off x="4743400" y="5712624"/>
            <a:ext cx="4364686" cy="923330"/>
          </a:xfrm>
          <a:prstGeom prst="rect">
            <a:avLst/>
          </a:prstGeom>
          <a:noFill/>
        </p:spPr>
        <p:txBody>
          <a:bodyPr wrap="square" rtlCol="0">
            <a:spAutoFit/>
          </a:bodyPr>
          <a:lstStyle/>
          <a:p>
            <a:r>
              <a:rPr lang="en-GB" dirty="0" smtClean="0"/>
              <a:t>Ethics are the rules by which we base our moral decisions, for Christians these are based on the values in the Bible </a:t>
            </a:r>
            <a:endParaRPr lang="en-GB" dirty="0"/>
          </a:p>
        </p:txBody>
      </p:sp>
      <p:sp>
        <p:nvSpPr>
          <p:cNvPr id="5" name="TextBox 4"/>
          <p:cNvSpPr txBox="1"/>
          <p:nvPr/>
        </p:nvSpPr>
        <p:spPr>
          <a:xfrm rot="21232765">
            <a:off x="2827311" y="155169"/>
            <a:ext cx="2974849" cy="1200329"/>
          </a:xfrm>
          <a:prstGeom prst="rect">
            <a:avLst/>
          </a:prstGeom>
          <a:noFill/>
        </p:spPr>
        <p:txBody>
          <a:bodyPr wrap="square" rtlCol="0">
            <a:spAutoFit/>
          </a:bodyPr>
          <a:lstStyle/>
          <a:p>
            <a:r>
              <a:rPr lang="en-GB" dirty="0" smtClean="0"/>
              <a:t>For humanists their moral decisions are based on the potential impact of their actions on others. </a:t>
            </a:r>
            <a:endParaRPr lang="en-GB" dirty="0"/>
          </a:p>
        </p:txBody>
      </p:sp>
      <p:sp>
        <p:nvSpPr>
          <p:cNvPr id="6" name="TextBox 5"/>
          <p:cNvSpPr txBox="1"/>
          <p:nvPr/>
        </p:nvSpPr>
        <p:spPr>
          <a:xfrm rot="838872">
            <a:off x="3393938" y="3420251"/>
            <a:ext cx="5371580" cy="646331"/>
          </a:xfrm>
          <a:prstGeom prst="rect">
            <a:avLst/>
          </a:prstGeom>
          <a:noFill/>
        </p:spPr>
        <p:txBody>
          <a:bodyPr wrap="square" rtlCol="0">
            <a:spAutoFit/>
          </a:bodyPr>
          <a:lstStyle/>
          <a:p>
            <a:pPr algn="ctr"/>
            <a:r>
              <a:rPr lang="en-GB" dirty="0" smtClean="0"/>
              <a:t>Treat others as you would like to be treated: The Golden Rule</a:t>
            </a:r>
            <a:endParaRPr lang="en-GB" dirty="0"/>
          </a:p>
        </p:txBody>
      </p:sp>
    </p:spTree>
    <p:extLst>
      <p:ext uri="{BB962C8B-B14F-4D97-AF65-F5344CB8AC3E}">
        <p14:creationId xmlns:p14="http://schemas.microsoft.com/office/powerpoint/2010/main" val="2432837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25218" y="116633"/>
            <a:ext cx="4106657" cy="648072"/>
          </a:xfrm>
          <a:solidFill>
            <a:srgbClr val="FF0000"/>
          </a:solidFill>
          <a:ln>
            <a:solidFill>
              <a:schemeClr val="tx1"/>
            </a:solidFill>
          </a:ln>
        </p:spPr>
        <p:txBody>
          <a:bodyPr/>
          <a:lstStyle/>
          <a:p>
            <a:pPr algn="ctr"/>
            <a:fld id="{AD4788C8-BEE9-46F9-8512-57DAFC3BE0EF}" type="datetime2">
              <a:rPr lang="en-GB" sz="2800" smtClean="0">
                <a:solidFill>
                  <a:schemeClr val="bg1"/>
                </a:solidFill>
                <a:latin typeface="Comic Sans MS" pitchFamily="66" charset="0"/>
              </a:rPr>
              <a:pPr algn="ctr"/>
              <a:t>Tuesday, 20 September 2016</a:t>
            </a:fld>
            <a:endParaRPr lang="en-GB" sz="2800" dirty="0">
              <a:solidFill>
                <a:schemeClr val="bg1"/>
              </a:solidFill>
              <a:latin typeface="Comic Sans MS" pitchFamily="66" charset="0"/>
            </a:endParaRPr>
          </a:p>
        </p:txBody>
      </p:sp>
      <p:sp>
        <p:nvSpPr>
          <p:cNvPr id="5" name="Rectangle 4"/>
          <p:cNvSpPr/>
          <p:nvPr/>
        </p:nvSpPr>
        <p:spPr>
          <a:xfrm>
            <a:off x="0" y="908720"/>
            <a:ext cx="60832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0000"/>
                </a:solidFill>
                <a:latin typeface="Comic Sans MS" pitchFamily="66" charset="0"/>
              </a:rPr>
              <a:t>Objective – </a:t>
            </a:r>
            <a:r>
              <a:rPr lang="en-GB" sz="2800" u="sng" dirty="0" smtClean="0">
                <a:solidFill>
                  <a:srgbClr val="FF0000"/>
                </a:solidFill>
                <a:latin typeface="Comic Sans MS" pitchFamily="66" charset="0"/>
              </a:rPr>
              <a:t>What are the Key concepts of the Humanism Unit?</a:t>
            </a:r>
            <a:endParaRPr lang="en-GB" sz="2800" u="sng" dirty="0">
              <a:solidFill>
                <a:srgbClr val="FF0000"/>
              </a:solidFill>
              <a:latin typeface="Comic Sans MS" pitchFamily="66" charset="0"/>
            </a:endParaRPr>
          </a:p>
        </p:txBody>
      </p:sp>
      <p:sp>
        <p:nvSpPr>
          <p:cNvPr id="6" name="Right Arrow 5"/>
          <p:cNvSpPr/>
          <p:nvPr/>
        </p:nvSpPr>
        <p:spPr>
          <a:xfrm>
            <a:off x="12408" y="908720"/>
            <a:ext cx="9131591" cy="58326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2409" y="116632"/>
            <a:ext cx="47160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Our Learning Journey</a:t>
            </a:r>
            <a:endParaRPr lang="en-US" sz="2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9" name="Rectangle 8"/>
          <p:cNvSpPr/>
          <p:nvPr/>
        </p:nvSpPr>
        <p:spPr>
          <a:xfrm>
            <a:off x="968" y="5534561"/>
            <a:ext cx="6447599" cy="1323439"/>
          </a:xfrm>
          <a:prstGeom prst="rect">
            <a:avLst/>
          </a:prstGeom>
          <a:noFill/>
        </p:spPr>
        <p:txBody>
          <a:bodyPr wrap="square" lIns="91440" tIns="45720" rIns="91440" bIns="45720">
            <a:spAutoFit/>
          </a:bodyPr>
          <a:lstStyle/>
          <a:p>
            <a:pPr algn="ctr"/>
            <a:r>
              <a:rPr lang="en-U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Ethics, Philosophy and Religion</a:t>
            </a:r>
            <a:endParaRPr lang="en-U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251988761"/>
              </p:ext>
            </p:extLst>
          </p:nvPr>
        </p:nvGraphicFramePr>
        <p:xfrm>
          <a:off x="176767" y="2744925"/>
          <a:ext cx="6096000" cy="222647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548171">
                <a:tc>
                  <a:txBody>
                    <a:bodyPr/>
                    <a:lstStyle/>
                    <a:p>
                      <a:r>
                        <a:rPr lang="en-GB" dirty="0" smtClean="0"/>
                        <a:t>To</a:t>
                      </a:r>
                      <a:r>
                        <a:rPr lang="en-GB" baseline="0" dirty="0" smtClean="0"/>
                        <a:t> know the key concepts involved in the Humanism unit of work</a:t>
                      </a:r>
                      <a:endParaRPr lang="en-GB" dirty="0"/>
                    </a:p>
                  </a:txBody>
                  <a:tcPr/>
                </a:tc>
                <a:tc>
                  <a:txBody>
                    <a:bodyPr/>
                    <a:lstStyle/>
                    <a:p>
                      <a:r>
                        <a:rPr lang="en-GB" dirty="0" smtClean="0"/>
                        <a:t>To have demonstrate</a:t>
                      </a:r>
                      <a:r>
                        <a:rPr lang="en-GB" baseline="0" dirty="0" smtClean="0"/>
                        <a:t> understanding of the key concepts</a:t>
                      </a:r>
                      <a:endParaRPr lang="en-GB" dirty="0"/>
                    </a:p>
                  </a:txBody>
                  <a:tcPr/>
                </a:tc>
                <a:tc>
                  <a:txBody>
                    <a:bodyPr/>
                    <a:lstStyle/>
                    <a:p>
                      <a:r>
                        <a:rPr lang="en-GB" dirty="0" smtClean="0"/>
                        <a:t>To applied</a:t>
                      </a:r>
                      <a:r>
                        <a:rPr lang="en-GB" baseline="0" dirty="0" smtClean="0"/>
                        <a:t> your knowledge of the key concepts to an exam style question. </a:t>
                      </a:r>
                      <a:endParaRPr lang="en-GB" dirty="0"/>
                    </a:p>
                  </a:txBody>
                  <a:tcPr/>
                </a:tc>
                <a:extLst>
                  <a:ext uri="{0D108BD9-81ED-4DB2-BD59-A6C34878D82A}">
                    <a16:rowId xmlns:a16="http://schemas.microsoft.com/office/drawing/2014/main" val="10000"/>
                  </a:ext>
                </a:extLst>
              </a:tr>
              <a:tr h="678308">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0503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3933056"/>
            <a:ext cx="6512511" cy="1143000"/>
          </a:xfrm>
        </p:spPr>
        <p:txBody>
          <a:bodyPr/>
          <a:lstStyle/>
          <a:p>
            <a:r>
              <a:rPr lang="en-GB" dirty="0" smtClean="0"/>
              <a:t>Exam Practice</a:t>
            </a:r>
            <a:endParaRPr lang="en-GB" dirty="0"/>
          </a:p>
        </p:txBody>
      </p:sp>
      <p:sp>
        <p:nvSpPr>
          <p:cNvPr id="3" name="Content Placeholder 2"/>
          <p:cNvSpPr>
            <a:spLocks noGrp="1"/>
          </p:cNvSpPr>
          <p:nvPr>
            <p:ph sz="quarter" idx="13"/>
          </p:nvPr>
        </p:nvSpPr>
        <p:spPr>
          <a:xfrm>
            <a:off x="23344" y="116632"/>
            <a:ext cx="8941143" cy="4320480"/>
          </a:xfrm>
        </p:spPr>
        <p:txBody>
          <a:bodyPr>
            <a:noAutofit/>
          </a:bodyPr>
          <a:lstStyle/>
          <a:p>
            <a:pPr marL="45720" indent="0">
              <a:buNone/>
            </a:pPr>
            <a:r>
              <a:rPr lang="en-GB" sz="2000" dirty="0" smtClean="0"/>
              <a:t>Key concepts always come up as two mark questions in the GCSE exam.</a:t>
            </a:r>
          </a:p>
          <a:p>
            <a:pPr marL="45720" indent="0">
              <a:buNone/>
            </a:pPr>
            <a:endParaRPr lang="en-GB" sz="2000" dirty="0" smtClean="0"/>
          </a:p>
          <a:p>
            <a:pPr marL="502920" indent="-457200">
              <a:buAutoNum type="arabicPeriod"/>
            </a:pPr>
            <a:r>
              <a:rPr lang="en-GB" sz="2000" dirty="0" smtClean="0"/>
              <a:t>Explain what humanists  mean by the term happiness. (2)</a:t>
            </a:r>
          </a:p>
          <a:p>
            <a:pPr marL="502920" indent="-457200">
              <a:buAutoNum type="arabicPeriod"/>
            </a:pPr>
            <a:endParaRPr lang="en-GB" sz="2000" dirty="0"/>
          </a:p>
          <a:p>
            <a:pPr marL="502920" indent="-457200">
              <a:buAutoNum type="arabicPeriod"/>
            </a:pPr>
            <a:r>
              <a:rPr lang="en-GB" sz="2000" dirty="0" smtClean="0"/>
              <a:t>Explain what humanists mean by the term world view. (2)</a:t>
            </a:r>
          </a:p>
          <a:p>
            <a:pPr marL="502920" indent="-457200">
              <a:buAutoNum type="arabicPeriod"/>
            </a:pPr>
            <a:endParaRPr lang="en-GB" sz="2000" dirty="0"/>
          </a:p>
          <a:p>
            <a:pPr marL="502920" indent="-457200">
              <a:buAutoNum type="arabicPeriod"/>
            </a:pPr>
            <a:r>
              <a:rPr lang="en-GB" sz="2000" dirty="0" smtClean="0"/>
              <a:t>Explain what humanists mean by the term ethics. (2)</a:t>
            </a:r>
          </a:p>
          <a:p>
            <a:pPr marL="502920" indent="-457200">
              <a:buAutoNum type="arabicPeriod"/>
            </a:pPr>
            <a:endParaRPr lang="en-GB" sz="2000" dirty="0"/>
          </a:p>
          <a:p>
            <a:pPr marL="45720" indent="0">
              <a:buNone/>
            </a:pPr>
            <a:r>
              <a:rPr lang="en-GB" sz="2000" dirty="0" smtClean="0"/>
              <a:t>For two marks you need to define the word AND give an example or further explanation.</a:t>
            </a:r>
            <a:endParaRPr lang="en-GB" sz="2000" dirty="0"/>
          </a:p>
          <a:p>
            <a:pPr marL="45720" indent="0">
              <a:buNone/>
            </a:pPr>
            <a:endParaRPr lang="en-GB" sz="2000" dirty="0"/>
          </a:p>
        </p:txBody>
      </p:sp>
      <p:sp>
        <p:nvSpPr>
          <p:cNvPr id="4" name="TextBox 3"/>
          <p:cNvSpPr txBox="1"/>
          <p:nvPr/>
        </p:nvSpPr>
        <p:spPr>
          <a:xfrm rot="21057960">
            <a:off x="289780" y="4661326"/>
            <a:ext cx="3901908" cy="1631216"/>
          </a:xfrm>
          <a:prstGeom prst="rect">
            <a:avLst/>
          </a:prstGeom>
          <a:noFill/>
          <a:ln cmpd="sng">
            <a:solidFill>
              <a:schemeClr val="accent1">
                <a:lumMod val="40000"/>
                <a:lumOff val="60000"/>
              </a:schemeClr>
            </a:solidFill>
          </a:ln>
        </p:spPr>
        <p:txBody>
          <a:bodyPr wrap="square" rtlCol="0">
            <a:spAutoFit/>
          </a:bodyPr>
          <a:lstStyle/>
          <a:p>
            <a:pPr marL="45720" indent="0" algn="ctr">
              <a:buNone/>
            </a:pPr>
            <a:r>
              <a:rPr lang="en-GB" sz="2000" dirty="0"/>
              <a:t>Even though these are only worth 2 marks, to get the top marks you also need to be using the key concepts in the longer exam answers. </a:t>
            </a:r>
          </a:p>
        </p:txBody>
      </p:sp>
    </p:spTree>
    <p:extLst>
      <p:ext uri="{BB962C8B-B14F-4D97-AF65-F5344CB8AC3E}">
        <p14:creationId xmlns:p14="http://schemas.microsoft.com/office/powerpoint/2010/main" val="1608827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789040"/>
            <a:ext cx="6512511" cy="1143000"/>
          </a:xfrm>
        </p:spPr>
        <p:txBody>
          <a:bodyPr/>
          <a:lstStyle/>
          <a:p>
            <a:r>
              <a:rPr lang="en-GB" dirty="0" smtClean="0"/>
              <a:t>Peer Assessment</a:t>
            </a:r>
            <a:endParaRPr lang="en-GB" dirty="0"/>
          </a:p>
        </p:txBody>
      </p:sp>
      <p:sp>
        <p:nvSpPr>
          <p:cNvPr id="3" name="Content Placeholder 2"/>
          <p:cNvSpPr>
            <a:spLocks noGrp="1"/>
          </p:cNvSpPr>
          <p:nvPr>
            <p:ph sz="quarter" idx="13"/>
          </p:nvPr>
        </p:nvSpPr>
        <p:spPr>
          <a:xfrm>
            <a:off x="251520" y="188640"/>
            <a:ext cx="8352928" cy="864096"/>
          </a:xfrm>
        </p:spPr>
        <p:txBody>
          <a:bodyPr/>
          <a:lstStyle/>
          <a:p>
            <a:pPr marL="45720" indent="0">
              <a:buNone/>
            </a:pPr>
            <a:r>
              <a:rPr lang="en-GB" dirty="0" smtClean="0"/>
              <a:t>Swap your book with someone else, look at the marking criteria below and give each answer a mark.</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12359050"/>
              </p:ext>
            </p:extLst>
          </p:nvPr>
        </p:nvGraphicFramePr>
        <p:xfrm>
          <a:off x="395536" y="1196752"/>
          <a:ext cx="7920880" cy="2520280"/>
        </p:xfrm>
        <a:graphic>
          <a:graphicData uri="http://schemas.openxmlformats.org/drawingml/2006/table">
            <a:tbl>
              <a:tblPr/>
              <a:tblGrid>
                <a:gridCol w="6744890">
                  <a:extLst>
                    <a:ext uri="{9D8B030D-6E8A-4147-A177-3AD203B41FA5}">
                      <a16:colId xmlns:a16="http://schemas.microsoft.com/office/drawing/2014/main" val="20000"/>
                    </a:ext>
                  </a:extLst>
                </a:gridCol>
                <a:gridCol w="1175990">
                  <a:extLst>
                    <a:ext uri="{9D8B030D-6E8A-4147-A177-3AD203B41FA5}">
                      <a16:colId xmlns:a16="http://schemas.microsoft.com/office/drawing/2014/main" val="20001"/>
                    </a:ext>
                  </a:extLst>
                </a:gridCol>
              </a:tblGrid>
              <a:tr h="823125">
                <a:tc>
                  <a:txBody>
                    <a:bodyPr/>
                    <a:lstStyle/>
                    <a:p>
                      <a:pPr marR="0" indent="0" algn="l" rtl="0">
                        <a:lnSpc>
                          <a:spcPct val="119000"/>
                        </a:lnSpc>
                        <a:spcBef>
                          <a:spcPts val="0"/>
                        </a:spcBef>
                        <a:spcAft>
                          <a:spcPts val="600"/>
                        </a:spcAft>
                      </a:pPr>
                      <a:r>
                        <a:rPr lang="en-GB" sz="2000" kern="1400" dirty="0" smtClean="0">
                          <a:solidFill>
                            <a:srgbClr val="000000"/>
                          </a:solidFill>
                          <a:effectLst/>
                          <a:latin typeface="Calibri"/>
                        </a:rPr>
                        <a:t>Nothing of relevance</a:t>
                      </a:r>
                      <a:r>
                        <a:rPr lang="en-GB" sz="2000" kern="1400" baseline="0" dirty="0" smtClean="0">
                          <a:solidFill>
                            <a:srgbClr val="000000"/>
                          </a:solidFill>
                          <a:effectLst/>
                          <a:latin typeface="Calibri"/>
                        </a:rPr>
                        <a:t> or an incorrect definition.</a:t>
                      </a:r>
                      <a:endParaRPr lang="en-GB" sz="2000" kern="1400" dirty="0">
                        <a:solidFill>
                          <a:srgbClr val="000000"/>
                        </a:solidFill>
                        <a:effectLst/>
                        <a:latin typeface="Calibri"/>
                      </a:endParaRPr>
                    </a:p>
                  </a:txBody>
                  <a:tcPr marL="17845" marR="17845" marT="17845" marB="17845">
                    <a:lnL>
                      <a:noFill/>
                    </a:lnL>
                    <a:lnR>
                      <a:noFill/>
                    </a:lnR>
                    <a:lnT>
                      <a:noFill/>
                    </a:lnT>
                    <a:lnB>
                      <a:noFill/>
                    </a:lnB>
                  </a:tcPr>
                </a:tc>
                <a:tc>
                  <a:txBody>
                    <a:bodyPr/>
                    <a:lstStyle/>
                    <a:p>
                      <a:pPr marR="0" indent="0" algn="l" rtl="0">
                        <a:lnSpc>
                          <a:spcPct val="119000"/>
                        </a:lnSpc>
                        <a:spcBef>
                          <a:spcPts val="0"/>
                        </a:spcBef>
                        <a:spcAft>
                          <a:spcPts val="600"/>
                        </a:spcAft>
                      </a:pPr>
                      <a:r>
                        <a:rPr lang="en-GB" sz="2000" kern="1400" dirty="0" smtClean="0">
                          <a:solidFill>
                            <a:srgbClr val="000000"/>
                          </a:solidFill>
                          <a:effectLst/>
                          <a:latin typeface="Calibri"/>
                        </a:rPr>
                        <a:t>0</a:t>
                      </a:r>
                      <a:endParaRPr lang="en-GB" sz="2000" kern="1400" dirty="0">
                        <a:solidFill>
                          <a:srgbClr val="000000"/>
                        </a:solidFill>
                        <a:effectLst/>
                        <a:latin typeface="Calibri"/>
                      </a:endParaRPr>
                    </a:p>
                  </a:txBody>
                  <a:tcPr marL="17845" marR="17845" marT="17845" marB="17845">
                    <a:lnL>
                      <a:noFill/>
                    </a:lnL>
                    <a:lnR>
                      <a:noFill/>
                    </a:lnR>
                    <a:lnT>
                      <a:noFill/>
                    </a:lnT>
                    <a:lnB>
                      <a:noFill/>
                    </a:lnB>
                  </a:tcPr>
                </a:tc>
                <a:extLst>
                  <a:ext uri="{0D108BD9-81ED-4DB2-BD59-A6C34878D82A}">
                    <a16:rowId xmlns:a16="http://schemas.microsoft.com/office/drawing/2014/main" val="10000"/>
                  </a:ext>
                </a:extLst>
              </a:tr>
              <a:tr h="835202">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Have they given a simple definition of the word that is correct?</a:t>
                      </a:r>
                    </a:p>
                  </a:txBody>
                  <a:tcPr marL="17845" marR="17845" marT="17845" marB="17845">
                    <a:lnL>
                      <a:noFill/>
                    </a:lnL>
                    <a:lnR>
                      <a:noFill/>
                    </a:lnR>
                    <a:lnT>
                      <a:noFill/>
                    </a:lnT>
                    <a:lnB>
                      <a:noFill/>
                    </a:lnB>
                  </a:tcPr>
                </a:tc>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1</a:t>
                      </a:r>
                    </a:p>
                  </a:txBody>
                  <a:tcPr marL="17845" marR="17845" marT="17845" marB="17845">
                    <a:lnL>
                      <a:noFill/>
                    </a:lnL>
                    <a:lnR>
                      <a:noFill/>
                    </a:lnR>
                    <a:lnT>
                      <a:noFill/>
                    </a:lnT>
                    <a:lnB>
                      <a:noFill/>
                    </a:lnB>
                  </a:tcPr>
                </a:tc>
                <a:extLst>
                  <a:ext uri="{0D108BD9-81ED-4DB2-BD59-A6C34878D82A}">
                    <a16:rowId xmlns:a16="http://schemas.microsoft.com/office/drawing/2014/main" val="10001"/>
                  </a:ext>
                </a:extLst>
              </a:tr>
              <a:tr h="861953">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Have they given a relevant example? OR expanded on the definition by    linking it to  a religion?</a:t>
                      </a:r>
                    </a:p>
                  </a:txBody>
                  <a:tcPr marL="17845" marR="17845" marT="17845" marB="17845">
                    <a:lnL>
                      <a:noFill/>
                    </a:lnL>
                    <a:lnR>
                      <a:noFill/>
                    </a:lnR>
                    <a:lnT>
                      <a:noFill/>
                    </a:lnT>
                    <a:lnB>
                      <a:noFill/>
                    </a:lnB>
                  </a:tcPr>
                </a:tc>
                <a:tc>
                  <a:txBody>
                    <a:bodyPr/>
                    <a:lstStyle/>
                    <a:p>
                      <a:pPr marR="0" indent="0" algn="l" rtl="0">
                        <a:lnSpc>
                          <a:spcPct val="119000"/>
                        </a:lnSpc>
                        <a:spcBef>
                          <a:spcPts val="0"/>
                        </a:spcBef>
                        <a:spcAft>
                          <a:spcPts val="600"/>
                        </a:spcAft>
                      </a:pPr>
                      <a:r>
                        <a:rPr lang="en-GB" sz="2000" kern="1400" dirty="0">
                          <a:solidFill>
                            <a:srgbClr val="000000"/>
                          </a:solidFill>
                          <a:effectLst/>
                          <a:latin typeface="Calibri"/>
                        </a:rPr>
                        <a:t>2</a:t>
                      </a:r>
                    </a:p>
                  </a:txBody>
                  <a:tcPr marL="17845" marR="17845" marT="17845" marB="17845">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Control 1"/>
          <p:cNvSpPr>
            <a:spLocks noChangeArrowheads="1" noChangeShapeType="1"/>
          </p:cNvSpPr>
          <p:nvPr/>
        </p:nvSpPr>
        <p:spPr bwMode="auto">
          <a:xfrm>
            <a:off x="1949450" y="4017963"/>
            <a:ext cx="13119100" cy="2979737"/>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TextBox 5"/>
          <p:cNvSpPr txBox="1"/>
          <p:nvPr/>
        </p:nvSpPr>
        <p:spPr>
          <a:xfrm>
            <a:off x="395536" y="4725144"/>
            <a:ext cx="8280920" cy="1938992"/>
          </a:xfrm>
          <a:prstGeom prst="rect">
            <a:avLst/>
          </a:prstGeom>
          <a:noFill/>
          <a:ln>
            <a:solidFill>
              <a:schemeClr val="bg2">
                <a:lumMod val="50000"/>
              </a:schemeClr>
            </a:solidFill>
          </a:ln>
        </p:spPr>
        <p:txBody>
          <a:bodyPr wrap="square" rtlCol="0">
            <a:spAutoFit/>
          </a:bodyPr>
          <a:lstStyle/>
          <a:p>
            <a:r>
              <a:rPr lang="en-GB" sz="2000" dirty="0" smtClean="0"/>
              <a:t>Extension Task:</a:t>
            </a:r>
          </a:p>
          <a:p>
            <a:endParaRPr lang="en-GB" sz="2000" dirty="0"/>
          </a:p>
          <a:p>
            <a:r>
              <a:rPr lang="en-GB" sz="2000" dirty="0" smtClean="0"/>
              <a:t>Write down a crossword clue for the following words:</a:t>
            </a:r>
          </a:p>
          <a:p>
            <a:endParaRPr lang="en-GB" sz="2000" dirty="0"/>
          </a:p>
          <a:p>
            <a:r>
              <a:rPr lang="en-GB" sz="2000" dirty="0" smtClean="0"/>
              <a:t>	philosophy	empathy	humanism</a:t>
            </a:r>
            <a:endParaRPr lang="en-GB" sz="2000" dirty="0"/>
          </a:p>
          <a:p>
            <a:endParaRPr lang="en-GB" sz="2000" dirty="0" smtClean="0"/>
          </a:p>
        </p:txBody>
      </p:sp>
    </p:spTree>
    <p:extLst>
      <p:ext uri="{BB962C8B-B14F-4D97-AF65-F5344CB8AC3E}">
        <p14:creationId xmlns:p14="http://schemas.microsoft.com/office/powerpoint/2010/main" val="54781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25218" y="116633"/>
            <a:ext cx="4106657" cy="648072"/>
          </a:xfrm>
          <a:solidFill>
            <a:srgbClr val="FF0000"/>
          </a:solidFill>
          <a:ln>
            <a:solidFill>
              <a:schemeClr val="tx1"/>
            </a:solidFill>
          </a:ln>
        </p:spPr>
        <p:txBody>
          <a:bodyPr/>
          <a:lstStyle/>
          <a:p>
            <a:pPr algn="ctr"/>
            <a:fld id="{AD4788C8-BEE9-46F9-8512-57DAFC3BE0EF}" type="datetime2">
              <a:rPr lang="en-GB" sz="2800" smtClean="0">
                <a:solidFill>
                  <a:schemeClr val="tx1"/>
                </a:solidFill>
                <a:latin typeface="Comic Sans MS" pitchFamily="66" charset="0"/>
              </a:rPr>
              <a:pPr algn="ctr"/>
              <a:t>Tuesday, 20 September 2016</a:t>
            </a:fld>
            <a:endParaRPr lang="en-GB" sz="2800" dirty="0">
              <a:solidFill>
                <a:schemeClr val="tx1"/>
              </a:solidFill>
              <a:latin typeface="Comic Sans MS" pitchFamily="66" charset="0"/>
            </a:endParaRPr>
          </a:p>
        </p:txBody>
      </p:sp>
      <p:sp>
        <p:nvSpPr>
          <p:cNvPr id="5" name="Rectangle 4"/>
          <p:cNvSpPr/>
          <p:nvPr/>
        </p:nvSpPr>
        <p:spPr>
          <a:xfrm>
            <a:off x="0" y="908720"/>
            <a:ext cx="60832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0000"/>
                </a:solidFill>
                <a:latin typeface="Comic Sans MS" pitchFamily="66" charset="0"/>
              </a:rPr>
              <a:t>Objective – </a:t>
            </a:r>
            <a:r>
              <a:rPr lang="en-GB" sz="2800" u="sng" dirty="0" smtClean="0">
                <a:solidFill>
                  <a:srgbClr val="FF0000"/>
                </a:solidFill>
                <a:latin typeface="Comic Sans MS" pitchFamily="66" charset="0"/>
              </a:rPr>
              <a:t>What are the Key concepts of the Humanism Unit?</a:t>
            </a:r>
            <a:endParaRPr lang="en-GB" sz="2800" u="sng" dirty="0">
              <a:solidFill>
                <a:srgbClr val="FF0000"/>
              </a:solidFill>
              <a:latin typeface="Comic Sans MS" pitchFamily="66" charset="0"/>
            </a:endParaRPr>
          </a:p>
        </p:txBody>
      </p:sp>
      <p:sp>
        <p:nvSpPr>
          <p:cNvPr id="6" name="Right Arrow 5"/>
          <p:cNvSpPr/>
          <p:nvPr/>
        </p:nvSpPr>
        <p:spPr>
          <a:xfrm>
            <a:off x="12408" y="908720"/>
            <a:ext cx="9131591" cy="58326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2409" y="116632"/>
            <a:ext cx="47160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Our Learning Journey</a:t>
            </a:r>
            <a:endParaRPr lang="en-US" sz="2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9" name="Rectangle 8"/>
          <p:cNvSpPr/>
          <p:nvPr/>
        </p:nvSpPr>
        <p:spPr>
          <a:xfrm>
            <a:off x="968" y="5534561"/>
            <a:ext cx="6447599" cy="1323439"/>
          </a:xfrm>
          <a:prstGeom prst="rect">
            <a:avLst/>
          </a:prstGeom>
          <a:noFill/>
        </p:spPr>
        <p:txBody>
          <a:bodyPr wrap="square" lIns="91440" tIns="45720" rIns="91440" bIns="45720">
            <a:spAutoFit/>
          </a:bodyPr>
          <a:lstStyle/>
          <a:p>
            <a:pPr algn="ctr"/>
            <a:r>
              <a:rPr lang="en-U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Ethics, Philosophy and Religion</a:t>
            </a:r>
            <a:endParaRPr lang="en-U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981883561"/>
              </p:ext>
            </p:extLst>
          </p:nvPr>
        </p:nvGraphicFramePr>
        <p:xfrm>
          <a:off x="176767" y="2744925"/>
          <a:ext cx="6096000" cy="222647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548171">
                <a:tc>
                  <a:txBody>
                    <a:bodyPr/>
                    <a:lstStyle/>
                    <a:p>
                      <a:r>
                        <a:rPr lang="en-GB" dirty="0" smtClean="0"/>
                        <a:t>To</a:t>
                      </a:r>
                      <a:r>
                        <a:rPr lang="en-GB" baseline="0" dirty="0" smtClean="0"/>
                        <a:t> know the key concepts involved in the Humanism unit of work</a:t>
                      </a:r>
                      <a:endParaRPr lang="en-GB" dirty="0"/>
                    </a:p>
                  </a:txBody>
                  <a:tcPr/>
                </a:tc>
                <a:tc>
                  <a:txBody>
                    <a:bodyPr/>
                    <a:lstStyle/>
                    <a:p>
                      <a:r>
                        <a:rPr lang="en-GB" dirty="0" smtClean="0"/>
                        <a:t>To have demonstrate</a:t>
                      </a:r>
                      <a:r>
                        <a:rPr lang="en-GB" baseline="0" dirty="0" smtClean="0"/>
                        <a:t> understanding of the key concepts</a:t>
                      </a:r>
                      <a:endParaRPr lang="en-GB" dirty="0"/>
                    </a:p>
                  </a:txBody>
                  <a:tcPr/>
                </a:tc>
                <a:tc>
                  <a:txBody>
                    <a:bodyPr/>
                    <a:lstStyle/>
                    <a:p>
                      <a:r>
                        <a:rPr lang="en-GB" dirty="0" smtClean="0"/>
                        <a:t>To applied</a:t>
                      </a:r>
                      <a:r>
                        <a:rPr lang="en-GB" baseline="0" dirty="0" smtClean="0"/>
                        <a:t> your knowledge of the key concepts to an exam style question. </a:t>
                      </a:r>
                      <a:endParaRPr lang="en-GB" dirty="0"/>
                    </a:p>
                  </a:txBody>
                  <a:tcPr/>
                </a:tc>
                <a:extLst>
                  <a:ext uri="{0D108BD9-81ED-4DB2-BD59-A6C34878D82A}">
                    <a16:rowId xmlns:a16="http://schemas.microsoft.com/office/drawing/2014/main" val="10000"/>
                  </a:ext>
                </a:extLst>
              </a:tr>
              <a:tr h="678308">
                <a:tc>
                  <a:txBody>
                    <a:bodyPr/>
                    <a:lstStyle/>
                    <a:p>
                      <a:r>
                        <a:rPr lang="en-GB" dirty="0" smtClean="0"/>
                        <a:t>C-D</a:t>
                      </a:r>
                      <a:endParaRPr lang="en-GB" dirty="0"/>
                    </a:p>
                  </a:txBody>
                  <a:tcPr/>
                </a:tc>
                <a:tc>
                  <a:txBody>
                    <a:bodyPr/>
                    <a:lstStyle/>
                    <a:p>
                      <a:r>
                        <a:rPr lang="en-GB" dirty="0" smtClean="0"/>
                        <a:t>B-C</a:t>
                      </a:r>
                      <a:endParaRPr lang="en-GB" dirty="0"/>
                    </a:p>
                  </a:txBody>
                  <a:tcPr/>
                </a:tc>
                <a:tc>
                  <a:txBody>
                    <a:bodyPr/>
                    <a:lstStyle/>
                    <a:p>
                      <a:r>
                        <a:rPr lang="en-GB" dirty="0" smtClean="0"/>
                        <a:t>A*-B</a:t>
                      </a:r>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4620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825218" y="116633"/>
            <a:ext cx="4106657" cy="648072"/>
          </a:xfrm>
          <a:solidFill>
            <a:srgbClr val="FF0000"/>
          </a:solidFill>
          <a:ln>
            <a:solidFill>
              <a:schemeClr val="tx1"/>
            </a:solidFill>
          </a:ln>
        </p:spPr>
        <p:txBody>
          <a:bodyPr/>
          <a:lstStyle/>
          <a:p>
            <a:pPr algn="ctr"/>
            <a:fld id="{AD4788C8-BEE9-46F9-8512-57DAFC3BE0EF}" type="datetime2">
              <a:rPr lang="en-GB" sz="2800" smtClean="0">
                <a:solidFill>
                  <a:schemeClr val="tx1"/>
                </a:solidFill>
                <a:latin typeface="Comic Sans MS" pitchFamily="66" charset="0"/>
              </a:rPr>
              <a:pPr algn="ctr"/>
              <a:t>Tuesday, 20 September 2016</a:t>
            </a:fld>
            <a:endParaRPr lang="en-GB" sz="2800" dirty="0">
              <a:solidFill>
                <a:schemeClr val="tx1"/>
              </a:solidFill>
              <a:latin typeface="Comic Sans MS" pitchFamily="66" charset="0"/>
            </a:endParaRPr>
          </a:p>
        </p:txBody>
      </p:sp>
      <p:sp>
        <p:nvSpPr>
          <p:cNvPr id="5" name="Rectangle 4"/>
          <p:cNvSpPr/>
          <p:nvPr/>
        </p:nvSpPr>
        <p:spPr>
          <a:xfrm>
            <a:off x="0" y="908720"/>
            <a:ext cx="6083200" cy="10081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0000"/>
                </a:solidFill>
                <a:latin typeface="Comic Sans MS" pitchFamily="66" charset="0"/>
              </a:rPr>
              <a:t>Objective – </a:t>
            </a:r>
            <a:r>
              <a:rPr lang="en-GB" sz="2800" u="sng" dirty="0" smtClean="0">
                <a:solidFill>
                  <a:srgbClr val="FF0000"/>
                </a:solidFill>
                <a:latin typeface="Comic Sans MS" pitchFamily="66" charset="0"/>
              </a:rPr>
              <a:t>What are the Key concepts of the Humanism Unit?</a:t>
            </a:r>
            <a:endParaRPr lang="en-GB" sz="2800" u="sng" dirty="0">
              <a:solidFill>
                <a:srgbClr val="FF0000"/>
              </a:solidFill>
              <a:latin typeface="Comic Sans MS" pitchFamily="66" charset="0"/>
            </a:endParaRPr>
          </a:p>
        </p:txBody>
      </p:sp>
      <p:sp>
        <p:nvSpPr>
          <p:cNvPr id="6" name="Right Arrow 5"/>
          <p:cNvSpPr/>
          <p:nvPr/>
        </p:nvSpPr>
        <p:spPr>
          <a:xfrm>
            <a:off x="-26221" y="941840"/>
            <a:ext cx="9131591" cy="583264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12409" y="116632"/>
            <a:ext cx="4716016"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rPr>
              <a:t>Our Learning Journey</a:t>
            </a:r>
            <a:endParaRPr lang="en-US" sz="28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mic Sans MS" pitchFamily="66" charset="0"/>
            </a:endParaRPr>
          </a:p>
        </p:txBody>
      </p:sp>
      <p:sp>
        <p:nvSpPr>
          <p:cNvPr id="9" name="Rectangle 8"/>
          <p:cNvSpPr/>
          <p:nvPr/>
        </p:nvSpPr>
        <p:spPr>
          <a:xfrm>
            <a:off x="968" y="5534561"/>
            <a:ext cx="6447599" cy="1323439"/>
          </a:xfrm>
          <a:prstGeom prst="rect">
            <a:avLst/>
          </a:prstGeom>
          <a:noFill/>
        </p:spPr>
        <p:txBody>
          <a:bodyPr wrap="square" lIns="91440" tIns="45720" rIns="91440" bIns="45720">
            <a:spAutoFit/>
          </a:bodyPr>
          <a:lstStyle/>
          <a:p>
            <a:pPr algn="ctr"/>
            <a:r>
              <a:rPr lang="en-U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Ethics, Philosophy and Religion</a:t>
            </a:r>
            <a:endParaRPr lang="en-U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652188953"/>
              </p:ext>
            </p:extLst>
          </p:nvPr>
        </p:nvGraphicFramePr>
        <p:xfrm>
          <a:off x="176767" y="2744925"/>
          <a:ext cx="6096000" cy="222647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548171">
                <a:tc>
                  <a:txBody>
                    <a:bodyPr/>
                    <a:lstStyle/>
                    <a:p>
                      <a:r>
                        <a:rPr lang="en-GB" dirty="0" smtClean="0"/>
                        <a:t>To</a:t>
                      </a:r>
                      <a:r>
                        <a:rPr lang="en-GB" baseline="0" dirty="0" smtClean="0"/>
                        <a:t> know the key concepts involved in the Humanism unit of work</a:t>
                      </a:r>
                      <a:endParaRPr lang="en-GB" dirty="0"/>
                    </a:p>
                  </a:txBody>
                  <a:tcPr/>
                </a:tc>
                <a:tc>
                  <a:txBody>
                    <a:bodyPr/>
                    <a:lstStyle/>
                    <a:p>
                      <a:r>
                        <a:rPr lang="en-GB" dirty="0" smtClean="0"/>
                        <a:t>To have demonstrate</a:t>
                      </a:r>
                      <a:r>
                        <a:rPr lang="en-GB" baseline="0" dirty="0" smtClean="0"/>
                        <a:t> understanding of the key concepts</a:t>
                      </a:r>
                      <a:endParaRPr lang="en-GB" dirty="0"/>
                    </a:p>
                  </a:txBody>
                  <a:tcPr/>
                </a:tc>
                <a:tc>
                  <a:txBody>
                    <a:bodyPr/>
                    <a:lstStyle/>
                    <a:p>
                      <a:r>
                        <a:rPr lang="en-GB" dirty="0" smtClean="0"/>
                        <a:t>To applied</a:t>
                      </a:r>
                      <a:r>
                        <a:rPr lang="en-GB" baseline="0" dirty="0" smtClean="0"/>
                        <a:t> your knowledge of the key concepts to an exam style question. </a:t>
                      </a:r>
                      <a:endParaRPr lang="en-GB" dirty="0"/>
                    </a:p>
                  </a:txBody>
                  <a:tcPr/>
                </a:tc>
                <a:extLst>
                  <a:ext uri="{0D108BD9-81ED-4DB2-BD59-A6C34878D82A}">
                    <a16:rowId xmlns:a16="http://schemas.microsoft.com/office/drawing/2014/main" val="10000"/>
                  </a:ext>
                </a:extLst>
              </a:tr>
              <a:tr h="678308">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6475755" y="2724635"/>
            <a:ext cx="2494749" cy="3662541"/>
          </a:xfrm>
          <a:prstGeom prst="rect">
            <a:avLst/>
          </a:prstGeom>
          <a:solidFill>
            <a:schemeClr val="bg2">
              <a:lumMod val="90000"/>
            </a:schemeClr>
          </a:solidFill>
          <a:ln>
            <a:solidFill>
              <a:schemeClr val="accent1"/>
            </a:solidFill>
          </a:ln>
        </p:spPr>
        <p:txBody>
          <a:bodyPr wrap="square" rtlCol="0">
            <a:spAutoFit/>
          </a:bodyPr>
          <a:lstStyle/>
          <a:p>
            <a:pPr algn="ctr"/>
            <a:r>
              <a:rPr lang="en-GB" sz="2000" dirty="0" smtClean="0"/>
              <a:t>Starter</a:t>
            </a:r>
          </a:p>
          <a:p>
            <a:endParaRPr lang="en-GB" sz="2000" dirty="0"/>
          </a:p>
          <a:p>
            <a:r>
              <a:rPr lang="en-GB" sz="2000" dirty="0" smtClean="0"/>
              <a:t>How many words can you make from the letters of</a:t>
            </a:r>
          </a:p>
          <a:p>
            <a:endParaRPr lang="en-GB" sz="2000" dirty="0"/>
          </a:p>
          <a:p>
            <a:pPr algn="ctr"/>
            <a:r>
              <a:rPr lang="en-GB" sz="2000" dirty="0" smtClean="0"/>
              <a:t>HUMANISM</a:t>
            </a:r>
          </a:p>
          <a:p>
            <a:pPr algn="ctr"/>
            <a:endParaRPr lang="en-GB" sz="1200" dirty="0">
              <a:latin typeface="Arial Black" panose="020B0A04020102020204" pitchFamily="34" charset="0"/>
            </a:endParaRPr>
          </a:p>
          <a:p>
            <a:pPr algn="ctr"/>
            <a:r>
              <a:rPr lang="en-GB" sz="1200" dirty="0">
                <a:latin typeface="Arial Black" panose="020B0A04020102020204" pitchFamily="34" charset="0"/>
                <a:hlinkClick r:id="rId2"/>
              </a:rPr>
              <a:t>https://</a:t>
            </a:r>
            <a:r>
              <a:rPr lang="en-GB" sz="1200" dirty="0" smtClean="0">
                <a:latin typeface="Arial Black" panose="020B0A04020102020204" pitchFamily="34" charset="0"/>
                <a:hlinkClick r:id="rId2"/>
              </a:rPr>
              <a:t>www.youtube.com/watch?v=DZN8Ne1nmr4&amp;list=PLmy6S1K0vOcMKbQxHIn9w3TEDt0nQShc7</a:t>
            </a:r>
            <a:endParaRPr lang="en-GB" sz="1200" dirty="0" smtClean="0">
              <a:latin typeface="Arial Black" panose="020B0A04020102020204" pitchFamily="34" charset="0"/>
            </a:endParaRPr>
          </a:p>
          <a:p>
            <a:pPr algn="ctr"/>
            <a:endParaRPr lang="en-GB" sz="1200" dirty="0" smtClean="0">
              <a:latin typeface="Arial Black" panose="020B0A04020102020204" pitchFamily="34" charset="0"/>
            </a:endParaRPr>
          </a:p>
          <a:p>
            <a:pPr algn="ctr"/>
            <a:endParaRPr lang="en-GB" sz="2000" dirty="0" smtClean="0"/>
          </a:p>
        </p:txBody>
      </p:sp>
    </p:spTree>
    <p:extLst>
      <p:ext uri="{BB962C8B-B14F-4D97-AF65-F5344CB8AC3E}">
        <p14:creationId xmlns:p14="http://schemas.microsoft.com/office/powerpoint/2010/main" val="357106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49477169"/>
              </p:ext>
            </p:extLst>
          </p:nvPr>
        </p:nvGraphicFramePr>
        <p:xfrm>
          <a:off x="-1" y="0"/>
          <a:ext cx="9144000" cy="6858002"/>
        </p:xfrm>
        <a:graphic>
          <a:graphicData uri="http://schemas.openxmlformats.org/drawingml/2006/table">
            <a:tbl>
              <a:tblPr firstRow="1" bandRow="1">
                <a:tableStyleId>{5C22544A-7EE6-4342-B048-85BDC9FD1C3A}</a:tableStyleId>
              </a:tblPr>
              <a:tblGrid>
                <a:gridCol w="1619673">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2699791">
                  <a:extLst>
                    <a:ext uri="{9D8B030D-6E8A-4147-A177-3AD203B41FA5}">
                      <a16:colId xmlns:a16="http://schemas.microsoft.com/office/drawing/2014/main" val="20003"/>
                    </a:ext>
                  </a:extLst>
                </a:gridCol>
              </a:tblGrid>
              <a:tr h="1071563">
                <a:tc>
                  <a:txBody>
                    <a:bodyPr/>
                    <a:lstStyle/>
                    <a:p>
                      <a:r>
                        <a:rPr lang="en-GB" dirty="0" smtClean="0"/>
                        <a:t>Key Concept</a:t>
                      </a:r>
                      <a:endParaRPr lang="en-GB" dirty="0"/>
                    </a:p>
                  </a:txBody>
                  <a:tcPr/>
                </a:tc>
                <a:tc>
                  <a:txBody>
                    <a:bodyPr/>
                    <a:lstStyle/>
                    <a:p>
                      <a:r>
                        <a:rPr lang="en-GB" dirty="0" smtClean="0"/>
                        <a:t>Definition</a:t>
                      </a:r>
                      <a:endParaRPr lang="en-GB" dirty="0"/>
                    </a:p>
                  </a:txBody>
                  <a:tcPr/>
                </a:tc>
                <a:tc>
                  <a:txBody>
                    <a:bodyPr/>
                    <a:lstStyle/>
                    <a:p>
                      <a:r>
                        <a:rPr lang="en-GB" baseline="0" dirty="0" smtClean="0"/>
                        <a:t>How is it linked to humanism?</a:t>
                      </a:r>
                      <a:endParaRPr lang="en-GB" baseline="0" dirty="0" smtClean="0"/>
                    </a:p>
                    <a:p>
                      <a:endParaRPr lang="en-GB" dirty="0"/>
                    </a:p>
                  </a:txBody>
                  <a:tcPr/>
                </a:tc>
                <a:tc>
                  <a:txBody>
                    <a:bodyPr/>
                    <a:lstStyle/>
                    <a:p>
                      <a:r>
                        <a:rPr lang="en-GB" dirty="0" smtClean="0"/>
                        <a:t>Explain/example/</a:t>
                      </a:r>
                    </a:p>
                    <a:p>
                      <a:r>
                        <a:rPr lang="en-GB" dirty="0" smtClean="0"/>
                        <a:t>apply</a:t>
                      </a:r>
                      <a:r>
                        <a:rPr lang="en-GB" baseline="0" dirty="0" smtClean="0"/>
                        <a:t> to real life</a:t>
                      </a:r>
                      <a:endParaRPr lang="en-GB" dirty="0"/>
                    </a:p>
                  </a:txBody>
                  <a:tcPr/>
                </a:tc>
                <a:extLst>
                  <a:ext uri="{0D108BD9-81ED-4DB2-BD59-A6C34878D82A}">
                    <a16:rowId xmlns:a16="http://schemas.microsoft.com/office/drawing/2014/main" val="10000"/>
                  </a:ext>
                </a:extLst>
              </a:tr>
              <a:tr h="750094">
                <a:tc>
                  <a:txBody>
                    <a:bodyPr/>
                    <a:lstStyle/>
                    <a:p>
                      <a:r>
                        <a:rPr lang="en-GB" sz="2000" dirty="0" smtClean="0"/>
                        <a:t>empathy</a:t>
                      </a:r>
                      <a:endParaRPr lang="en-GB" sz="2000" dirty="0"/>
                    </a:p>
                  </a:txBody>
                  <a:tcPr/>
                </a:tc>
                <a:tc>
                  <a:txBody>
                    <a:bodyPr/>
                    <a:lstStyle/>
                    <a:p>
                      <a:endParaRPr lang="en-GB" dirty="0" smtClean="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750094">
                <a:tc>
                  <a:txBody>
                    <a:bodyPr/>
                    <a:lstStyle/>
                    <a:p>
                      <a:r>
                        <a:rPr lang="en-GB" sz="2000" dirty="0" smtClean="0"/>
                        <a:t>humanism</a:t>
                      </a:r>
                      <a:endParaRPr lang="en-GB" sz="2000" dirty="0"/>
                    </a:p>
                  </a:txBody>
                  <a:tcPr/>
                </a:tc>
                <a:tc>
                  <a:txBody>
                    <a:bodyPr/>
                    <a:lstStyle/>
                    <a:p>
                      <a:endParaRPr lang="en-GB" dirty="0" smtClean="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2"/>
                  </a:ext>
                </a:extLst>
              </a:tr>
              <a:tr h="2035969">
                <a:tc>
                  <a:txBody>
                    <a:bodyPr/>
                    <a:lstStyle/>
                    <a:p>
                      <a:r>
                        <a:rPr lang="en-GB" b="1" dirty="0" smtClean="0"/>
                        <a:t>philosophy</a:t>
                      </a:r>
                      <a:endParaRPr lang="en-GB" b="1" dirty="0"/>
                    </a:p>
                  </a:txBody>
                  <a:tcPr/>
                </a:tc>
                <a:tc>
                  <a:txBody>
                    <a:bodyPr/>
                    <a:lstStyle/>
                    <a:p>
                      <a:r>
                        <a:rPr lang="en-GB" dirty="0" smtClean="0"/>
                        <a:t>A love of wisdom, discussion</a:t>
                      </a:r>
                      <a:r>
                        <a:rPr lang="en-GB" baseline="0" dirty="0" smtClean="0"/>
                        <a:t> important questions about life and </a:t>
                      </a:r>
                      <a:r>
                        <a:rPr lang="en-GB" baseline="0" dirty="0" smtClean="0"/>
                        <a:t>the meaning of life. </a:t>
                      </a:r>
                      <a:endParaRPr lang="en-GB" dirty="0" smtClean="0"/>
                    </a:p>
                    <a:p>
                      <a:endParaRPr lang="en-GB" dirty="0"/>
                    </a:p>
                  </a:txBody>
                  <a:tcPr/>
                </a:tc>
                <a:tc>
                  <a:txBody>
                    <a:bodyPr/>
                    <a:lstStyle/>
                    <a:p>
                      <a:r>
                        <a:rPr lang="en-GB" dirty="0" smtClean="0"/>
                        <a:t>Humanism is an example of </a:t>
                      </a:r>
                      <a:r>
                        <a:rPr lang="en-GB" baseline="0" dirty="0" smtClean="0"/>
                        <a:t>a  non religious philosophy</a:t>
                      </a:r>
                      <a:endParaRPr lang="en-GB" dirty="0"/>
                    </a:p>
                  </a:txBody>
                  <a:tcPr/>
                </a:tc>
                <a:tc>
                  <a:txBody>
                    <a:bodyPr/>
                    <a:lstStyle/>
                    <a:p>
                      <a:r>
                        <a:rPr lang="en-GB" baseline="0" dirty="0" smtClean="0"/>
                        <a:t>Humanists answer philosophical questions from a non religious perspective</a:t>
                      </a:r>
                      <a:endParaRPr lang="en-GB" dirty="0"/>
                    </a:p>
                  </a:txBody>
                  <a:tcPr/>
                </a:tc>
                <a:extLst>
                  <a:ext uri="{0D108BD9-81ED-4DB2-BD59-A6C34878D82A}">
                    <a16:rowId xmlns:a16="http://schemas.microsoft.com/office/drawing/2014/main" val="10003"/>
                  </a:ext>
                </a:extLst>
              </a:tr>
              <a:tr h="750094">
                <a:tc>
                  <a:txBody>
                    <a:bodyPr/>
                    <a:lstStyle/>
                    <a:p>
                      <a:r>
                        <a:rPr lang="en-GB" b="1" dirty="0" smtClean="0"/>
                        <a:t>happiness</a:t>
                      </a:r>
                      <a:endParaRPr lang="en-GB" b="1"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750094">
                <a:tc>
                  <a:txBody>
                    <a:bodyPr/>
                    <a:lstStyle/>
                    <a:p>
                      <a:r>
                        <a:rPr lang="en-GB" b="1" smtClean="0"/>
                        <a:t>worldview</a:t>
                      </a:r>
                      <a:endParaRPr lang="en-GB" b="1"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r h="750094">
                <a:tc>
                  <a:txBody>
                    <a:bodyPr/>
                    <a:lstStyle/>
                    <a:p>
                      <a:r>
                        <a:rPr lang="en-GB" b="1" dirty="0" smtClean="0"/>
                        <a:t>ethics</a:t>
                      </a:r>
                      <a:endParaRPr lang="en-GB" b="1"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76747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6586591"/>
              </p:ext>
            </p:extLst>
          </p:nvPr>
        </p:nvGraphicFramePr>
        <p:xfrm>
          <a:off x="25260" y="33894"/>
          <a:ext cx="9118739" cy="6824105"/>
        </p:xfrm>
        <a:graphic>
          <a:graphicData uri="http://schemas.openxmlformats.org/drawingml/2006/table">
            <a:tbl>
              <a:tblPr firstRow="1" bandRow="1">
                <a:tableStyleId>{5C22544A-7EE6-4342-B048-85BDC9FD1C3A}</a:tableStyleId>
              </a:tblPr>
              <a:tblGrid>
                <a:gridCol w="1733314">
                  <a:extLst>
                    <a:ext uri="{9D8B030D-6E8A-4147-A177-3AD203B41FA5}">
                      <a16:colId xmlns:a16="http://schemas.microsoft.com/office/drawing/2014/main" val="20000"/>
                    </a:ext>
                  </a:extLst>
                </a:gridCol>
                <a:gridCol w="2120833">
                  <a:extLst>
                    <a:ext uri="{9D8B030D-6E8A-4147-A177-3AD203B41FA5}">
                      <a16:colId xmlns:a16="http://schemas.microsoft.com/office/drawing/2014/main" val="20001"/>
                    </a:ext>
                  </a:extLst>
                </a:gridCol>
                <a:gridCol w="2411567">
                  <a:extLst>
                    <a:ext uri="{9D8B030D-6E8A-4147-A177-3AD203B41FA5}">
                      <a16:colId xmlns:a16="http://schemas.microsoft.com/office/drawing/2014/main" val="20002"/>
                    </a:ext>
                  </a:extLst>
                </a:gridCol>
                <a:gridCol w="2853025">
                  <a:extLst>
                    <a:ext uri="{9D8B030D-6E8A-4147-A177-3AD203B41FA5}">
                      <a16:colId xmlns:a16="http://schemas.microsoft.com/office/drawing/2014/main" val="20003"/>
                    </a:ext>
                  </a:extLst>
                </a:gridCol>
              </a:tblGrid>
              <a:tr h="673607">
                <a:tc>
                  <a:txBody>
                    <a:bodyPr/>
                    <a:lstStyle/>
                    <a:p>
                      <a:r>
                        <a:rPr lang="en-GB" dirty="0" smtClean="0"/>
                        <a:t>Key Concept</a:t>
                      </a:r>
                      <a:endParaRPr lang="en-GB" dirty="0"/>
                    </a:p>
                  </a:txBody>
                  <a:tcPr/>
                </a:tc>
                <a:tc>
                  <a:txBody>
                    <a:bodyPr/>
                    <a:lstStyle/>
                    <a:p>
                      <a:r>
                        <a:rPr lang="en-GB" dirty="0" smtClean="0"/>
                        <a:t>Definition</a:t>
                      </a:r>
                      <a:endParaRPr lang="en-GB" dirty="0"/>
                    </a:p>
                  </a:txBody>
                  <a:tcPr/>
                </a:tc>
                <a:tc>
                  <a:txBody>
                    <a:bodyPr/>
                    <a:lstStyle/>
                    <a:p>
                      <a:r>
                        <a:rPr lang="en-GB" baseline="0" dirty="0" smtClean="0"/>
                        <a:t>How is it linked to humanism</a:t>
                      </a:r>
                      <a:endParaRPr lang="en-GB" dirty="0" smtClean="0"/>
                    </a:p>
                  </a:txBody>
                  <a:tcPr/>
                </a:tc>
                <a:tc>
                  <a:txBody>
                    <a:bodyPr/>
                    <a:lstStyle/>
                    <a:p>
                      <a:r>
                        <a:rPr lang="en-GB" dirty="0" smtClean="0"/>
                        <a:t>Explain/example/</a:t>
                      </a:r>
                    </a:p>
                    <a:p>
                      <a:r>
                        <a:rPr lang="en-GB" dirty="0" smtClean="0"/>
                        <a:t>Apply to</a:t>
                      </a:r>
                      <a:r>
                        <a:rPr lang="en-GB" baseline="0" dirty="0" smtClean="0"/>
                        <a:t> real life</a:t>
                      </a:r>
                      <a:endParaRPr lang="en-GB" dirty="0"/>
                    </a:p>
                  </a:txBody>
                  <a:tcPr/>
                </a:tc>
                <a:extLst>
                  <a:ext uri="{0D108BD9-81ED-4DB2-BD59-A6C34878D82A}">
                    <a16:rowId xmlns:a16="http://schemas.microsoft.com/office/drawing/2014/main" val="10000"/>
                  </a:ext>
                </a:extLst>
              </a:tr>
              <a:tr h="1025083">
                <a:tc>
                  <a:txBody>
                    <a:bodyPr/>
                    <a:lstStyle/>
                    <a:p>
                      <a:r>
                        <a:rPr lang="en-GB" sz="2000" dirty="0" smtClean="0"/>
                        <a:t>empathy</a:t>
                      </a:r>
                      <a:endParaRPr lang="en-GB" sz="2000"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025083">
                <a:tc>
                  <a:txBody>
                    <a:bodyPr/>
                    <a:lstStyle/>
                    <a:p>
                      <a:r>
                        <a:rPr lang="en-GB" sz="2000" dirty="0" smtClean="0"/>
                        <a:t>humanism</a:t>
                      </a:r>
                      <a:endParaRPr lang="en-GB" sz="2000"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1025083">
                <a:tc>
                  <a:txBody>
                    <a:bodyPr/>
                    <a:lstStyle/>
                    <a:p>
                      <a:r>
                        <a:rPr lang="en-GB" b="1" dirty="0" smtClean="0"/>
                        <a:t>philosophy</a:t>
                      </a:r>
                      <a:endParaRPr lang="en-GB" b="1"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1025083">
                <a:tc>
                  <a:txBody>
                    <a:bodyPr/>
                    <a:lstStyle/>
                    <a:p>
                      <a:r>
                        <a:rPr lang="en-GB" b="1" dirty="0" smtClean="0"/>
                        <a:t>happiness</a:t>
                      </a:r>
                      <a:endParaRPr lang="en-GB" b="1"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1025083">
                <a:tc>
                  <a:txBody>
                    <a:bodyPr/>
                    <a:lstStyle/>
                    <a:p>
                      <a:r>
                        <a:rPr lang="en-GB" b="1" dirty="0" smtClean="0"/>
                        <a:t>w</a:t>
                      </a:r>
                      <a:r>
                        <a:rPr lang="en-GB" b="1" smtClean="0"/>
                        <a:t>orldview </a:t>
                      </a:r>
                      <a:endParaRPr lang="en-GB" b="1"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r h="1025083">
                <a:tc>
                  <a:txBody>
                    <a:bodyPr/>
                    <a:lstStyle/>
                    <a:p>
                      <a:r>
                        <a:rPr lang="en-GB" b="1" dirty="0" smtClean="0"/>
                        <a:t>ethics</a:t>
                      </a:r>
                      <a:endParaRPr lang="en-GB" b="1" dirty="0"/>
                    </a:p>
                  </a:txBody>
                  <a:tcPr/>
                </a:tc>
                <a:tc>
                  <a:txBody>
                    <a:bodyPr/>
                    <a:lstStyle/>
                    <a:p>
                      <a:endParaRPr lang="en-GB" dirty="0" smtClean="0"/>
                    </a:p>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48561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philosophy</a:t>
            </a:r>
            <a:endParaRPr lang="en-GB" dirty="0"/>
          </a:p>
        </p:txBody>
      </p:sp>
      <p:pic>
        <p:nvPicPr>
          <p:cNvPr id="2050" name="Picture 2" descr="https://encrypted-tbn3.gstatic.com/images?q=tbn:ANd9GcQcaSRSI00nQOB1bfojgviMUYk9VcShRc0sX8YpD0m6ZUU_FZhk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94466">
            <a:off x="4626107" y="-479240"/>
            <a:ext cx="4536504" cy="30243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hilosophy.columbian.gwu.edu/sites/philosophy.columbian.gwu.edu/files/image/philosophical_question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2" y="1450296"/>
            <a:ext cx="4186714" cy="5490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895857">
            <a:off x="153976" y="177783"/>
            <a:ext cx="3528392" cy="923330"/>
          </a:xfrm>
          <a:prstGeom prst="rect">
            <a:avLst/>
          </a:prstGeom>
          <a:noFill/>
        </p:spPr>
        <p:txBody>
          <a:bodyPr wrap="square" rtlCol="0">
            <a:spAutoFit/>
          </a:bodyPr>
          <a:lstStyle/>
          <a:p>
            <a:r>
              <a:rPr lang="en-GB" dirty="0" smtClean="0"/>
              <a:t>Thinking about and discussing important questions about purpose and meaning</a:t>
            </a:r>
            <a:endParaRPr lang="en-GB" dirty="0"/>
          </a:p>
        </p:txBody>
      </p:sp>
      <p:sp>
        <p:nvSpPr>
          <p:cNvPr id="5" name="TextBox 4"/>
          <p:cNvSpPr txBox="1"/>
          <p:nvPr/>
        </p:nvSpPr>
        <p:spPr>
          <a:xfrm rot="645139">
            <a:off x="4911346" y="5592368"/>
            <a:ext cx="3966027" cy="923330"/>
          </a:xfrm>
          <a:prstGeom prst="rect">
            <a:avLst/>
          </a:prstGeom>
          <a:noFill/>
        </p:spPr>
        <p:txBody>
          <a:bodyPr wrap="square" rtlCol="0">
            <a:spAutoFit/>
          </a:bodyPr>
          <a:lstStyle/>
          <a:p>
            <a:r>
              <a:rPr lang="en-GB" dirty="0" smtClean="0"/>
              <a:t>May not come to any definite answers but we can learn to understand things in more depth</a:t>
            </a:r>
            <a:endParaRPr lang="en-GB" dirty="0"/>
          </a:p>
        </p:txBody>
      </p:sp>
      <p:sp>
        <p:nvSpPr>
          <p:cNvPr id="6" name="TextBox 5"/>
          <p:cNvSpPr txBox="1"/>
          <p:nvPr/>
        </p:nvSpPr>
        <p:spPr>
          <a:xfrm rot="337081">
            <a:off x="5027267" y="3067938"/>
            <a:ext cx="4283968" cy="1200329"/>
          </a:xfrm>
          <a:prstGeom prst="rect">
            <a:avLst/>
          </a:prstGeom>
          <a:noFill/>
        </p:spPr>
        <p:txBody>
          <a:bodyPr wrap="square" rtlCol="0">
            <a:spAutoFit/>
          </a:bodyPr>
          <a:lstStyle/>
          <a:p>
            <a:r>
              <a:rPr lang="en-GB" dirty="0" smtClean="0"/>
              <a:t>Humanism is a secular (non religious) philosophy or set of ideas that tries to answer philosophical questions from a non religious view.</a:t>
            </a:r>
            <a:endParaRPr lang="en-GB" dirty="0"/>
          </a:p>
        </p:txBody>
      </p:sp>
    </p:spTree>
    <p:extLst>
      <p:ext uri="{BB962C8B-B14F-4D97-AF65-F5344CB8AC3E}">
        <p14:creationId xmlns:p14="http://schemas.microsoft.com/office/powerpoint/2010/main" val="1644242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1303" y="5157192"/>
            <a:ext cx="6512511" cy="1143000"/>
          </a:xfrm>
        </p:spPr>
        <p:txBody>
          <a:bodyPr/>
          <a:lstStyle/>
          <a:p>
            <a:r>
              <a:rPr lang="en-GB" dirty="0" smtClean="0"/>
              <a:t>humanism</a:t>
            </a:r>
            <a:endParaRPr lang="en-GB" dirty="0"/>
          </a:p>
        </p:txBody>
      </p:sp>
      <p:pic>
        <p:nvPicPr>
          <p:cNvPr id="3074" name="Picture 2" descr="http://kidswithoutgod.com/teens/wp-content/gallery/soundslikehumanism/einstein-1024x71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18" y="3789040"/>
            <a:ext cx="5534025" cy="3867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099878">
            <a:off x="58479" y="713268"/>
            <a:ext cx="5400600" cy="1200329"/>
          </a:xfrm>
          <a:prstGeom prst="rect">
            <a:avLst/>
          </a:prstGeom>
          <a:noFill/>
        </p:spPr>
        <p:txBody>
          <a:bodyPr wrap="square" rtlCol="0">
            <a:spAutoFit/>
          </a:bodyPr>
          <a:lstStyle/>
          <a:p>
            <a:r>
              <a:rPr lang="en-GB" dirty="0" smtClean="0"/>
              <a:t>Humanism is a philosophical world view that seeks to answer important questions about ethics, meaning and purpose from a non religious point of view.</a:t>
            </a:r>
            <a:endParaRPr lang="en-GB" dirty="0"/>
          </a:p>
        </p:txBody>
      </p:sp>
      <p:sp>
        <p:nvSpPr>
          <p:cNvPr id="5" name="TextBox 4"/>
          <p:cNvSpPr txBox="1"/>
          <p:nvPr/>
        </p:nvSpPr>
        <p:spPr>
          <a:xfrm rot="592768">
            <a:off x="4541460" y="1837046"/>
            <a:ext cx="4557119" cy="923330"/>
          </a:xfrm>
          <a:prstGeom prst="rect">
            <a:avLst/>
          </a:prstGeom>
          <a:noFill/>
        </p:spPr>
        <p:txBody>
          <a:bodyPr wrap="square" rtlCol="0">
            <a:spAutoFit/>
          </a:bodyPr>
          <a:lstStyle/>
          <a:p>
            <a:r>
              <a:rPr lang="en-GB" dirty="0" smtClean="0"/>
              <a:t>Humanists believe that things are right or wrong depending on how those action affect others. </a:t>
            </a:r>
            <a:endParaRPr lang="en-GB" dirty="0"/>
          </a:p>
        </p:txBody>
      </p:sp>
      <p:sp>
        <p:nvSpPr>
          <p:cNvPr id="6" name="TextBox 5"/>
          <p:cNvSpPr txBox="1"/>
          <p:nvPr/>
        </p:nvSpPr>
        <p:spPr>
          <a:xfrm rot="392040">
            <a:off x="50531" y="2708920"/>
            <a:ext cx="4772465" cy="923330"/>
          </a:xfrm>
          <a:prstGeom prst="rect">
            <a:avLst/>
          </a:prstGeom>
          <a:noFill/>
        </p:spPr>
        <p:txBody>
          <a:bodyPr wrap="square" rtlCol="0">
            <a:spAutoFit/>
          </a:bodyPr>
          <a:lstStyle/>
          <a:p>
            <a:r>
              <a:rPr lang="en-GB" dirty="0" smtClean="0"/>
              <a:t>Humanists try to use their </a:t>
            </a:r>
            <a:r>
              <a:rPr lang="en-GB" b="1" dirty="0" smtClean="0"/>
              <a:t>empathy</a:t>
            </a:r>
            <a:r>
              <a:rPr lang="en-GB" dirty="0" smtClean="0"/>
              <a:t> skills to imagine what it would be like in someone else’s shoes.</a:t>
            </a:r>
            <a:endParaRPr lang="en-GB" dirty="0"/>
          </a:p>
        </p:txBody>
      </p:sp>
      <p:pic>
        <p:nvPicPr>
          <p:cNvPr id="3076" name="Picture 4" descr="https://meetville.com/images/quotes/Quotation-Richard-Dawkins-good-work-evil-fiction-religion-bible-children-Meetville-Quotes-1484.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145" y="2807124"/>
            <a:ext cx="3205428" cy="21873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jordialemany.files.wordpress.com/2014/12/golden-rule.png?w=350&amp;h=200&amp;crop=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188640"/>
            <a:ext cx="2598456" cy="1484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53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empathy</a:t>
            </a:r>
            <a:endParaRPr lang="en-GB" dirty="0"/>
          </a:p>
        </p:txBody>
      </p:sp>
      <p:pic>
        <p:nvPicPr>
          <p:cNvPr id="4098" name="Picture 2" descr="Image result for empat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5760"/>
            <a:ext cx="3312368" cy="25719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jordialemany.files.wordpress.com/2014/12/golden-rule.png?w=350&amp;h=200&amp;crop=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245760"/>
            <a:ext cx="3333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707351">
            <a:off x="479285" y="3352462"/>
            <a:ext cx="4249839" cy="646331"/>
          </a:xfrm>
          <a:prstGeom prst="rect">
            <a:avLst/>
          </a:prstGeom>
          <a:noFill/>
        </p:spPr>
        <p:txBody>
          <a:bodyPr wrap="square" rtlCol="0">
            <a:spAutoFit/>
          </a:bodyPr>
          <a:lstStyle/>
          <a:p>
            <a:r>
              <a:rPr lang="en-GB" dirty="0" smtClean="0"/>
              <a:t>Trying to consider what it feels like to be in someone else's position.</a:t>
            </a:r>
            <a:endParaRPr lang="en-GB" dirty="0"/>
          </a:p>
        </p:txBody>
      </p:sp>
      <p:sp>
        <p:nvSpPr>
          <p:cNvPr id="5" name="TextBox 4"/>
          <p:cNvSpPr txBox="1"/>
          <p:nvPr/>
        </p:nvSpPr>
        <p:spPr>
          <a:xfrm rot="328345">
            <a:off x="437170" y="5157192"/>
            <a:ext cx="5832647" cy="1200329"/>
          </a:xfrm>
          <a:prstGeom prst="rect">
            <a:avLst/>
          </a:prstGeom>
          <a:noFill/>
        </p:spPr>
        <p:txBody>
          <a:bodyPr wrap="square" rtlCol="0">
            <a:spAutoFit/>
          </a:bodyPr>
          <a:lstStyle/>
          <a:p>
            <a:r>
              <a:rPr lang="en-GB" dirty="0" smtClean="0"/>
              <a:t>Humanists believe that when they are deciding on what is right and wrong they should use their empathy skills to decide how their actions may impact on others. </a:t>
            </a:r>
            <a:endParaRPr lang="en-GB" dirty="0"/>
          </a:p>
        </p:txBody>
      </p:sp>
      <p:sp>
        <p:nvSpPr>
          <p:cNvPr id="6" name="TextBox 5"/>
          <p:cNvSpPr txBox="1"/>
          <p:nvPr/>
        </p:nvSpPr>
        <p:spPr>
          <a:xfrm rot="557661">
            <a:off x="5488915" y="2826328"/>
            <a:ext cx="3312368" cy="923330"/>
          </a:xfrm>
          <a:prstGeom prst="rect">
            <a:avLst/>
          </a:prstGeom>
          <a:noFill/>
        </p:spPr>
        <p:txBody>
          <a:bodyPr wrap="square" rtlCol="0">
            <a:spAutoFit/>
          </a:bodyPr>
          <a:lstStyle/>
          <a:p>
            <a:r>
              <a:rPr lang="en-GB" dirty="0" smtClean="0"/>
              <a:t>‘will my actions increase the happiness of others or increase their pain?’</a:t>
            </a:r>
            <a:endParaRPr lang="en-GB" dirty="0"/>
          </a:p>
        </p:txBody>
      </p:sp>
    </p:spTree>
    <p:extLst>
      <p:ext uri="{BB962C8B-B14F-4D97-AF65-F5344CB8AC3E}">
        <p14:creationId xmlns:p14="http://schemas.microsoft.com/office/powerpoint/2010/main" val="4279953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happiness</a:t>
            </a:r>
            <a:endParaRPr lang="en-GB" dirty="0"/>
          </a:p>
        </p:txBody>
      </p:sp>
      <p:sp>
        <p:nvSpPr>
          <p:cNvPr id="3" name="TextBox 2"/>
          <p:cNvSpPr txBox="1"/>
          <p:nvPr/>
        </p:nvSpPr>
        <p:spPr>
          <a:xfrm rot="836100">
            <a:off x="4594754" y="495919"/>
            <a:ext cx="2735044" cy="523220"/>
          </a:xfrm>
          <a:prstGeom prst="rect">
            <a:avLst/>
          </a:prstGeom>
          <a:noFill/>
        </p:spPr>
        <p:txBody>
          <a:bodyPr wrap="none" rtlCol="0">
            <a:spAutoFit/>
          </a:bodyPr>
          <a:lstStyle/>
          <a:p>
            <a:r>
              <a:rPr lang="en-GB" sz="2800" dirty="0" smtClean="0"/>
              <a:t>Absence of pain</a:t>
            </a:r>
            <a:endParaRPr lang="en-GB" sz="2800" dirty="0"/>
          </a:p>
        </p:txBody>
      </p:sp>
      <p:sp>
        <p:nvSpPr>
          <p:cNvPr id="4" name="TextBox 3"/>
          <p:cNvSpPr txBox="1"/>
          <p:nvPr/>
        </p:nvSpPr>
        <p:spPr>
          <a:xfrm rot="21035765">
            <a:off x="121659" y="4750957"/>
            <a:ext cx="4461694" cy="1754326"/>
          </a:xfrm>
          <a:prstGeom prst="rect">
            <a:avLst/>
          </a:prstGeom>
          <a:noFill/>
        </p:spPr>
        <p:txBody>
          <a:bodyPr wrap="square" rtlCol="0">
            <a:spAutoFit/>
          </a:bodyPr>
          <a:lstStyle/>
          <a:p>
            <a:r>
              <a:rPr lang="en-GB" sz="3600" dirty="0" smtClean="0"/>
              <a:t>Being content or fulfilled in your life, enjoyment</a:t>
            </a:r>
            <a:endParaRPr lang="en-GB"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93471">
            <a:off x="6506001" y="1488705"/>
            <a:ext cx="2554542" cy="237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cdn-media-1.lifehack.org/wp-content/files/2014/01/5-simple-rules-for-guaranteed-happines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2885">
            <a:off x="223154" y="-78082"/>
            <a:ext cx="3368175" cy="29663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1133">
            <a:off x="6803243" y="5294553"/>
            <a:ext cx="2381249" cy="1785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455786">
            <a:off x="1771314" y="2937550"/>
            <a:ext cx="4085413" cy="1477328"/>
          </a:xfrm>
          <a:prstGeom prst="rect">
            <a:avLst/>
          </a:prstGeom>
          <a:noFill/>
        </p:spPr>
        <p:txBody>
          <a:bodyPr wrap="square" rtlCol="0">
            <a:spAutoFit/>
          </a:bodyPr>
          <a:lstStyle/>
          <a:p>
            <a:r>
              <a:rPr lang="en-GB" dirty="0" smtClean="0"/>
              <a:t>Humanists believe that rather than looking to ancient scriptures for guidance such as the Bible, what is important is to act in such a way that increases happiness.</a:t>
            </a:r>
            <a:endParaRPr lang="en-GB" dirty="0"/>
          </a:p>
        </p:txBody>
      </p:sp>
    </p:spTree>
    <p:extLst>
      <p:ext uri="{BB962C8B-B14F-4D97-AF65-F5344CB8AC3E}">
        <p14:creationId xmlns:p14="http://schemas.microsoft.com/office/powerpoint/2010/main" val="279459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worldview</a:t>
            </a:r>
            <a:endParaRPr lang="en-GB" dirty="0"/>
          </a:p>
        </p:txBody>
      </p:sp>
      <p:sp>
        <p:nvSpPr>
          <p:cNvPr id="3" name="Content Placeholder 2"/>
          <p:cNvSpPr>
            <a:spLocks noGrp="1"/>
          </p:cNvSpPr>
          <p:nvPr>
            <p:ph sz="quarter" idx="13"/>
          </p:nvPr>
        </p:nvSpPr>
        <p:spPr/>
        <p:txBody>
          <a:bodyPr/>
          <a:lstStyle/>
          <a:p>
            <a:endParaRPr lang="en-GB"/>
          </a:p>
        </p:txBody>
      </p:sp>
      <p:sp>
        <p:nvSpPr>
          <p:cNvPr id="4" name="AutoShape 2" descr="data:image/jpeg;base64,/9j/4AAQSkZJRgABAQAAAQABAAD/2wCEAAkGBhQSERUUExQUFRQUFxcVFxgYFxQUFBQXFBcVFRQVFhUaHCYeFxwjGRQUHy8gJCcpLCwsFR4xNTAqNSYsLCkBCQoKDgwOGg8PGiwgHiQsKiosLCwsLSwsLyouLSkpKSksLCwsLCouLC8uNCwsKS4sLCwsKiwsLCwpLCwsLCksLP/AABEIAL8BCAMBIgACEQEDEQH/xAAbAAABBQEBAAAAAAAAAAAAAAAFAAIDBAYBB//EAEQQAAEDAgQEAwQHBAkEAwEAAAEAAgMEEQUSITEGQVFhEyJxB4GRoRQjMkKx0fBScsHhFTM1YnOCsrPxFiWDojRjkiT/xAAZAQACAwEAAAAAAAAAAAAAAAAAAgEDBAX/xAAuEQACAgEDAgQFBAMBAAAAAAAAAQIRAxIhMQQTQVFhcRQigZHhMqHR8FKxwSP/2gAMAwEAAhEDEQA/AHFyV1xdIXLNo5rlIFCxtk7MgCYFStKph6kEyALRKYx2qr/SE36cAgAm2ycAhDsZY3dwCYeIo/2k24obuu3QD/qiPqfguHipncqaYbGiuldZ3/qhvQrreJm9CjcDRtenaLODiRvQqwziBlr3QAbbdSCayBDiBnVTMxhh+8iwoMPmBXGT2Qz6e3qFIyqRqCg3HXJOqAUKbMntkTahaCDanVWmYhZCRInB4UqQUFfp10/cIaH2XfpibURQShcQnmqN1QhrFba8HTqmTIovwVNxuk6QKsx+XRSts5NYp104CTJ7qN8LbppdbZAF1j9ElFG0lJSQeaByTio2Edfknl6xmg54i66VMLvRRvk6IoDplULqgqKWS25Qyorb6NTpWK2XZ68Dmhktc532dB81xtOXHXf8FZjhtoBdPsheSkKc8zcqZkBVtlGTqphCiwopCm6qZlGFZLRyCjfb+CiyaOeDboo3PHRJ9Ro7t+KqB5Itz/BSkBdEjV10jVFT0zjqQe1/xT5IztzUAIOBSyBMpIjcjoFHUOINlIFgM6Erjal7dnFVnSHkpQCoAIw41I0ai6tw8TftCyExz8k4xg7KKRNmipsbY77wV0VXRYiWjTqavkj2N+xUafILN1FOrOZZCj4kBNnjKevJHabEA7Y3Cjdck8hRpV2i1cLoZHOrNPUWcD0TJisI1brOXYqshU5anMbrjJCTqmsigiKkqzCeyGMkAVqKtB2TpkNBHxOS4qHja9Ek2oWjzbxF0FV/FXPE6lZqLicyfqyrVFT+gmySdFWcEyRFkUvm3To6dSNjU0LOqmyBscV9FZjiCkawBSEJWyaK5jHTVQaA9/4J1TUgfZ5D5/yVWNjibnc7dzt7gApQHHTEuNtOXoBuVzwXONx6AfxPdEKegV9tFYeiHKgoEtoA0XcdAqr6gXs0W7lWsTmuco2CrRwXTxXmY82enpiNkc7YOJ+X4JMjId5sxtuCXD/hXqeMtItoTpfTS/c7Kape12a7b2OUOJtYa69z2A5q6MFyZHml5ggkjYn4lSRU7nm2cX3tYk+/kPik+Mk2bc+7+CtjDchBzgOG56achz96bHi1PiyHnkvEingMdszmkm/I2sOZI/JVZ5S11neUHUHdpv3Giu1WMBvlb5jzvsfch1dW+ILWAstq6FP0CPWzXO5PTN1B3UtwDv6IDHVOjPkPu5KyzGmu0eMp68vjyWLL0s4eqN2PqIT9GFWVPvUwiDhoqcGunMbd1K3M3UfBZTSMmpOqrxTyQnyk26ckQE99wnvprhF+YUXcL4la45XaHvz9FooZ7hefVVDb+CvYVj5Yckm22b81Dj4olPzN3HIphMUKpawOFxqrkcmiVMmi0ZCdArtKyw7oeyRStn7pkxWFtNNVxDBU25JJ9RFGBAXC2ycy/uXHlVjET3LscHVSRQE68lZDAEWFFdtProrDGAJGS3NQOnujkkmL/wBBMle53QDpzP5KPxOv/KWYmw5nkiiBnhct+nQK7SUt/wCP8lLTUP8ANFoaSwulbJojgpQFHiByt9dEVjg0QXGpLSRjuSfwH4q3Di1zUSvNk0QcjPZcxJPNXYIOy7T0vmynrb4G10bin8IWDWkg/aIufd0V1PxOJKRShwCR/KwNtTpur9Ph0EJ+tkGccm3PzA+Sryull8t3O+9l1t8OaothOYhwLQ0XIOh7J1CUnSEUjTjFKSBgkZEHOPN1we+hvz1vosni2PMmc5whaM1hqRpve2Udx8EDxjHXOdZv2RoP5IQ2vIOtvcuziSxRSQjg5bhaeJrjowNPLK42H/6J+Cgq6PJbXcX3BI7XCfDUXT5GXvutK3RVwB3BValqLGnCrVNPp0VMkXwluQ4RiWR1nat+Y62Wue3QFhvsddiOiwgbZy2GCPLoGnpp8FxerxqLUkdfpp38rClGY33a/wArht0IRKHCgdtuxWengzag2dyPdWMCxV7XZTodiP4t/JYWjXYTxDBza4WaraLfqt9HJm53/FDMQw69yoUqJaszOHV7o9On4LVUGIB7QVkqqDK7S+hsfRS4fVGN9r+U6ppK90QnRuo5virEcoQmmqbgK4yRImS0XWlvdJRgHSySYgx+p2U8GHk6nQIzS4PpmcLBR4lUBjeQASkg6WzRYcvch0lV+rqjV4sXGw2UTHuPIp1HzFbL5nSJVZsZ56J76bqpAl8S+gNz8Vdw+KxN/tHn07KxREBl8unYbdypqWDz37pGxkgtRU+gRWmpLpYdQ315I3TUeuyeEBZSKLKCwWH4pjInHZo/H+S9YFKvPOM6O07T1Yf/AFd/NdDpI1lRi6t3iZTZSZgHDsfcf5j5q9BAHPBIuANfUbHumYLPbyG1iDb8lLTExPs8EA6H0PP02V+bF28ib4OOpakV6jE3kkNHO1+gQ/GIDo/nlLXdwdvmtACPEY1lrE+Y25evpdUsXw1r3Fuo7g2P67LVNrIvlXAkPlds8xrojc305lDzHZbGtonNb9Y3PyBaCbjS1wg9fhmxaCL9dLfFLGWrbxNlpKyrQPNrImyLnqmUNBYbK+yD4rZFNIxzkm9gc8afysoaoOtdFHR6WVOtdZtksxoAOSnsddxr+QWj4RjvG4f3j/BZyUaO/XNbPgql+pJ6uP5Lj9e9jq9H+oZUxWKrVLQ4X+83mN0bxCn3QWY5deYPuIXNi7OkwphOLh9mP32a4H8VoC02sbOHzWDhkySh4sWu0IP2b+7brdbHD5szQDcjkdyOxSyVEplDFMILrlvqs69pGvMLbVFM8XLTcW/V1lK2GzyDzUxZDLmF1Gwvoj8clxoslS+UhaGjqNEskSgvGeS6q0UtjddRYUFKhpNr7ch2WXxnDJHm2w6L0P6AQb33Hr8kz+hhfYd7q1wYmpHkr+H3DknQYaQQD5e9jYfBeqSYKOmqqzYSByQ1ILRgYYSNip5ISWkEX002vdat+BgnVo+Cik4e6FJTHtFPhwiIkvYHAtIIIBOo3F0+OlaJCGklt9CQGkjuBoCiEODObbUkfO3Qcl2PCHh1xqPgdEUyLQVw5lh2/BG4bEAhCKO40cCEWha07LTEqkXGLI+0PDSY2Sj7jrH0fp+IC2EajxOgE0T43bPaR6dD7jqtGOWmSkUZI6ouJ4vBKWn3rSx4nmYBI0G3X81m6+kdE9zXDzNJa71HP0I1VinqdOq7lxmt9zhOLiw86DMc8bg0jlb3adEoZS+K9rvzb219ChlPVuZZ3VFqVwP2HZSdSO9tx0VLwKEtUePIjU/Ermme7U6chfqqVTw49ztdR2+fqn1lQ8v13Gml7aaE/iuePKBbM622hNrHVZvi9L2Q+iwbUYYYrXbv6WCrPaHDQLSF2ZuWQbcxr+ChkwQWzMddp923ZbYZoTV2V6JXRmjFZA67zOIvv10/4WlxGCyy1ew301/FRJl0IlSUixaADqNea9IwPDTFAxpGwF/U6lZngnhp1ROCR5G2c6/b7I95/BerS4aANfh3XF616pUjr9JHSm2Y+tgWYr47Er0SowzQ3G+3VAZ+Gy43PyXPSpm67MdDDcEcv1qiuC1rozYk2HS2Ydx+03t6owOGbdlSq8DcDpoRqCP1spbsKNVTxiRuZpDHf+jvy9ChGNUzg0iSLfUOGot6p2EVT2us4dNW2Pw6dwdEXqZHE2Nw07aeU9j0UAYJkJ2+CvUziEYnw/N90DuLKt/Rlunx1UNk0S08nVdXI6YhJIMerOp9dLep29wSFJ6K7kSyrpUY7Kgo9NTe/wAf5KKSh5AfrsiFguajfVFBYPNLpY2A+ag/o7XbTfcaotJHf9WUTYNDt8/ldQ4k2D20g6G3qE8Uo5tv+uqththqNPwThHvb8SooLKjaMd0vow6H4K61vZOy/rkpoLKsdxsb+v6uphL1FvmFKxvVOLFNEGN424e8UeNGLuaLPA++0cx/eb8x6LACLKdNjsV7iYkAxLgWnlJcM0bjqSw+Uk88p0+Flqw53BUzLlwKe6PO4ZL6EIxh7Q1rnW1A0V2f2eTNP1crHj+9mYflcJsWG1Ed2PgeR1bZ49xC1fEJxaTMr6eV7oHtiuSTub37/oqU02nZTBjwbeHJp/cd+SUj37eHJf8AceT8guU07LViK7IOqdJO0NI9+mlk6VsrtGwzE/4bh+KUfCdZLvGIweb3C/vaLlNC4vUN2r2ozGJhribH3ITT4U+WQNY0uc42A6+vQd16ZQ+zAXvNNfswWHxOq0+GcNwU/wDVsAd+0dXH3rU+obQ0OnrkE8N8OtpogwDM86vd1d+Q2CKvoCd/giZjXcqyNXya7rgDHCh0XDho6IwQozFzGiXSidRn5cKF9AhtfhwFrg3936K1UmqoVFMDrv8Aw+SrlBDqRkH4fY3tY8unvVyjndYtdYj9l24tzDvzR0Ubdtbd+Xv5qtLho5D81XorgbVYHqMOGpbfKfgD6quaRGm05Gyd9Duo0E6gNHTJI03D0kaA1GwBTk1IFbTOdskV1KyAG2XbLt0rIAaWpnhdFKkgCK9uQTr9k+ya5qgBApFcSQA4FdumhOUgdXLLhTkAcsurhK6gBLlkkiUAJJILqAOBMJ+CckgCNxTHjopyVFfmoAgy8j+uyhaNfTZWX9UsiWhiAwhMNOrWVIR3RQWUjTdk0U3RXxEnCJRpCyiKey6rwiSU6QsnKaGp65ZOKILjjYbX7cz2XbJIAyEftLhdMIBBU+MXZMhbGDm6G77K1jvHcdG/JNDUC98rg1hY8C1y05+40Njqsn7VMHdDPFWRaElocR92RmsbveBb/J3R/HYW4phYkYPrA3xWgbiRlxJH7/M34Lq9nBWPJXyy2e/DOb3ctzhfzLdbcovT8bsZTtqXU9R4LtnWiNgcuVxAkuAS6w9PRS1XFojp/pElNUtZexBbGHtGlnubn0BJt1vyWF9ndQ6qdFTSOHhUpdO1vOR1xkBH7LHOc7/MFtsd/wD6KqClGrGWqZ+mVhtCw/vP1t0Yly4MePJoa4tvnjw+v4GxZp5Ia0/JL3/gfifGcdPEySaKoZnFw3w7kakAOcDka42vYuvqiOA4uKqnZO1paJASAbEizi3W3og/tKH/AG2b1j/3GIXwfjsjMPhbDSzTljXZiMsbB53mwe8+c6j7IKqWCM8GuK31VztVX4lnecc2iT203x6m7IXLLP8ACvGkdaXsDHRSx/aY6xNr2JB7HQggWVqv4mjjmFOwOlncL+GzL5QBfM9ziAwW9/bVZngyKTg1ui9ZYOOpPYLJe9Zym40H0sUk0TopXfZOZr2OuC4eYWtcA8twoOO+LnUcRDInl7xlbIR9UwkHn95wAJtb1TrpsjmoVu+PYV54KLneyNVZdQLhbGHzRRh8c7XCJhdJI0NZIbNuWkHW++wRxVTg4ScWWwkpK0ZvF+N46erjpXMkLpMnmFrDxDlbYbu13t81pbLG1nG0ZrYIBTO8Vzw3PKzw3Ma/S7L+Y39wR7GsfbT+G3K58szskUbbAuPO5OjQLi5PVX5MLWhKNNrz59fQohlXzNytJ/b09QplSss7V8UyQSRNqKYsZK9sYkZI2VrXONgHeVpH8lolRLHKFN+JdGaldCskgnEfFLKINdLHK5jtM7AwtDtbNILgQbDpZSYZxCJ6czxwzZfuttHnkHVoz267kbFN2p6VOtvMjux1ab3C6aSgmH8VslbI4xzRRxZg+SVrGMaWGzm/aJJBvsOSr4dxTJUhz6WmL4mktD5JGw5yN8jcrj7zZT2Mm+3HsR3obb8mgcmlCMB4qjqXviyuinjuHxPtmFtCWkaOHp1CrVnGzIaplNJBM18jg1p+qLXBzsjXizybX7X7KPh8jk41vz9A70NOq9jQBq6huP499EYZHQyvjAu57DHZutgCHPDuY2BSw7ieKWk+lWe2PzXBaXPGVxafKzNfUclCwzcdSW3H18hu7HVpvfn6BQMXWrCD2sRlszhC9zWFojA+05pvmfIbERtBsBv9oe7X4JigqYI5mtc0SC9nbjUj37aHmLJ8nTZcSuar+2Jjz48jqLsu2SATrJWVBccskupIA6kkkgBJJJIAHcQYO2qp5IXffbof2XDVjvc4BeXcFcSS0nj0mQmV5ywt/ZnuIyD0b94n/wCs9V7Eg0XCkLax1YAfFc21tMgNg0vAtfMQLb8z1W7p+ojDHLHkVp7r3/vJjz4JSnGcHTWz9jzHFMPfhFfDIHF7SGuLv27+WdvxJI/eavSeE4C5j6l4IfVO8Sx3bEPLAz3MsfVxU/EXDMVaxrJc1mOzAtIB6FtyDoRv6BFWtAFhoBoO1lPUdUsuON/q4b9PAjD0zxTf+PKXr4mX9px/7dL+9H/uNU/s9H/bqf8Add/rer2NcNQ1dvG8QtH3RI9rDY3BLQbE91zD+GooI3RRmVrHDLbxZDkGv9WSfIbk6hJ3YfDrFveq+PSh+3Pv9zwqv+mH4C/tet/8/wDvtRWXFoIsQfDRwCSslc7xJHuIYwkZ3Au1NgBctaBtbdGaHgamhk8WPxWvvcuE0t3a5iH+bzAncHdcruBKaWfx7SMlJzF0cjmXO19DofSy0T6jDPI5O6019V578FMMGWEElV3f09NuTF4qHjHKYSva994r5W5GtvmIaAST7yb6ov7XnA0cRBBBmBBGoIMcltUexDgSkmDA6MgsJIc17g92Y3dnffM+55k37q/X4BBNAIHsBiAaGtFxlyizcpGosFHxWPXjnv8ALs9kHw09OSO3zbneH/8A4lP/AIMX+hqIIRgnDEFL/VBxdbLme9zyG3vlbc2aL62ACLELBkcXJuPBthairPNOKf7dpPSH/XIjfHeCMq3wRCXwqkB74SQ7K8DKXtzDZws0i2uhV+bgSmdIJXeM6QWs8zzF4ttZ2a4srWJcLQzsjbJ4hMP9XJ4jxK06a573J0G/RbviYJ43FtaVXHuY+xNqaaXzO+TAV1diWHZDVFtRAXAeYtlaSPMLOID2u8pIJ5heqsdcA9de+qDf9JxOcx0z5p/DOZglfmY0jZ2UABx7uujao6nNHIo0le90qT+hdgxSxt29vC9yjjWFNqYJIX7Pba/7J3a4dwQD7l5twdxLJRtqKOQXmaSIG9ZXEM8P0Li13pmK9OrMRjiAMsjIwTlBe4NBJ2AvzWdhwaKbFXVLRfwGNY47tdM4aW7tiIv+83orOmyJY5RyK48r3X88MTPBucZQe/H0f9spca4Q6HCPCju7w8hkPN/mzSPPq85ir/szeDhsVuRkB9fEcfwIWoc0EWOoOnZA4uEIoy7wHzQB5u5sT7MJ6hrgQ0/u2Sd9TwvHLm9VjdlxyrJHyqjENa5/ERMX3X3cRsA2ENkv79PUqfjs2xiiJ0H1Ov8A5nLdYNw7BS5vCZZzzd73Evked7uedTqVFxBwpBWBvjNN23yuacrxfcX5jsVoXWQ7sXvSjp9fcofSz7bXi5avT2KPtHnDcOmuQC7I0X5kvboOugJ9yi9mX9mxfvSf7jlafwNTuidG/wAV+YAF75HPkADmuytc6+QEtF8oF1PS8I08cZjja9jXaHLLK1x1vbNmuL87KnuYlg7Sb/Vd16V5l3byd7uUuK59fYxvsfaC6rFhb6oe682novSwLbIBQ8C0sLs0QljOl8s0zb2NwD5tR2K0CTq8sc2Vzje/n7UN0uOWLGoS8BJJJLIaRJJJIASSSSAEkkkgBLz/ANqGFyMYKqGSVtiGyhsjw2x0Y+wNhY2B/eC9AUFdRtmjfG8Xa9paR2cLK/p8vayKf39inPj7sHExPDtEyuwxoY+Rk7A9ucSy5hLp5nHN5g6zTY7Am1lmOD8aYx9Q2tdKS2N9s0soILLiSMAO+0b6c7tVngasdQYjJSSnyyO8PtnGsT/8wNv846Klx9GIsQdPC24a9heS28YnADyzobgNJHcruQh/6TxP9Mlqi/z/AH9zkSn/AOccvjF00bjhzh4QU5nqny5yx7nB0spbDG4Elg824bu7e97WVngXCyyDxnmTPPd4a+R7/DiJJiYA4nXLYk76qHE8SbXR00MZ8tVaWXq2COxkaehL8sfxVX2ncSSUsMccJyOlzeYaFrGAXDehJcBfkAVzqy5X23+qT+yV/n7G68eNa/CK+7f9X3NrnF7XF+nNOWZwvg2ldSsa+JrnPY0ukIvKXOaCXeJ9oG5010QD2bY/K981JI9zvDa4xvOr2hrshFze+4Ive2vLRUfDqUZSg7087V9fEu77jKMZL9XB6CZ25smYZiM2W4zEDQm29r80M4nhc6mkdHNJEWMe8GMtGbK0kAkg6acrHuvOcNwp9RitTTvqJfsyMdJceI5jXMytvawF8twABYEaXWzouG/oWHVEXiOkuyZ9yMoF4yLNbc2Gl/UlWzwRwyj81vZ1XmVxzSyqXy0t978ih7JKhz6WZz3Oc4zkkuJcSSyPcnUrcrAeyF9qOYnlKT8I2IdwvOcWrJX1JJhibdkOYiPzEhtwPtWAJN9zblon6jBrzZJXSjz/AMK8GbRixx5bJfa7EY2xPbJKPELw5viSZDZrbEMvYe4c16DhR+oi/wANn+kLzH2q4HHTthMILGOLwWAnww4BtnNbezTYkG29gtHxVw8ZqBssRc2eKFhBa5wzMa27mWBsdCSNL3ATzhGeDFFy2be9fkiEpRy5HXCW1m1XHDRef8GYlTvwyYyAkxgmcF7y5+UZo3A5rjMABpzBRfAOD2tpm+IZWTPbd7mSytczMc3htOY2DdB3y63WTJgWNtSbVOuPz/djTDM5pOK5V8/gE4b7MIs8raid05uHBocWvZmuc7/MdXAW25H3bXDMMjp4mxRNDGN2HrqSSdST1KwHsgeS+rLiXEmO5JuTrJqSd1HXYvJW4o6AtMkEBf8AUh4jbIY9C55OjvMdjyHqtefFlyZZY5TtRVvy48uDLhyY4Y4zjGnJ1+/nyemteDsbrq89xTAqts8c1DSinc37bRLEI5RpYOYCB1Hv7JvtKwiSOMVUL5Wa/XNbJJl81rOsDYWOht+0Fmj0sZSjHWt/2fk6f2NEuolGMpaeP9em33PREl57jMMVThbKmAvjkDWBoY+S5dnyuhtmu4lzjbntyS4FxaCTD5hNe8N3THM/M9ou5j75r30I0O7e6H0nyOdvZ01X5BdT86j5q07/AAbPHMONRTyRNkMZe2weN26g9RobWPYrIYb7MpIBmjrZWy/dLRaO/RzCTmCPcJ4GYomyPMnjSAlwfJI/ww85mxgOJHlGUX3JBWDoqbGKrMGyyBge5hc57YhdpsbWGa3oFf06klKEMiUU97S3/wBlWZxbjKUG2+K8P9HovC+MGppw94Aka50cgH2c8ZyuLex0PvRdCOFcAFHTNhzZiLuc7a7namw6bD3Iuufl063o4vY2Y9WhauRJJJKssEkkkgBJJJIASSSSAEkkkgDz32lcJSTSRT07HOkuGPDd9NY39rG4J9OiNV/BrX4c6mvmkIMmc7un+0Xk/wB51x6FahJavi8mmMf8eDN8NDVKX+RivZlw5JTwukma5sjzla127I2km1uV3lx+BRDjnhL6dC0NcGyxklhP2TcWc13QGw15WWlSUS6mbzd5bMaPTwWLteBmaDFamKnbG6jldOxgYMpiMTy0WDvEz6A2BNxcKjwTwhJRtlnlGeokB8jCNBfMWhxIGYutzsLBbRJHxD0yjFJXz/HsHYVpt3XB5zhWC1sWIyVhpbtkz+QSw5mh+UjUmx+z81sMekldTObHC975Y3Mtmib4Ze0jzkuA0J+7fZFkkZOoeSSk0tvfw+oQwKEXFN7+38GJ9nmEVFJG6GaAgPeX5w+JzQMgFnAOzbt5A7oZT8JVmHVbpaNjZ4X3BYXNY7KTcNOYjUHZwv6cl6Skn+MnqlKl83K8H+4nwsdMY2/l4fiedcb4TXV0cIFM2Mtc7y+K17hdv2nGwa0adSVtsFEngtbKwMc0Btg8PuGtAvcAd9FfSVeTO5wWOkkuOfH6jwwqM3O22/b+DzzD+BJIsSfl0o3ESnUWdlcHsiI38sgv6Dut1X1D2NuyJ0rr2ytcxp56kvIFvnqrKSjLnllac/D+7k48Mcaaj4nn/s/wKqopJfGp3ZZizzNfCQzKXXLhmvbzcr7bKLiPg+qhrfptCA4k53MuAQ4iz9CQHNdrzvqey9FSV3xs+48lLdU14Nfcq+Eh21C3tuvNGUo8WxGazfosdP8AtSSPzgdcsTbEn1Nu60lZSNljdG8Xa9pa4dQRYqdJZ55NTuKUfb8l8YUqbv3MDwRwfPTzSNmJ8CKQviGhEkhBaJbcrM5HmeybHwG9uKOe0WpH/WuAIyucHB4hLeY8RodtawsvQEle+tyOTl5qvz7lK6TGoqPk7/voQVufw3+FbxMrsmb7Oaxy37Xss1wL/SH1v069rjJmyZr65rZPu7b+5axJURyaYOFLfx8V7F0oXJSt7eHgJJJJVFgkkkkAJJJJAH//2Q==">
            <a:hlinkClick r:id="rId2"/>
          </p:cNvPr>
          <p:cNvSpPr>
            <a:spLocks noChangeAspect="1" noChangeArrowheads="1"/>
          </p:cNvSpPr>
          <p:nvPr/>
        </p:nvSpPr>
        <p:spPr bwMode="auto">
          <a:xfrm>
            <a:off x="53975" y="-1477963"/>
            <a:ext cx="4267200" cy="3086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35434">
            <a:off x="-149596" y="-62946"/>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77325">
            <a:off x="287821" y="3603940"/>
            <a:ext cx="3799507" cy="3273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5015">
            <a:off x="6993147" y="-56359"/>
            <a:ext cx="2261245" cy="2087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720791">
            <a:off x="1212423" y="1501206"/>
            <a:ext cx="5050813" cy="1477328"/>
          </a:xfrm>
          <a:prstGeom prst="rect">
            <a:avLst/>
          </a:prstGeom>
          <a:noFill/>
        </p:spPr>
        <p:txBody>
          <a:bodyPr wrap="square" rtlCol="0">
            <a:spAutoFit/>
          </a:bodyPr>
          <a:lstStyle/>
          <a:p>
            <a:r>
              <a:rPr lang="en-GB" dirty="0" smtClean="0"/>
              <a:t>The way in which humans interpret the world around them, religious people for example see evidence of God in the world and interact with it according to what they believe are Gods laws.</a:t>
            </a:r>
            <a:endParaRPr lang="en-GB" dirty="0"/>
          </a:p>
        </p:txBody>
      </p:sp>
      <p:sp>
        <p:nvSpPr>
          <p:cNvPr id="6" name="TextBox 5"/>
          <p:cNvSpPr txBox="1"/>
          <p:nvPr/>
        </p:nvSpPr>
        <p:spPr>
          <a:xfrm rot="395649">
            <a:off x="5480147" y="2548343"/>
            <a:ext cx="3574948" cy="1754326"/>
          </a:xfrm>
          <a:prstGeom prst="rect">
            <a:avLst/>
          </a:prstGeom>
          <a:noFill/>
        </p:spPr>
        <p:txBody>
          <a:bodyPr wrap="square" rtlCol="0">
            <a:spAutoFit/>
          </a:bodyPr>
          <a:lstStyle/>
          <a:p>
            <a:r>
              <a:rPr lang="en-GB" dirty="0" smtClean="0"/>
              <a:t>Humanists interpret the world in completely non-religious ways, they base their interactions and judgements on their experiences and the knowledge that science  provides. </a:t>
            </a:r>
            <a:endParaRPr lang="en-GB" dirty="0"/>
          </a:p>
        </p:txBody>
      </p:sp>
    </p:spTree>
    <p:extLst>
      <p:ext uri="{BB962C8B-B14F-4D97-AF65-F5344CB8AC3E}">
        <p14:creationId xmlns:p14="http://schemas.microsoft.com/office/powerpoint/2010/main" val="4133072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txDef>
      <a:spPr>
        <a:noFill/>
      </a:spPr>
      <a:bodyPr wrap="square" rtlCol="0">
        <a:spAutoFit/>
      </a:bodyPr>
      <a:lstStyle>
        <a:defPPr>
          <a:defRPr sz="20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BABEF47575BA4CBFAEA5361B6E7601" ma:contentTypeVersion="4" ma:contentTypeDescription="Create a new document." ma:contentTypeScope="" ma:versionID="9310a7af8ed9e62dae4f7ae7b7837792">
  <xsd:schema xmlns:xsd="http://www.w3.org/2001/XMLSchema" xmlns:xs="http://www.w3.org/2001/XMLSchema" xmlns:p="http://schemas.microsoft.com/office/2006/metadata/properties" xmlns:ns2="e8d1ab5d-6988-4e8d-941b-232d4f2f88c2" targetNamespace="http://schemas.microsoft.com/office/2006/metadata/properties" ma:root="true" ma:fieldsID="cb73867b1def25c86a481747ac85c175" ns2:_="">
    <xsd:import namespace="e8d1ab5d-6988-4e8d-941b-232d4f2f88c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1ab5d-6988-4e8d-941b-232d4f2f88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DB27C0-6D90-4049-B779-87D4A54B4376}"/>
</file>

<file path=customXml/itemProps2.xml><?xml version="1.0" encoding="utf-8"?>
<ds:datastoreItem xmlns:ds="http://schemas.openxmlformats.org/officeDocument/2006/customXml" ds:itemID="{9D36A0F1-6B71-4CC7-A1DF-A9BB95F6775E}">
  <ds:schemaRefs>
    <ds:schemaRef ds:uri="http://schemas.microsoft.com/sharepoint/v3/contenttype/forms"/>
  </ds:schemaRefs>
</ds:datastoreItem>
</file>

<file path=customXml/itemProps3.xml><?xml version="1.0" encoding="utf-8"?>
<ds:datastoreItem xmlns:ds="http://schemas.openxmlformats.org/officeDocument/2006/customXml" ds:itemID="{888DABA9-181C-4643-8D66-71DA26A5D49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e8d1ab5d-6988-4e8d-941b-232d4f2f88c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Slipstream</Template>
  <TotalTime>4441</TotalTime>
  <Words>807</Words>
  <Application>Microsoft Office PowerPoint</Application>
  <PresentationFormat>On-screen Show (4:3)</PresentationFormat>
  <Paragraphs>109</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 Black</vt:lpstr>
      <vt:lpstr>Calibri</vt:lpstr>
      <vt:lpstr>Comic Sans MS</vt:lpstr>
      <vt:lpstr>Georgia</vt:lpstr>
      <vt:lpstr>Trebuchet MS</vt:lpstr>
      <vt:lpstr>Slipstream</vt:lpstr>
      <vt:lpstr>What is humanism?</vt:lpstr>
      <vt:lpstr>PowerPoint Presentation</vt:lpstr>
      <vt:lpstr>PowerPoint Presentation</vt:lpstr>
      <vt:lpstr>PowerPoint Presentation</vt:lpstr>
      <vt:lpstr>philosophy</vt:lpstr>
      <vt:lpstr>humanism</vt:lpstr>
      <vt:lpstr>empathy</vt:lpstr>
      <vt:lpstr>happiness</vt:lpstr>
      <vt:lpstr>worldview</vt:lpstr>
      <vt:lpstr>ethics</vt:lpstr>
      <vt:lpstr>PowerPoint Presentation</vt:lpstr>
      <vt:lpstr>Exam Practice</vt:lpstr>
      <vt:lpstr>Peer Assessment</vt:lpstr>
      <vt:lpstr>PowerPoint Presentation</vt:lpstr>
    </vt:vector>
  </TitlesOfParts>
  <Company>Birchwood Community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Cosgrove</dc:creator>
  <cp:lastModifiedBy>Cosgrove D</cp:lastModifiedBy>
  <cp:revision>33</cp:revision>
  <cp:lastPrinted>2016-09-20T09:31:22Z</cp:lastPrinted>
  <dcterms:created xsi:type="dcterms:W3CDTF">2015-06-23T09:31:39Z</dcterms:created>
  <dcterms:modified xsi:type="dcterms:W3CDTF">2016-09-20T09:50:34Z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0x010100EFBABEF47575BA4CBFAEA5361B6E7601</vt:lpwstr>
  </property>
</Properties>
</file>