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8" r:id="rId7"/>
    <p:sldId id="269" r:id="rId8"/>
    <p:sldId id="270" r:id="rId9"/>
    <p:sldId id="262" r:id="rId10"/>
    <p:sldId id="263" r:id="rId11"/>
    <p:sldId id="266" r:id="rId12"/>
    <p:sldId id="264" r:id="rId13"/>
    <p:sldId id="265" r:id="rId14"/>
    <p:sldId id="267" r:id="rId15"/>
    <p:sldId id="27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9C0FE4F-15F3-4CB6-AE05-2F4D4111C256}" type="datetimeFigureOut">
              <a:rPr lang="en-GB" smtClean="0"/>
              <a:t>04/09/2015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6D1EED-360D-4346-8E27-02FEFAD258A2}" type="slidenum">
              <a:rPr lang="en-GB" smtClean="0"/>
              <a:t>‹#›</a:t>
            </a:fld>
            <a:endParaRPr lang="en-GB"/>
          </a:p>
        </p:txBody>
      </p:sp>
    </p:spTree>
    <p:extLst>
      <p:ext uri="{BB962C8B-B14F-4D97-AF65-F5344CB8AC3E}">
        <p14:creationId xmlns:p14="http://schemas.microsoft.com/office/powerpoint/2010/main" val="171997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logo is called</a:t>
            </a:r>
            <a:r>
              <a:rPr lang="en-GB" baseline="0" dirty="0" smtClean="0"/>
              <a:t> the Happy Human.</a:t>
            </a:r>
            <a:endParaRPr lang="en-GB" dirty="0"/>
          </a:p>
        </p:txBody>
      </p:sp>
      <p:sp>
        <p:nvSpPr>
          <p:cNvPr id="4" name="Slide Number Placeholder 3"/>
          <p:cNvSpPr>
            <a:spLocks noGrp="1"/>
          </p:cNvSpPr>
          <p:nvPr>
            <p:ph type="sldNum" sz="quarter" idx="10"/>
          </p:nvPr>
        </p:nvSpPr>
        <p:spPr/>
        <p:txBody>
          <a:bodyPr/>
          <a:lstStyle/>
          <a:p>
            <a:fld id="{511BC904-EA87-4641-B11D-69694680FB9D}" type="slidenum">
              <a:rPr lang="en-GB" smtClean="0"/>
              <a:t>2</a:t>
            </a:fld>
            <a:endParaRPr lang="en-GB"/>
          </a:p>
        </p:txBody>
      </p:sp>
    </p:spTree>
    <p:extLst>
      <p:ext uri="{BB962C8B-B14F-4D97-AF65-F5344CB8AC3E}">
        <p14:creationId xmlns:p14="http://schemas.microsoft.com/office/powerpoint/2010/main" val="360277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logo is called</a:t>
            </a:r>
            <a:r>
              <a:rPr lang="en-GB" baseline="0" dirty="0" smtClean="0"/>
              <a:t> </a:t>
            </a:r>
            <a:r>
              <a:rPr lang="en-GB" baseline="0" smtClean="0"/>
              <a:t>the Happy Human.</a:t>
            </a:r>
            <a:endParaRPr lang="en-GB"/>
          </a:p>
        </p:txBody>
      </p:sp>
      <p:sp>
        <p:nvSpPr>
          <p:cNvPr id="4" name="Slide Number Placeholder 3"/>
          <p:cNvSpPr>
            <a:spLocks noGrp="1"/>
          </p:cNvSpPr>
          <p:nvPr>
            <p:ph type="sldNum" sz="quarter" idx="10"/>
          </p:nvPr>
        </p:nvSpPr>
        <p:spPr/>
        <p:txBody>
          <a:bodyPr/>
          <a:lstStyle/>
          <a:p>
            <a:fld id="{511BC904-EA87-4641-B11D-69694680FB9D}" type="slidenum">
              <a:rPr lang="en-GB" smtClean="0"/>
              <a:t>3</a:t>
            </a:fld>
            <a:endParaRPr lang="en-GB"/>
          </a:p>
        </p:txBody>
      </p:sp>
    </p:spTree>
    <p:extLst>
      <p:ext uri="{BB962C8B-B14F-4D97-AF65-F5344CB8AC3E}">
        <p14:creationId xmlns:p14="http://schemas.microsoft.com/office/powerpoint/2010/main" val="360277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6D1EED-360D-4346-8E27-02FEFAD258A2}" type="slidenum">
              <a:rPr lang="en-GB" smtClean="0"/>
              <a:t>6</a:t>
            </a:fld>
            <a:endParaRPr lang="en-GB"/>
          </a:p>
        </p:txBody>
      </p:sp>
    </p:spTree>
    <p:extLst>
      <p:ext uri="{BB962C8B-B14F-4D97-AF65-F5344CB8AC3E}">
        <p14:creationId xmlns:p14="http://schemas.microsoft.com/office/powerpoint/2010/main" val="89778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slide off for</a:t>
            </a:r>
            <a:r>
              <a:rPr lang="en-GB" baseline="0" dirty="0" smtClean="0"/>
              <a:t> discussion and play the video link in the middle of the page. It is of the creator of the campaign talking about why she put it together and with comments from Dawkins and Polly Toynbee.</a:t>
            </a:r>
            <a:endParaRPr lang="en-GB" dirty="0"/>
          </a:p>
        </p:txBody>
      </p:sp>
      <p:sp>
        <p:nvSpPr>
          <p:cNvPr id="4" name="Slide Number Placeholder 3"/>
          <p:cNvSpPr>
            <a:spLocks noGrp="1"/>
          </p:cNvSpPr>
          <p:nvPr>
            <p:ph type="sldNum" sz="quarter" idx="10"/>
          </p:nvPr>
        </p:nvSpPr>
        <p:spPr/>
        <p:txBody>
          <a:bodyPr/>
          <a:lstStyle/>
          <a:p>
            <a:fld id="{256D1EED-360D-4346-8E27-02FEFAD258A2}" type="slidenum">
              <a:rPr lang="en-GB" smtClean="0"/>
              <a:t>9</a:t>
            </a:fld>
            <a:endParaRPr lang="en-GB"/>
          </a:p>
        </p:txBody>
      </p:sp>
    </p:spTree>
    <p:extLst>
      <p:ext uri="{BB962C8B-B14F-4D97-AF65-F5344CB8AC3E}">
        <p14:creationId xmlns:p14="http://schemas.microsoft.com/office/powerpoint/2010/main" val="316921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learners</a:t>
            </a:r>
            <a:r>
              <a:rPr lang="en-GB" baseline="0" dirty="0" smtClean="0"/>
              <a:t> to discuss in twos and be ready to feed back to the class their thoughts on each question</a:t>
            </a:r>
            <a:endParaRPr lang="en-GB" dirty="0"/>
          </a:p>
        </p:txBody>
      </p:sp>
      <p:sp>
        <p:nvSpPr>
          <p:cNvPr id="4" name="Slide Number Placeholder 3"/>
          <p:cNvSpPr>
            <a:spLocks noGrp="1"/>
          </p:cNvSpPr>
          <p:nvPr>
            <p:ph type="sldNum" sz="quarter" idx="10"/>
          </p:nvPr>
        </p:nvSpPr>
        <p:spPr/>
        <p:txBody>
          <a:bodyPr/>
          <a:lstStyle/>
          <a:p>
            <a:fld id="{256D1EED-360D-4346-8E27-02FEFAD258A2}" type="slidenum">
              <a:rPr lang="en-GB" smtClean="0"/>
              <a:t>10</a:t>
            </a:fld>
            <a:endParaRPr lang="en-GB"/>
          </a:p>
        </p:txBody>
      </p:sp>
    </p:spTree>
    <p:extLst>
      <p:ext uri="{BB962C8B-B14F-4D97-AF65-F5344CB8AC3E}">
        <p14:creationId xmlns:p14="http://schemas.microsoft.com/office/powerpoint/2010/main" val="115622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E82A20-2A78-4334-9AF5-020BB16CC963}" type="datetimeFigureOut">
              <a:rPr lang="en-GB" smtClean="0"/>
              <a:t>04/09/2015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87B96-351F-49A4-ADFD-301DA2D3E39F}"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82A20-2A78-4334-9AF5-020BB16CC963}" type="datetimeFigureOut">
              <a:rPr lang="en-GB" smtClean="0"/>
              <a:t>04/09/2015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87B96-351F-49A4-ADFD-301DA2D3E3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82A20-2A78-4334-9AF5-020BB16CC963}" type="datetimeFigureOut">
              <a:rPr lang="en-GB" smtClean="0"/>
              <a:t>04/09/2015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87B96-351F-49A4-ADFD-301DA2D3E3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E82A20-2A78-4334-9AF5-020BB16CC963}" type="datetimeFigureOut">
              <a:rPr lang="en-GB" smtClean="0"/>
              <a:t>04/09/2015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87B96-351F-49A4-ADFD-301DA2D3E39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82A20-2A78-4334-9AF5-020BB16CC963}" type="datetimeFigureOut">
              <a:rPr lang="en-GB" smtClean="0"/>
              <a:t>04/09/2015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E87B96-351F-49A4-ADFD-301DA2D3E3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E82A20-2A78-4334-9AF5-020BB16CC963}" type="datetimeFigureOut">
              <a:rPr lang="en-GB" smtClean="0"/>
              <a:t>04/09/2015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87B96-351F-49A4-ADFD-301DA2D3E39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E82A20-2A78-4334-9AF5-020BB16CC963}" type="datetimeFigureOut">
              <a:rPr lang="en-GB" smtClean="0"/>
              <a:t>04/09/2015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E87B96-351F-49A4-ADFD-301DA2D3E39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E82A20-2A78-4334-9AF5-020BB16CC963}" type="datetimeFigureOut">
              <a:rPr lang="en-GB" smtClean="0"/>
              <a:t>04/09/2015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E87B96-351F-49A4-ADFD-301DA2D3E3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82A20-2A78-4334-9AF5-020BB16CC963}" type="datetimeFigureOut">
              <a:rPr lang="en-GB" smtClean="0"/>
              <a:t>04/09/2015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E87B96-351F-49A4-ADFD-301DA2D3E3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82A20-2A78-4334-9AF5-020BB16CC963}" type="datetimeFigureOut">
              <a:rPr lang="en-GB" smtClean="0"/>
              <a:t>04/09/2015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87B96-351F-49A4-ADFD-301DA2D3E3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82A20-2A78-4334-9AF5-020BB16CC963}" type="datetimeFigureOut">
              <a:rPr lang="en-GB" smtClean="0"/>
              <a:t>04/09/2015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E87B96-351F-49A4-ADFD-301DA2D3E39F}"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DE82A20-2A78-4334-9AF5-020BB16CC963}" type="datetimeFigureOut">
              <a:rPr lang="en-GB" smtClean="0"/>
              <a:t>04/09/2015</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BE87B96-351F-49A4-ADFD-301DA2D3E39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jesushouse.org.uk/britain-christian&amp;ei=H2ueVd7jJaLA7Ab3-aPoDQ&amp;bvm=bv.96952980,d.ZGU&amp;psig=AFQjCNEaV56FN-koRmNtI-d8xCZu2xBizw&amp;ust=1436531867880192"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sadtimes.co.uk/blues.html&amp;ei=jBadVZzIF4-w7AbVra_QBg&amp;psig=AFQjCNEwL07M9eDJZK5X6qU7X8ceeJqTcQ&amp;ust=143644462305083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sadtimes.co.uk/blues.html&amp;ei=jBadVZzIF4-w7AbVra_QBg&amp;psig=AFQjCNEwL07M9eDJZK5X6qU7X8ceeJqTcQ&amp;ust=143644462305083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Tvz0mmF6NW4&amp;feature=player_embedded"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EnkHfiiKRg&amp;feature=player_embedde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amp;url=http://www.thoughtsfromaconservativemom.com/tag/secular-humanism/page/3/&amp;ei=8nCeVeL9GIfR7QakmYDQAw&amp;bvm=bv.96952980,d.ZGU&amp;psig=AFQjCNG4VTspeSzbFxtttObdiAzXHUZWHw&amp;ust=1436533362885352" TargetMode="External"/><Relationship Id="rId3" Type="http://schemas.openxmlformats.org/officeDocument/2006/relationships/hyperlink" Target="http://www.google.co.uk/url?sa=i&amp;rct=j&amp;q=&amp;esrc=s&amp;source=images&amp;cd=&amp;cad=rja&amp;uact=8&amp;ved=0CAcQjRw&amp;url=http://www.campaignlive.co.uk/news/1023306/new-zealand-theres-probably-no-god-ad-attracts-one-complaint/&amp;ei=MmaeVarEG4mE7Qa4j7igBw&amp;bvm=bv.96952980,d.ZGU&amp;psig=AFQjCNG_bsH4Bn9QFHKlHdk6JFdGN8XhaQ&amp;ust=1436530606339731" TargetMode="External"/><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CAcQjRw&amp;url=http://andyettheydeny.blogspot.com/2011_03_01_archive.html&amp;ei=0meeVcD6Jsmu7Abmt5CABw&amp;bvm=bv.96952980,d.ZGU&amp;psig=AFQjCNErhzxR7P6LEENv2ySqEErBATShRA&amp;ust=1436530980668326" TargetMode="External"/><Relationship Id="rId5" Type="http://schemas.openxmlformats.org/officeDocument/2006/relationships/image" Target="../media/image3.png"/><Relationship Id="rId10" Type="http://schemas.openxmlformats.org/officeDocument/2006/relationships/hyperlink" Target="https://www.youtube.com/watch?v=b1KUOksyYcA" TargetMode="External"/><Relationship Id="rId4" Type="http://schemas.openxmlformats.org/officeDocument/2006/relationships/image" Target="../media/image2.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932040" y="92587"/>
            <a:ext cx="4067262" cy="792087"/>
          </a:xfrm>
          <a:solidFill>
            <a:srgbClr val="FF0000"/>
          </a:solidFill>
          <a:ln>
            <a:solidFill>
              <a:schemeClr val="tx1"/>
            </a:solidFill>
          </a:ln>
        </p:spPr>
        <p:txBody>
          <a:bodyPr/>
          <a:lstStyle/>
          <a:p>
            <a:pPr algn="ctr"/>
            <a:fld id="{AD4788C8-BEE9-46F9-8512-57DAFC3BE0EF}" type="datetime2">
              <a:rPr lang="en-GB" sz="2800" smtClean="0">
                <a:solidFill>
                  <a:schemeClr val="tx1"/>
                </a:solidFill>
                <a:latin typeface="Comic Sans MS" pitchFamily="66" charset="0"/>
              </a:rPr>
              <a:pPr algn="ctr"/>
              <a:t>Friday, 04 September 2015</a:t>
            </a:fld>
            <a:endParaRPr lang="en-GB" sz="2800" dirty="0">
              <a:solidFill>
                <a:schemeClr val="tx1"/>
              </a:solidFill>
              <a:latin typeface="Comic Sans MS" pitchFamily="66" charset="0"/>
            </a:endParaRPr>
          </a:p>
        </p:txBody>
      </p:sp>
      <p:sp>
        <p:nvSpPr>
          <p:cNvPr id="5" name="Rectangle 4"/>
          <p:cNvSpPr/>
          <p:nvPr/>
        </p:nvSpPr>
        <p:spPr>
          <a:xfrm>
            <a:off x="23138" y="1124744"/>
            <a:ext cx="6083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Comic Sans MS" pitchFamily="66" charset="0"/>
              </a:rPr>
              <a:t>Objective –What is humanism</a:t>
            </a:r>
            <a:r>
              <a:rPr lang="en-GB" sz="2800" u="sng" dirty="0">
                <a:solidFill>
                  <a:srgbClr val="FF0000"/>
                </a:solidFill>
                <a:latin typeface="Comic Sans MS" pitchFamily="66" charset="0"/>
              </a:rPr>
              <a:t>?</a:t>
            </a:r>
          </a:p>
        </p:txBody>
      </p:sp>
      <p:sp>
        <p:nvSpPr>
          <p:cNvPr id="6" name="Right Arrow 5"/>
          <p:cNvSpPr/>
          <p:nvPr/>
        </p:nvSpPr>
        <p:spPr>
          <a:xfrm>
            <a:off x="12408" y="908720"/>
            <a:ext cx="9131591" cy="58326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2409" y="116632"/>
            <a:ext cx="47160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Our Learning Journey</a:t>
            </a:r>
            <a:endParaRPr lang="en-US"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9" name="Rectangle 8"/>
          <p:cNvSpPr/>
          <p:nvPr/>
        </p:nvSpPr>
        <p:spPr>
          <a:xfrm>
            <a:off x="968" y="5534561"/>
            <a:ext cx="6447599" cy="1323439"/>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Ethics, Philosophy and Religion</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27331081"/>
              </p:ext>
            </p:extLst>
          </p:nvPr>
        </p:nvGraphicFramePr>
        <p:xfrm>
          <a:off x="176767" y="2744925"/>
          <a:ext cx="6096000" cy="2226479"/>
        </p:xfrm>
        <a:graphic>
          <a:graphicData uri="http://schemas.openxmlformats.org/drawingml/2006/table">
            <a:tbl>
              <a:tblPr firstRow="1" bandRow="1">
                <a:tableStyleId>{5C22544A-7EE6-4342-B048-85BDC9FD1C3A}</a:tableStyleId>
              </a:tblPr>
              <a:tblGrid>
                <a:gridCol w="2032000"/>
                <a:gridCol w="2032000"/>
                <a:gridCol w="2032000"/>
              </a:tblGrid>
              <a:tr h="1548171">
                <a:tc>
                  <a:txBody>
                    <a:bodyPr/>
                    <a:lstStyle/>
                    <a:p>
                      <a:r>
                        <a:rPr lang="en-GB" dirty="0" smtClean="0"/>
                        <a:t>Describe </a:t>
                      </a:r>
                      <a:r>
                        <a:rPr lang="en-GB" baseline="0" dirty="0" smtClean="0"/>
                        <a:t>and explain the ‘happy human’ symbol for humanism</a:t>
                      </a:r>
                      <a:endParaRPr lang="en-GB" dirty="0"/>
                    </a:p>
                  </a:txBody>
                  <a:tcPr/>
                </a:tc>
                <a:tc>
                  <a:txBody>
                    <a:bodyPr/>
                    <a:lstStyle/>
                    <a:p>
                      <a:r>
                        <a:rPr lang="en-GB" dirty="0" smtClean="0"/>
                        <a:t>Explain</a:t>
                      </a:r>
                      <a:r>
                        <a:rPr lang="en-GB" baseline="0" dirty="0" smtClean="0"/>
                        <a:t> what humanism is and what is meant by a secular philosophy</a:t>
                      </a:r>
                      <a:endParaRPr lang="en-GB" dirty="0"/>
                    </a:p>
                  </a:txBody>
                  <a:tcPr/>
                </a:tc>
                <a:tc>
                  <a:txBody>
                    <a:bodyPr/>
                    <a:lstStyle/>
                    <a:p>
                      <a:r>
                        <a:rPr lang="en-GB" dirty="0" smtClean="0"/>
                        <a:t>Evaluate</a:t>
                      </a:r>
                      <a:r>
                        <a:rPr lang="en-GB" baseline="0" dirty="0" smtClean="0"/>
                        <a:t> the claim the claim that Britain is a Christian country.</a:t>
                      </a:r>
                      <a:endParaRPr lang="en-GB" dirty="0"/>
                    </a:p>
                  </a:txBody>
                  <a:tcPr/>
                </a:tc>
              </a:tr>
              <a:tr h="678308">
                <a:tc>
                  <a:txBody>
                    <a:bodyPr/>
                    <a:lstStyle/>
                    <a:p>
                      <a:r>
                        <a:rPr lang="en-GB" dirty="0" smtClean="0"/>
                        <a:t>C-D</a:t>
                      </a:r>
                      <a:endParaRPr lang="en-GB" dirty="0"/>
                    </a:p>
                  </a:txBody>
                  <a:tcPr/>
                </a:tc>
                <a:tc>
                  <a:txBody>
                    <a:bodyPr/>
                    <a:lstStyle/>
                    <a:p>
                      <a:r>
                        <a:rPr lang="en-GB" dirty="0" smtClean="0"/>
                        <a:t>B-C</a:t>
                      </a:r>
                      <a:endParaRPr lang="en-GB" dirty="0"/>
                    </a:p>
                  </a:txBody>
                  <a:tcPr/>
                </a:tc>
                <a:tc>
                  <a:txBody>
                    <a:bodyPr/>
                    <a:lstStyle/>
                    <a:p>
                      <a:r>
                        <a:rPr lang="en-GB" dirty="0" smtClean="0"/>
                        <a:t>A*-B</a:t>
                      </a:r>
                      <a:endParaRPr lang="en-GB" dirty="0"/>
                    </a:p>
                  </a:txBody>
                  <a:tcPr/>
                </a:tc>
              </a:tr>
            </a:tbl>
          </a:graphicData>
        </a:graphic>
      </p:graphicFrame>
    </p:spTree>
    <p:extLst>
      <p:ext uri="{BB962C8B-B14F-4D97-AF65-F5344CB8AC3E}">
        <p14:creationId xmlns:p14="http://schemas.microsoft.com/office/powerpoint/2010/main" val="98890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489" y="5949280"/>
            <a:ext cx="6512511" cy="1143000"/>
          </a:xfrm>
        </p:spPr>
        <p:txBody>
          <a:bodyPr/>
          <a:lstStyle/>
          <a:p>
            <a:r>
              <a:rPr lang="en-GB" dirty="0" smtClean="0"/>
              <a:t>discuss</a:t>
            </a:r>
            <a:endParaRPr lang="en-GB" dirty="0"/>
          </a:p>
        </p:txBody>
      </p:sp>
      <p:sp>
        <p:nvSpPr>
          <p:cNvPr id="3" name="Content Placeholder 2"/>
          <p:cNvSpPr>
            <a:spLocks noGrp="1"/>
          </p:cNvSpPr>
          <p:nvPr>
            <p:ph sz="quarter" idx="13"/>
          </p:nvPr>
        </p:nvSpPr>
        <p:spPr>
          <a:xfrm>
            <a:off x="755576" y="1231782"/>
            <a:ext cx="8208912" cy="4573482"/>
          </a:xfrm>
        </p:spPr>
        <p:txBody>
          <a:bodyPr>
            <a:normAutofit lnSpcReduction="10000"/>
          </a:bodyPr>
          <a:lstStyle/>
          <a:p>
            <a:pPr marL="457200" indent="-457200">
              <a:buFont typeface="Arial" pitchFamily="34" charset="0"/>
              <a:buChar char="•"/>
            </a:pPr>
            <a:r>
              <a:rPr lang="en-GB" sz="2400" dirty="0">
                <a:latin typeface="+mj-lt"/>
              </a:rPr>
              <a:t>What impression does it give you of humanists</a:t>
            </a:r>
            <a:r>
              <a:rPr lang="en-GB" sz="2400" dirty="0" smtClean="0">
                <a:latin typeface="+mj-lt"/>
              </a:rPr>
              <a:t>?</a:t>
            </a:r>
          </a:p>
          <a:p>
            <a:pPr marL="457200" indent="-457200">
              <a:buFont typeface="Arial" pitchFamily="34" charset="0"/>
              <a:buChar char="•"/>
            </a:pPr>
            <a:endParaRPr lang="en-GB" sz="2400" dirty="0">
              <a:latin typeface="+mj-lt"/>
            </a:endParaRPr>
          </a:p>
          <a:p>
            <a:pPr marL="457200" indent="-457200">
              <a:buFont typeface="Arial" pitchFamily="34" charset="0"/>
              <a:buChar char="•"/>
            </a:pPr>
            <a:r>
              <a:rPr lang="en-GB" sz="2400" dirty="0">
                <a:latin typeface="+mj-lt"/>
              </a:rPr>
              <a:t>Do you think some people may have found it offensive? Who?  Why</a:t>
            </a:r>
            <a:r>
              <a:rPr lang="en-GB" sz="2400" dirty="0" smtClean="0">
                <a:latin typeface="+mj-lt"/>
              </a:rPr>
              <a:t>?</a:t>
            </a:r>
          </a:p>
          <a:p>
            <a:pPr marL="457200" indent="-457200">
              <a:buFont typeface="Arial" pitchFamily="34" charset="0"/>
              <a:buChar char="•"/>
            </a:pPr>
            <a:endParaRPr lang="en-GB" sz="2400" dirty="0">
              <a:latin typeface="+mj-lt"/>
            </a:endParaRPr>
          </a:p>
          <a:p>
            <a:pPr marL="457200" indent="-457200">
              <a:buFont typeface="Arial" pitchFamily="34" charset="0"/>
              <a:buChar char="•"/>
            </a:pPr>
            <a:r>
              <a:rPr lang="en-GB" sz="2400" dirty="0">
                <a:latin typeface="+mj-lt"/>
              </a:rPr>
              <a:t>How do humanists know there is probably no God</a:t>
            </a:r>
            <a:r>
              <a:rPr lang="en-GB" sz="2400" dirty="0" smtClean="0">
                <a:latin typeface="+mj-lt"/>
              </a:rPr>
              <a:t>?</a:t>
            </a:r>
          </a:p>
          <a:p>
            <a:pPr marL="457200" indent="-457200">
              <a:buFont typeface="Arial" pitchFamily="34" charset="0"/>
              <a:buChar char="•"/>
            </a:pPr>
            <a:endParaRPr lang="en-GB" sz="2400" dirty="0">
              <a:latin typeface="+mj-lt"/>
            </a:endParaRPr>
          </a:p>
          <a:p>
            <a:pPr marL="457200" indent="-457200">
              <a:buFont typeface="Arial" pitchFamily="34" charset="0"/>
              <a:buChar char="•"/>
            </a:pPr>
            <a:r>
              <a:rPr lang="en-GB" sz="2400" dirty="0">
                <a:latin typeface="+mj-lt"/>
              </a:rPr>
              <a:t>Do we worry more today than in the past? </a:t>
            </a:r>
            <a:endParaRPr lang="en-GB" sz="2400" dirty="0" smtClean="0">
              <a:latin typeface="+mj-lt"/>
            </a:endParaRPr>
          </a:p>
          <a:p>
            <a:pPr marL="0" indent="0">
              <a:buNone/>
            </a:pPr>
            <a:endParaRPr lang="en-GB" sz="2400" dirty="0">
              <a:latin typeface="+mj-lt"/>
            </a:endParaRPr>
          </a:p>
          <a:p>
            <a:pPr marL="457200" lvl="0" indent="-457200">
              <a:buFont typeface="Arial" pitchFamily="34" charset="0"/>
              <a:buChar char="•"/>
            </a:pPr>
            <a:r>
              <a:rPr lang="en-GB" sz="2400" dirty="0">
                <a:latin typeface="+mj-lt"/>
              </a:rPr>
              <a:t>Is the meaning of life simply enjoyment?</a:t>
            </a:r>
          </a:p>
          <a:p>
            <a:endParaRPr lang="en-GB" dirty="0"/>
          </a:p>
        </p:txBody>
      </p:sp>
      <p:sp>
        <p:nvSpPr>
          <p:cNvPr id="4" name="Title 1"/>
          <p:cNvSpPr txBox="1">
            <a:spLocks/>
          </p:cNvSpPr>
          <p:nvPr/>
        </p:nvSpPr>
        <p:spPr>
          <a:xfrm>
            <a:off x="395536" y="116632"/>
            <a:ext cx="8568952"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Reflect on the campaign</a:t>
            </a:r>
            <a:endParaRPr lang="en-GB" dirty="0"/>
          </a:p>
        </p:txBody>
      </p:sp>
    </p:spTree>
    <p:extLst>
      <p:ext uri="{BB962C8B-B14F-4D97-AF65-F5344CB8AC3E}">
        <p14:creationId xmlns:p14="http://schemas.microsoft.com/office/powerpoint/2010/main" val="23259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989167696"/>
              </p:ext>
            </p:extLst>
          </p:nvPr>
        </p:nvGraphicFramePr>
        <p:xfrm>
          <a:off x="25042" y="116632"/>
          <a:ext cx="9118957" cy="6624736"/>
        </p:xfrm>
        <a:graphic>
          <a:graphicData uri="http://schemas.openxmlformats.org/drawingml/2006/table">
            <a:tbl>
              <a:tblPr firstRow="1" bandRow="1">
                <a:tableStyleId>{5C22544A-7EE6-4342-B048-85BDC9FD1C3A}</a:tableStyleId>
              </a:tblPr>
              <a:tblGrid>
                <a:gridCol w="2501092"/>
                <a:gridCol w="6617865"/>
              </a:tblGrid>
              <a:tr h="744824">
                <a:tc>
                  <a:txBody>
                    <a:bodyPr/>
                    <a:lstStyle/>
                    <a:p>
                      <a:r>
                        <a:rPr lang="en-GB" dirty="0" smtClean="0"/>
                        <a:t>Questions</a:t>
                      </a:r>
                      <a:r>
                        <a:rPr lang="en-GB" baseline="0" dirty="0" smtClean="0"/>
                        <a:t> on the 2011 Bus Campaign</a:t>
                      </a:r>
                      <a:endParaRPr lang="en-GB" dirty="0"/>
                    </a:p>
                  </a:txBody>
                  <a:tcPr/>
                </a:tc>
                <a:tc>
                  <a:txBody>
                    <a:bodyPr/>
                    <a:lstStyle/>
                    <a:p>
                      <a:r>
                        <a:rPr lang="en-GB" dirty="0" smtClean="0"/>
                        <a:t>Note</a:t>
                      </a:r>
                      <a:r>
                        <a:rPr lang="en-GB" baseline="0" dirty="0" smtClean="0"/>
                        <a:t> down your thoughts on each of these questions.</a:t>
                      </a:r>
                      <a:endParaRPr lang="en-GB" dirty="0"/>
                    </a:p>
                  </a:txBody>
                  <a:tcPr/>
                </a:tc>
              </a:tr>
              <a:tr h="99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What impression does it give you of humanists?</a:t>
                      </a:r>
                    </a:p>
                    <a:p>
                      <a:endParaRPr lang="en-GB" sz="1400" dirty="0"/>
                    </a:p>
                  </a:txBody>
                  <a:tcPr/>
                </a:tc>
                <a:tc>
                  <a:txBody>
                    <a:bodyPr/>
                    <a:lstStyle/>
                    <a:p>
                      <a:endParaRPr lang="en-GB" dirty="0"/>
                    </a:p>
                  </a:txBody>
                  <a:tcPr/>
                </a:tc>
              </a:tr>
              <a:tr h="12739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Do you think some people may have found it offensive? Who?  Why?</a:t>
                      </a:r>
                    </a:p>
                    <a:p>
                      <a:endParaRPr lang="en-GB" sz="1400" dirty="0"/>
                    </a:p>
                  </a:txBody>
                  <a:tcPr/>
                </a:tc>
                <a:tc>
                  <a:txBody>
                    <a:bodyPr/>
                    <a:lstStyle/>
                    <a:p>
                      <a:endParaRPr lang="en-GB"/>
                    </a:p>
                  </a:txBody>
                  <a:tcPr/>
                </a:tc>
              </a:tr>
              <a:tr h="1380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How do humanists know there is probably no God?</a:t>
                      </a:r>
                    </a:p>
                    <a:p>
                      <a:endParaRPr lang="en-GB" sz="1400" dirty="0"/>
                    </a:p>
                  </a:txBody>
                  <a:tcPr/>
                </a:tc>
                <a:tc>
                  <a:txBody>
                    <a:bodyPr/>
                    <a:lstStyle/>
                    <a:p>
                      <a:endParaRPr lang="en-GB" dirty="0"/>
                    </a:p>
                  </a:txBody>
                  <a:tcPr/>
                </a:tc>
              </a:tr>
              <a:tr h="1173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Do we worry more today than in the past? </a:t>
                      </a:r>
                    </a:p>
                    <a:p>
                      <a:endParaRPr lang="en-GB" sz="1400" dirty="0" smtClean="0"/>
                    </a:p>
                    <a:p>
                      <a:endParaRPr lang="en-GB" sz="1400" dirty="0" smtClean="0"/>
                    </a:p>
                    <a:p>
                      <a:endParaRPr lang="en-GB" sz="1400" dirty="0"/>
                    </a:p>
                  </a:txBody>
                  <a:tcPr/>
                </a:tc>
                <a:tc>
                  <a:txBody>
                    <a:bodyPr/>
                    <a:lstStyle/>
                    <a:p>
                      <a:endParaRPr lang="en-GB" dirty="0"/>
                    </a:p>
                  </a:txBody>
                  <a:tcPr/>
                </a:tc>
              </a:tr>
              <a:tr h="1061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Is the meaning of life simply enjoyment?</a:t>
                      </a:r>
                    </a:p>
                    <a:p>
                      <a:endParaRPr lang="en-GB" sz="1400"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592374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5517232"/>
            <a:ext cx="6512511" cy="1143000"/>
          </a:xfrm>
        </p:spPr>
        <p:txBody>
          <a:bodyPr/>
          <a:lstStyle/>
          <a:p>
            <a:r>
              <a:rPr lang="en-GB" dirty="0" smtClean="0"/>
              <a:t>Is Britain Christian?</a:t>
            </a:r>
            <a:endParaRPr lang="en-GB" dirty="0"/>
          </a:p>
        </p:txBody>
      </p:sp>
      <p:sp>
        <p:nvSpPr>
          <p:cNvPr id="3" name="Content Placeholder 2"/>
          <p:cNvSpPr>
            <a:spLocks noGrp="1"/>
          </p:cNvSpPr>
          <p:nvPr>
            <p:ph sz="quarter" idx="13"/>
          </p:nvPr>
        </p:nvSpPr>
        <p:spPr>
          <a:xfrm>
            <a:off x="611560" y="332656"/>
            <a:ext cx="7920880" cy="4896544"/>
          </a:xfrm>
        </p:spPr>
        <p:txBody>
          <a:bodyPr>
            <a:normAutofit/>
          </a:bodyPr>
          <a:lstStyle/>
          <a:p>
            <a:pPr marL="285750" indent="-285750">
              <a:buFont typeface="Arial" pitchFamily="34" charset="0"/>
              <a:buChar char="•"/>
            </a:pPr>
            <a:r>
              <a:rPr lang="en-GB" sz="2400" dirty="0">
                <a:latin typeface="+mj-lt"/>
              </a:rPr>
              <a:t>In 1990 5,595,600 people, representing </a:t>
            </a:r>
            <a:r>
              <a:rPr lang="en-GB" sz="2400" dirty="0">
                <a:solidFill>
                  <a:srgbClr val="FF0000"/>
                </a:solidFill>
                <a:latin typeface="+mj-lt"/>
              </a:rPr>
              <a:t>10%</a:t>
            </a:r>
            <a:r>
              <a:rPr lang="en-GB" sz="2400" dirty="0">
                <a:latin typeface="+mj-lt"/>
              </a:rPr>
              <a:t> of the UK population, regularly attended Church, by 2005 this number had reduced to 3,926,300, equating to </a:t>
            </a:r>
            <a:r>
              <a:rPr lang="en-GB" sz="2400" dirty="0">
                <a:solidFill>
                  <a:srgbClr val="FF0000"/>
                </a:solidFill>
                <a:latin typeface="+mj-lt"/>
              </a:rPr>
              <a:t>6.7% </a:t>
            </a:r>
            <a:r>
              <a:rPr lang="en-GB" sz="2400" dirty="0">
                <a:latin typeface="+mj-lt"/>
              </a:rPr>
              <a:t>of the UK </a:t>
            </a:r>
            <a:r>
              <a:rPr lang="en-GB" sz="2400" dirty="0" smtClean="0">
                <a:latin typeface="+mj-lt"/>
              </a:rPr>
              <a:t>population</a:t>
            </a:r>
          </a:p>
          <a:p>
            <a:pPr marL="0" indent="0">
              <a:buNone/>
            </a:pPr>
            <a:endParaRPr lang="en-GB" sz="2400" dirty="0">
              <a:latin typeface="+mj-lt"/>
            </a:endParaRPr>
          </a:p>
          <a:p>
            <a:pPr marL="285750" indent="-285750">
              <a:buFont typeface="Arial" pitchFamily="34" charset="0"/>
              <a:buChar char="•"/>
            </a:pPr>
            <a:r>
              <a:rPr lang="en-GB" sz="2400" dirty="0">
                <a:latin typeface="+mj-lt"/>
              </a:rPr>
              <a:t>By 2015, the level of church attendance in the UK is predicted to fall to 3,081,500 people, or </a:t>
            </a:r>
            <a:r>
              <a:rPr lang="en-GB" sz="2400" dirty="0">
                <a:solidFill>
                  <a:srgbClr val="FF0000"/>
                </a:solidFill>
                <a:latin typeface="+mj-lt"/>
              </a:rPr>
              <a:t>5%</a:t>
            </a:r>
            <a:r>
              <a:rPr lang="en-GB" sz="2400" dirty="0">
                <a:latin typeface="+mj-lt"/>
              </a:rPr>
              <a:t> of the population.  Yet 70% of people in Britain circled “Christian” on the recent 2011 census</a:t>
            </a:r>
            <a:r>
              <a:rPr lang="en-GB" sz="2400" dirty="0" smtClean="0">
                <a:latin typeface="+mj-lt"/>
              </a:rPr>
              <a:t>.</a:t>
            </a:r>
          </a:p>
          <a:p>
            <a:pPr marL="285750" indent="-285750">
              <a:buFont typeface="Arial" pitchFamily="34" charset="0"/>
              <a:buChar char="•"/>
            </a:pPr>
            <a:endParaRPr lang="en-GB" sz="2400" dirty="0">
              <a:latin typeface="+mj-lt"/>
            </a:endParaRPr>
          </a:p>
          <a:p>
            <a:pPr marL="0" indent="0" algn="ctr">
              <a:buNone/>
            </a:pPr>
            <a:r>
              <a:rPr lang="en-GB" sz="4000" b="1" dirty="0" smtClean="0">
                <a:latin typeface="+mj-lt"/>
              </a:rPr>
              <a:t>Why do you think this is? </a:t>
            </a:r>
          </a:p>
          <a:p>
            <a:pPr marL="285750" indent="-285750">
              <a:buFont typeface="Arial" pitchFamily="34" charset="0"/>
              <a:buChar char="•"/>
            </a:pPr>
            <a:endParaRPr lang="en-GB" sz="2400" dirty="0">
              <a:latin typeface="+mj-lt"/>
            </a:endParaRPr>
          </a:p>
          <a:p>
            <a:pPr marL="285750" indent="-285750">
              <a:buFont typeface="Arial" pitchFamily="34" charset="0"/>
              <a:buChar char="•"/>
            </a:pPr>
            <a:endParaRPr lang="en-GB" sz="2400" dirty="0">
              <a:latin typeface="+mj-lt"/>
            </a:endParaRPr>
          </a:p>
          <a:p>
            <a:endParaRPr lang="en-GB" dirty="0"/>
          </a:p>
        </p:txBody>
      </p:sp>
    </p:spTree>
    <p:extLst>
      <p:ext uri="{BB962C8B-B14F-4D97-AF65-F5344CB8AC3E}">
        <p14:creationId xmlns:p14="http://schemas.microsoft.com/office/powerpoint/2010/main" val="409846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848" y="0"/>
            <a:ext cx="6512511" cy="1143000"/>
          </a:xfrm>
        </p:spPr>
        <p:txBody>
          <a:bodyPr/>
          <a:lstStyle/>
          <a:p>
            <a:r>
              <a:rPr lang="en-GB" dirty="0" smtClean="0"/>
              <a:t>Evaluation</a:t>
            </a:r>
            <a:endParaRPr lang="en-GB"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55279771"/>
              </p:ext>
            </p:extLst>
          </p:nvPr>
        </p:nvGraphicFramePr>
        <p:xfrm>
          <a:off x="409850" y="908720"/>
          <a:ext cx="8338614" cy="3779520"/>
        </p:xfrm>
        <a:graphic>
          <a:graphicData uri="http://schemas.openxmlformats.org/drawingml/2006/table">
            <a:tbl>
              <a:tblPr firstRow="1" bandRow="1">
                <a:tableStyleId>{5C22544A-7EE6-4342-B048-85BDC9FD1C3A}</a:tableStyleId>
              </a:tblPr>
              <a:tblGrid>
                <a:gridCol w="4169307"/>
                <a:gridCol w="4169307"/>
              </a:tblGrid>
              <a:tr h="370840">
                <a:tc gridSpan="2">
                  <a:txBody>
                    <a:bodyPr/>
                    <a:lstStyle/>
                    <a:p>
                      <a:pPr algn="ctr"/>
                      <a:r>
                        <a:rPr lang="en-GB" sz="2000" dirty="0" smtClean="0"/>
                        <a:t>‘Britain</a:t>
                      </a:r>
                      <a:r>
                        <a:rPr lang="en-GB" sz="2000" baseline="0" dirty="0" smtClean="0"/>
                        <a:t> is a Christian country’</a:t>
                      </a:r>
                      <a:endParaRPr lang="en-GB" sz="2000" dirty="0"/>
                    </a:p>
                  </a:txBody>
                  <a:tcPr/>
                </a:tc>
                <a:tc hMerge="1">
                  <a:txBody>
                    <a:bodyPr/>
                    <a:lstStyle/>
                    <a:p>
                      <a:endParaRPr lang="en-GB" dirty="0"/>
                    </a:p>
                  </a:txBody>
                  <a:tcPr/>
                </a:tc>
              </a:tr>
              <a:tr h="370840">
                <a:tc>
                  <a:txBody>
                    <a:bodyPr/>
                    <a:lstStyle/>
                    <a:p>
                      <a:pPr algn="l"/>
                      <a:r>
                        <a:rPr lang="en-GB" dirty="0" smtClean="0"/>
                        <a:t>Evidence</a:t>
                      </a:r>
                      <a:r>
                        <a:rPr lang="en-GB" baseline="0" dirty="0" smtClean="0"/>
                        <a:t> to agree with the quote</a:t>
                      </a:r>
                      <a:endParaRPr lang="en-GB" dirty="0"/>
                    </a:p>
                  </a:txBody>
                  <a:tcPr/>
                </a:tc>
                <a:tc>
                  <a:txBody>
                    <a:bodyPr/>
                    <a:lstStyle/>
                    <a:p>
                      <a:r>
                        <a:rPr lang="en-GB" dirty="0" smtClean="0"/>
                        <a:t>Evidence to disagree with the quote</a:t>
                      </a:r>
                    </a:p>
                    <a:p>
                      <a:endParaRPr lang="en-GB" dirty="0"/>
                    </a:p>
                  </a:txBody>
                  <a:tcPr/>
                </a:tc>
              </a:tr>
              <a:tr h="370840">
                <a:tc>
                  <a:txBody>
                    <a:bodyPr/>
                    <a:lstStyle/>
                    <a:p>
                      <a:endParaRPr lang="en-GB" dirty="0" smtClean="0"/>
                    </a:p>
                    <a:p>
                      <a:endParaRPr lang="en-GB" dirty="0"/>
                    </a:p>
                  </a:txBody>
                  <a:tcPr/>
                </a:tc>
                <a:tc>
                  <a:txBody>
                    <a:bodyPr/>
                    <a:lstStyle/>
                    <a:p>
                      <a:endParaRPr lang="en-GB" dirty="0" smtClean="0"/>
                    </a:p>
                    <a:p>
                      <a:endParaRPr lang="en-GB" dirty="0" smtClean="0"/>
                    </a:p>
                    <a:p>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dirty="0"/>
                    </a:p>
                  </a:txBody>
                  <a:tcPr/>
                </a:tc>
              </a:tr>
            </a:tbl>
          </a:graphicData>
        </a:graphic>
      </p:graphicFrame>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586096"/>
            <a:ext cx="4845746" cy="96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jesushouse.org.uk/sites/default/files/is_britain_christi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023082"/>
            <a:ext cx="3507182" cy="155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1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932040" y="92587"/>
            <a:ext cx="4067262" cy="792087"/>
          </a:xfrm>
          <a:solidFill>
            <a:srgbClr val="FF0000"/>
          </a:solidFill>
          <a:ln>
            <a:solidFill>
              <a:schemeClr val="tx1"/>
            </a:solidFill>
          </a:ln>
        </p:spPr>
        <p:txBody>
          <a:bodyPr/>
          <a:lstStyle/>
          <a:p>
            <a:pPr algn="ctr"/>
            <a:fld id="{AD4788C8-BEE9-46F9-8512-57DAFC3BE0EF}" type="datetime2">
              <a:rPr lang="en-GB" sz="2800" smtClean="0">
                <a:solidFill>
                  <a:schemeClr val="tx1"/>
                </a:solidFill>
                <a:latin typeface="Comic Sans MS" pitchFamily="66" charset="0"/>
              </a:rPr>
              <a:pPr algn="ctr"/>
              <a:t>Friday, 04 September 2015</a:t>
            </a:fld>
            <a:endParaRPr lang="en-GB" sz="2800" dirty="0">
              <a:solidFill>
                <a:schemeClr val="tx1"/>
              </a:solidFill>
              <a:latin typeface="Comic Sans MS" pitchFamily="66" charset="0"/>
            </a:endParaRPr>
          </a:p>
        </p:txBody>
      </p:sp>
      <p:sp>
        <p:nvSpPr>
          <p:cNvPr id="5" name="Rectangle 4"/>
          <p:cNvSpPr/>
          <p:nvPr/>
        </p:nvSpPr>
        <p:spPr>
          <a:xfrm>
            <a:off x="23138" y="1124744"/>
            <a:ext cx="6083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Comic Sans MS" pitchFamily="66" charset="0"/>
              </a:rPr>
              <a:t>Objective –What is humanism</a:t>
            </a:r>
            <a:r>
              <a:rPr lang="en-GB" sz="2800" u="sng" dirty="0">
                <a:solidFill>
                  <a:srgbClr val="FF0000"/>
                </a:solidFill>
                <a:latin typeface="Comic Sans MS" pitchFamily="66" charset="0"/>
              </a:rPr>
              <a:t>?</a:t>
            </a:r>
          </a:p>
        </p:txBody>
      </p:sp>
      <p:sp>
        <p:nvSpPr>
          <p:cNvPr id="6" name="Right Arrow 5"/>
          <p:cNvSpPr/>
          <p:nvPr/>
        </p:nvSpPr>
        <p:spPr>
          <a:xfrm>
            <a:off x="12408" y="908720"/>
            <a:ext cx="9131591" cy="58326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2409" y="116632"/>
            <a:ext cx="47160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Our Learning Journey</a:t>
            </a:r>
            <a:endParaRPr lang="en-US"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9" name="Rectangle 8"/>
          <p:cNvSpPr/>
          <p:nvPr/>
        </p:nvSpPr>
        <p:spPr>
          <a:xfrm>
            <a:off x="968" y="5534561"/>
            <a:ext cx="6447599" cy="1323439"/>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Ethics, Philosophy and Religion</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447481835"/>
              </p:ext>
            </p:extLst>
          </p:nvPr>
        </p:nvGraphicFramePr>
        <p:xfrm>
          <a:off x="176767" y="2744925"/>
          <a:ext cx="6096000" cy="2226479"/>
        </p:xfrm>
        <a:graphic>
          <a:graphicData uri="http://schemas.openxmlformats.org/drawingml/2006/table">
            <a:tbl>
              <a:tblPr firstRow="1" bandRow="1">
                <a:tableStyleId>{5C22544A-7EE6-4342-B048-85BDC9FD1C3A}</a:tableStyleId>
              </a:tblPr>
              <a:tblGrid>
                <a:gridCol w="2032000"/>
                <a:gridCol w="2032000"/>
                <a:gridCol w="2032000"/>
              </a:tblGrid>
              <a:tr h="1548171">
                <a:tc>
                  <a:txBody>
                    <a:bodyPr/>
                    <a:lstStyle/>
                    <a:p>
                      <a:r>
                        <a:rPr lang="en-GB" dirty="0" smtClean="0"/>
                        <a:t>Describe </a:t>
                      </a:r>
                      <a:r>
                        <a:rPr lang="en-GB" baseline="0" dirty="0" smtClean="0"/>
                        <a:t>and explain the ‘happy human’ symbol for humanism</a:t>
                      </a:r>
                      <a:endParaRPr lang="en-GB" dirty="0"/>
                    </a:p>
                  </a:txBody>
                  <a:tcPr/>
                </a:tc>
                <a:tc>
                  <a:txBody>
                    <a:bodyPr/>
                    <a:lstStyle/>
                    <a:p>
                      <a:r>
                        <a:rPr lang="en-GB" dirty="0" smtClean="0"/>
                        <a:t>Explain</a:t>
                      </a:r>
                      <a:r>
                        <a:rPr lang="en-GB" baseline="0" dirty="0" smtClean="0"/>
                        <a:t> what humanism is and what is meant by a secular philosophy</a:t>
                      </a:r>
                      <a:endParaRPr lang="en-GB" dirty="0"/>
                    </a:p>
                  </a:txBody>
                  <a:tcPr/>
                </a:tc>
                <a:tc>
                  <a:txBody>
                    <a:bodyPr/>
                    <a:lstStyle/>
                    <a:p>
                      <a:r>
                        <a:rPr lang="en-GB" dirty="0" smtClean="0"/>
                        <a:t>Evaluate</a:t>
                      </a:r>
                      <a:r>
                        <a:rPr lang="en-GB" baseline="0" dirty="0" smtClean="0"/>
                        <a:t> the claim the claim that Britain is a Christian country.</a:t>
                      </a:r>
                      <a:endParaRPr lang="en-GB" dirty="0"/>
                    </a:p>
                  </a:txBody>
                  <a:tcPr/>
                </a:tc>
              </a:tr>
              <a:tr h="678308">
                <a:tc>
                  <a:txBody>
                    <a:bodyPr/>
                    <a:lstStyle/>
                    <a:p>
                      <a:r>
                        <a:rPr lang="en-GB" dirty="0" smtClean="0"/>
                        <a:t>C-D</a:t>
                      </a:r>
                      <a:endParaRPr lang="en-GB" dirty="0"/>
                    </a:p>
                  </a:txBody>
                  <a:tcPr/>
                </a:tc>
                <a:tc>
                  <a:txBody>
                    <a:bodyPr/>
                    <a:lstStyle/>
                    <a:p>
                      <a:r>
                        <a:rPr lang="en-GB" dirty="0" smtClean="0"/>
                        <a:t>B-C</a:t>
                      </a:r>
                      <a:endParaRPr lang="en-GB" dirty="0"/>
                    </a:p>
                  </a:txBody>
                  <a:tcPr/>
                </a:tc>
                <a:tc>
                  <a:txBody>
                    <a:bodyPr/>
                    <a:lstStyle/>
                    <a:p>
                      <a:r>
                        <a:rPr lang="en-GB" dirty="0" smtClean="0"/>
                        <a:t>A*-B</a:t>
                      </a:r>
                      <a:endParaRPr lang="en-GB" dirty="0"/>
                    </a:p>
                  </a:txBody>
                  <a:tcPr/>
                </a:tc>
              </a:tr>
            </a:tbl>
          </a:graphicData>
        </a:graphic>
      </p:graphicFrame>
    </p:spTree>
    <p:extLst>
      <p:ext uri="{BB962C8B-B14F-4D97-AF65-F5344CB8AC3E}">
        <p14:creationId xmlns:p14="http://schemas.microsoft.com/office/powerpoint/2010/main" val="3100795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59" y="116632"/>
            <a:ext cx="8820472" cy="2862322"/>
          </a:xfrm>
          <a:prstGeom prst="rect">
            <a:avLst/>
          </a:prstGeom>
          <a:noFill/>
          <a:ln>
            <a:solidFill>
              <a:schemeClr val="accent1">
                <a:lumMod val="40000"/>
                <a:lumOff val="60000"/>
              </a:schemeClr>
            </a:solidFill>
          </a:ln>
        </p:spPr>
        <p:txBody>
          <a:bodyPr wrap="square" rtlCol="0">
            <a:spAutoFit/>
          </a:bodyPr>
          <a:lstStyle/>
          <a:p>
            <a:r>
              <a:rPr lang="en-GB" dirty="0" smtClean="0"/>
              <a:t>Humanists do not believe in _________ or other  ________ beings. </a:t>
            </a:r>
          </a:p>
          <a:p>
            <a:endParaRPr lang="en-GB" dirty="0"/>
          </a:p>
          <a:p>
            <a:r>
              <a:rPr lang="en-GB" dirty="0" smtClean="0"/>
              <a:t>They believe in the Golden _______ which is to treat others as _______ want to be ________. They think that you should always consider how your ___________ will affect other people and you should think about how you would feel in someone else's _______. Imagining how others feel is called ___________. </a:t>
            </a:r>
          </a:p>
          <a:p>
            <a:endParaRPr lang="en-GB" dirty="0"/>
          </a:p>
          <a:p>
            <a:r>
              <a:rPr lang="en-GB" dirty="0" smtClean="0"/>
              <a:t>Humanists believe that we should use our _________ nature to work out how to live, and that we should use __________ and ___________ when deciding on the what is right and wrong.  </a:t>
            </a:r>
            <a:endParaRPr lang="en-GB" dirty="0"/>
          </a:p>
        </p:txBody>
      </p:sp>
      <p:sp>
        <p:nvSpPr>
          <p:cNvPr id="5" name="TextBox 4"/>
          <p:cNvSpPr txBox="1"/>
          <p:nvPr/>
        </p:nvSpPr>
        <p:spPr>
          <a:xfrm>
            <a:off x="107504" y="3861048"/>
            <a:ext cx="8820472" cy="2862322"/>
          </a:xfrm>
          <a:prstGeom prst="rect">
            <a:avLst/>
          </a:prstGeom>
          <a:noFill/>
          <a:ln>
            <a:solidFill>
              <a:schemeClr val="accent1">
                <a:lumMod val="40000"/>
                <a:lumOff val="60000"/>
              </a:schemeClr>
            </a:solidFill>
          </a:ln>
        </p:spPr>
        <p:txBody>
          <a:bodyPr wrap="square" rtlCol="0">
            <a:spAutoFit/>
          </a:bodyPr>
          <a:lstStyle/>
          <a:p>
            <a:r>
              <a:rPr lang="en-GB" dirty="0" smtClean="0"/>
              <a:t>Humanists do not believe in _________ or other  ________ beings. </a:t>
            </a:r>
          </a:p>
          <a:p>
            <a:endParaRPr lang="en-GB" dirty="0"/>
          </a:p>
          <a:p>
            <a:r>
              <a:rPr lang="en-GB" dirty="0" smtClean="0"/>
              <a:t>They believe in the Golden _______ which is to treat others as _______ want to be ________. They think that you should always consider how your ___________ will affect other people and you should think about how you would feel in someone else's _______. Imagining how others feel is called ___________. </a:t>
            </a:r>
          </a:p>
          <a:p>
            <a:endParaRPr lang="en-GB" dirty="0"/>
          </a:p>
          <a:p>
            <a:r>
              <a:rPr lang="en-GB" dirty="0" smtClean="0"/>
              <a:t>Humanists believe that we should use our _________ nature to work out how to live, and that we should use __________ and ___________ when deciding on the what is right and wrong.  </a:t>
            </a:r>
            <a:endParaRPr lang="en-GB" dirty="0"/>
          </a:p>
        </p:txBody>
      </p:sp>
    </p:spTree>
    <p:extLst>
      <p:ext uri="{BB962C8B-B14F-4D97-AF65-F5344CB8AC3E}">
        <p14:creationId xmlns:p14="http://schemas.microsoft.com/office/powerpoint/2010/main" val="409042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55" y="5517232"/>
            <a:ext cx="8784976" cy="1143000"/>
          </a:xfrm>
        </p:spPr>
        <p:txBody>
          <a:bodyPr/>
          <a:lstStyle/>
          <a:p>
            <a:r>
              <a:rPr lang="en-GB" dirty="0" smtClean="0"/>
              <a:t>British Humanist Association</a:t>
            </a:r>
            <a:endParaRPr lang="en-GB" dirty="0"/>
          </a:p>
        </p:txBody>
      </p:sp>
      <p:pic>
        <p:nvPicPr>
          <p:cNvPr id="4103" name="Picture 7" descr="https://encrypted-tbn2.gstatic.com/images?q=tbn:ANd9GcRXhgCM1rt0L-NDHOVUEiCmCi-wvE2vAOncLc69_UtJsp1vZ9TiG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0648"/>
            <a:ext cx="3312368" cy="3916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0614" y="332656"/>
            <a:ext cx="5425882" cy="2246769"/>
          </a:xfrm>
          <a:prstGeom prst="rect">
            <a:avLst/>
          </a:prstGeom>
          <a:noFill/>
        </p:spPr>
        <p:txBody>
          <a:bodyPr wrap="square" rtlCol="0">
            <a:spAutoFit/>
          </a:bodyPr>
          <a:lstStyle/>
          <a:p>
            <a:r>
              <a:rPr lang="en-GB" sz="2000" dirty="0" smtClean="0"/>
              <a:t>This is the logo of the BHA.</a:t>
            </a:r>
          </a:p>
          <a:p>
            <a:endParaRPr lang="en-GB" sz="2000" dirty="0"/>
          </a:p>
          <a:p>
            <a:r>
              <a:rPr lang="en-GB" sz="2000" dirty="0" smtClean="0"/>
              <a:t>1. What do you think it is supposed to represent?</a:t>
            </a:r>
          </a:p>
          <a:p>
            <a:endParaRPr lang="en-GB" sz="2000" dirty="0"/>
          </a:p>
          <a:p>
            <a:r>
              <a:rPr lang="en-GB" sz="2000" dirty="0" smtClean="0"/>
              <a:t>2. If you were to think of a name of it what would be and why?</a:t>
            </a:r>
            <a:endParaRPr lang="en-GB" sz="2000" dirty="0"/>
          </a:p>
        </p:txBody>
      </p:sp>
    </p:spTree>
    <p:extLst>
      <p:ext uri="{BB962C8B-B14F-4D97-AF65-F5344CB8AC3E}">
        <p14:creationId xmlns:p14="http://schemas.microsoft.com/office/powerpoint/2010/main" val="2197932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55" y="5517232"/>
            <a:ext cx="8784976" cy="1143000"/>
          </a:xfrm>
        </p:spPr>
        <p:txBody>
          <a:bodyPr/>
          <a:lstStyle/>
          <a:p>
            <a:r>
              <a:rPr lang="en-GB" dirty="0" smtClean="0"/>
              <a:t>British Humanist Association</a:t>
            </a:r>
            <a:endParaRPr lang="en-GB" dirty="0"/>
          </a:p>
        </p:txBody>
      </p:sp>
      <p:pic>
        <p:nvPicPr>
          <p:cNvPr id="4103" name="Picture 7" descr="https://encrypted-tbn2.gstatic.com/images?q=tbn:ANd9GcRXhgCM1rt0L-NDHOVUEiCmCi-wvE2vAOncLc69_UtJsp1vZ9TiG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0648"/>
            <a:ext cx="3312368" cy="3916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0614" y="332656"/>
            <a:ext cx="5425882" cy="3785652"/>
          </a:xfrm>
          <a:prstGeom prst="rect">
            <a:avLst/>
          </a:prstGeom>
          <a:noFill/>
        </p:spPr>
        <p:txBody>
          <a:bodyPr wrap="square" rtlCol="0">
            <a:spAutoFit/>
          </a:bodyPr>
          <a:lstStyle/>
          <a:p>
            <a:r>
              <a:rPr lang="en-GB" sz="2000" dirty="0" smtClean="0"/>
              <a:t>This is the logo of the BHA.</a:t>
            </a:r>
          </a:p>
          <a:p>
            <a:endParaRPr lang="en-GB" sz="2000" dirty="0"/>
          </a:p>
          <a:p>
            <a:r>
              <a:rPr lang="en-GB" sz="2000" dirty="0" smtClean="0"/>
              <a:t>1. What do you think it is supposed to represent?</a:t>
            </a:r>
          </a:p>
          <a:p>
            <a:endParaRPr lang="en-GB" sz="2000" dirty="0"/>
          </a:p>
          <a:p>
            <a:r>
              <a:rPr lang="en-GB" sz="2000" dirty="0" smtClean="0"/>
              <a:t>2. If you were to think of a name of it what would be and why?</a:t>
            </a:r>
          </a:p>
          <a:p>
            <a:endParaRPr lang="en-GB" sz="2000" dirty="0"/>
          </a:p>
          <a:p>
            <a:r>
              <a:rPr lang="en-GB" sz="2000" dirty="0" smtClean="0"/>
              <a:t>3. It is actually called the ‘Happy Human’, what does this tell you about humanist philosophy?</a:t>
            </a:r>
          </a:p>
          <a:p>
            <a:endParaRPr lang="en-GB" sz="2000" dirty="0"/>
          </a:p>
        </p:txBody>
      </p:sp>
      <p:sp>
        <p:nvSpPr>
          <p:cNvPr id="3" name="Rectangle 2"/>
          <p:cNvSpPr/>
          <p:nvPr/>
        </p:nvSpPr>
        <p:spPr>
          <a:xfrm>
            <a:off x="4211960" y="4388823"/>
            <a:ext cx="4572000" cy="923330"/>
          </a:xfrm>
          <a:prstGeom prst="rect">
            <a:avLst/>
          </a:prstGeom>
        </p:spPr>
        <p:txBody>
          <a:bodyPr>
            <a:spAutoFit/>
          </a:bodyPr>
          <a:lstStyle/>
          <a:p>
            <a:r>
              <a:rPr lang="en-GB" dirty="0">
                <a:hlinkClick r:id="rId5"/>
              </a:rPr>
              <a:t>https://</a:t>
            </a:r>
            <a:r>
              <a:rPr lang="en-GB" dirty="0" smtClean="0">
                <a:hlinkClick r:id="rId5"/>
              </a:rPr>
              <a:t>www.youtube.com/watch?v=Tvz0mmF6NW4&amp;feature=player_embedded</a:t>
            </a:r>
            <a:endParaRPr lang="en-GB" dirty="0" smtClean="0"/>
          </a:p>
          <a:p>
            <a:endParaRPr lang="en-GB" dirty="0"/>
          </a:p>
        </p:txBody>
      </p:sp>
    </p:spTree>
    <p:extLst>
      <p:ext uri="{BB962C8B-B14F-4D97-AF65-F5344CB8AC3E}">
        <p14:creationId xmlns:p14="http://schemas.microsoft.com/office/powerpoint/2010/main" val="55144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2511" cy="1143000"/>
          </a:xfrm>
        </p:spPr>
        <p:txBody>
          <a:bodyPr/>
          <a:lstStyle/>
          <a:p>
            <a:r>
              <a:rPr lang="en-GB" dirty="0" smtClean="0"/>
              <a:t>Humanist values</a:t>
            </a:r>
            <a:endParaRPr lang="en-GB" dirty="0"/>
          </a:p>
        </p:txBody>
      </p:sp>
      <p:sp>
        <p:nvSpPr>
          <p:cNvPr id="4" name="TextBox 3"/>
          <p:cNvSpPr txBox="1"/>
          <p:nvPr/>
        </p:nvSpPr>
        <p:spPr>
          <a:xfrm>
            <a:off x="197711" y="2348880"/>
            <a:ext cx="8820472" cy="3477875"/>
          </a:xfrm>
          <a:prstGeom prst="rect">
            <a:avLst/>
          </a:prstGeom>
          <a:noFill/>
          <a:ln>
            <a:solidFill>
              <a:schemeClr val="accent1">
                <a:lumMod val="40000"/>
                <a:lumOff val="60000"/>
              </a:schemeClr>
            </a:solidFill>
          </a:ln>
        </p:spPr>
        <p:txBody>
          <a:bodyPr wrap="square" rtlCol="0">
            <a:spAutoFit/>
          </a:bodyPr>
          <a:lstStyle/>
          <a:p>
            <a:r>
              <a:rPr lang="en-GB" sz="2000" dirty="0" smtClean="0"/>
              <a:t>Humanists do not believe in _________ or other  ________ beings. </a:t>
            </a:r>
          </a:p>
          <a:p>
            <a:endParaRPr lang="en-GB" sz="2000" dirty="0"/>
          </a:p>
          <a:p>
            <a:r>
              <a:rPr lang="en-GB" sz="2000" dirty="0" smtClean="0"/>
              <a:t>They believe in the Golden _______ which is to treat others as _______ want to be ________. They think that you should always consider how your ___________ will affect other people and you should think about how you would feel in someone else's _______. Imagining how others feel is called ___________. </a:t>
            </a:r>
          </a:p>
          <a:p>
            <a:endParaRPr lang="en-GB" sz="2000" dirty="0"/>
          </a:p>
          <a:p>
            <a:r>
              <a:rPr lang="en-GB" sz="2000" dirty="0" smtClean="0"/>
              <a:t>Humanists believe that we should use our _________ nature to work out how to live, and that we should use __________ and ___________ when deciding on the what is right and wrong.  </a:t>
            </a:r>
            <a:endParaRPr lang="en-GB" sz="2000" dirty="0"/>
          </a:p>
        </p:txBody>
      </p:sp>
      <p:sp>
        <p:nvSpPr>
          <p:cNvPr id="5" name="TextBox 4"/>
          <p:cNvSpPr txBox="1"/>
          <p:nvPr/>
        </p:nvSpPr>
        <p:spPr>
          <a:xfrm>
            <a:off x="115852" y="5934670"/>
            <a:ext cx="8820472" cy="923330"/>
          </a:xfrm>
          <a:prstGeom prst="rect">
            <a:avLst/>
          </a:prstGeom>
          <a:noFill/>
        </p:spPr>
        <p:txBody>
          <a:bodyPr wrap="square" rtlCol="0">
            <a:spAutoFit/>
          </a:bodyPr>
          <a:lstStyle/>
          <a:p>
            <a:r>
              <a:rPr lang="en-GB" b="1" dirty="0">
                <a:solidFill>
                  <a:srgbClr val="FF0000"/>
                </a:solidFill>
              </a:rPr>
              <a:t>e</a:t>
            </a:r>
            <a:r>
              <a:rPr lang="en-GB" b="1" dirty="0" smtClean="0">
                <a:solidFill>
                  <a:srgbClr val="FF0000"/>
                </a:solidFill>
              </a:rPr>
              <a:t>mpathy	actions		rule		God	reason		you</a:t>
            </a:r>
            <a:r>
              <a:rPr lang="en-GB" b="1" dirty="0">
                <a:solidFill>
                  <a:srgbClr val="FF0000"/>
                </a:solidFill>
              </a:rPr>
              <a:t> </a:t>
            </a:r>
            <a:r>
              <a:rPr lang="en-GB" b="1" dirty="0" smtClean="0">
                <a:solidFill>
                  <a:srgbClr val="FF0000"/>
                </a:solidFill>
              </a:rPr>
              <a:t>shoes		human	</a:t>
            </a:r>
            <a:r>
              <a:rPr lang="en-GB" b="1" dirty="0">
                <a:solidFill>
                  <a:srgbClr val="FF0000"/>
                </a:solidFill>
              </a:rPr>
              <a:t>	</a:t>
            </a:r>
            <a:r>
              <a:rPr lang="en-GB" b="1" dirty="0" smtClean="0">
                <a:solidFill>
                  <a:srgbClr val="FF0000"/>
                </a:solidFill>
              </a:rPr>
              <a:t>empathy	supernatural	treated		</a:t>
            </a:r>
            <a:endParaRPr lang="en-GB" b="1" dirty="0">
              <a:solidFill>
                <a:srgbClr val="FF0000"/>
              </a:solidFill>
            </a:endParaRPr>
          </a:p>
        </p:txBody>
      </p:sp>
      <p:sp>
        <p:nvSpPr>
          <p:cNvPr id="6" name="TextBox 5"/>
          <p:cNvSpPr txBox="1"/>
          <p:nvPr/>
        </p:nvSpPr>
        <p:spPr>
          <a:xfrm>
            <a:off x="301549" y="1411035"/>
            <a:ext cx="8612796" cy="707886"/>
          </a:xfrm>
          <a:prstGeom prst="rect">
            <a:avLst/>
          </a:prstGeom>
          <a:noFill/>
        </p:spPr>
        <p:txBody>
          <a:bodyPr wrap="square" rtlCol="0">
            <a:spAutoFit/>
          </a:bodyPr>
          <a:lstStyle/>
          <a:p>
            <a:r>
              <a:rPr lang="en-GB" sz="2000" dirty="0" smtClean="0"/>
              <a:t>Write out the passage below and fill in the missing words from the list at the bottom.</a:t>
            </a:r>
          </a:p>
        </p:txBody>
      </p:sp>
      <p:sp>
        <p:nvSpPr>
          <p:cNvPr id="3" name="Rectangle 2"/>
          <p:cNvSpPr/>
          <p:nvPr/>
        </p:nvSpPr>
        <p:spPr>
          <a:xfrm>
            <a:off x="217034" y="764704"/>
            <a:ext cx="6708758" cy="646331"/>
          </a:xfrm>
          <a:prstGeom prst="rect">
            <a:avLst/>
          </a:prstGeom>
        </p:spPr>
        <p:txBody>
          <a:bodyPr wrap="square">
            <a:spAutoFit/>
          </a:bodyPr>
          <a:lstStyle/>
          <a:p>
            <a:endParaRPr lang="en-GB" dirty="0" smtClean="0"/>
          </a:p>
          <a:p>
            <a:endParaRPr lang="en-GB" dirty="0"/>
          </a:p>
        </p:txBody>
      </p:sp>
      <p:sp>
        <p:nvSpPr>
          <p:cNvPr id="7" name="Rectangle 6"/>
          <p:cNvSpPr/>
          <p:nvPr/>
        </p:nvSpPr>
        <p:spPr>
          <a:xfrm>
            <a:off x="311812" y="764704"/>
            <a:ext cx="8364643" cy="646331"/>
          </a:xfrm>
          <a:prstGeom prst="rect">
            <a:avLst/>
          </a:prstGeom>
        </p:spPr>
        <p:txBody>
          <a:bodyPr wrap="square">
            <a:spAutoFit/>
          </a:bodyPr>
          <a:lstStyle/>
          <a:p>
            <a:r>
              <a:rPr lang="en-GB" dirty="0">
                <a:hlinkClick r:id="rId2"/>
              </a:rPr>
              <a:t>https://</a:t>
            </a:r>
            <a:r>
              <a:rPr lang="en-GB" dirty="0" smtClean="0">
                <a:hlinkClick r:id="rId2"/>
              </a:rPr>
              <a:t>www.youtube.com/watch?v=jEnkHfiiKRg&amp;feature=player_embedded</a:t>
            </a:r>
            <a:endParaRPr lang="en-GB" dirty="0" smtClean="0"/>
          </a:p>
          <a:p>
            <a:endParaRPr lang="en-GB" dirty="0"/>
          </a:p>
        </p:txBody>
      </p:sp>
    </p:spTree>
    <p:extLst>
      <p:ext uri="{BB962C8B-B14F-4D97-AF65-F5344CB8AC3E}">
        <p14:creationId xmlns:p14="http://schemas.microsoft.com/office/powerpoint/2010/main" val="3733931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2511" cy="1143000"/>
          </a:xfrm>
        </p:spPr>
        <p:txBody>
          <a:bodyPr/>
          <a:lstStyle/>
          <a:p>
            <a:r>
              <a:rPr lang="en-GB" dirty="0" smtClean="0"/>
              <a:t>Humanist values</a:t>
            </a:r>
            <a:endParaRPr lang="en-GB" dirty="0"/>
          </a:p>
        </p:txBody>
      </p:sp>
      <p:sp>
        <p:nvSpPr>
          <p:cNvPr id="4" name="TextBox 3"/>
          <p:cNvSpPr txBox="1"/>
          <p:nvPr/>
        </p:nvSpPr>
        <p:spPr>
          <a:xfrm>
            <a:off x="115852" y="2246537"/>
            <a:ext cx="8820472" cy="3170099"/>
          </a:xfrm>
          <a:prstGeom prst="rect">
            <a:avLst/>
          </a:prstGeom>
          <a:noFill/>
          <a:ln>
            <a:solidFill>
              <a:schemeClr val="accent1">
                <a:lumMod val="40000"/>
                <a:lumOff val="60000"/>
              </a:schemeClr>
            </a:solidFill>
          </a:ln>
        </p:spPr>
        <p:txBody>
          <a:bodyPr wrap="square" rtlCol="0">
            <a:spAutoFit/>
          </a:bodyPr>
          <a:lstStyle/>
          <a:p>
            <a:r>
              <a:rPr lang="en-GB" sz="2000" dirty="0" smtClean="0"/>
              <a:t>Humanists do not believe in </a:t>
            </a:r>
            <a:r>
              <a:rPr lang="en-GB" sz="2000" b="1" dirty="0" smtClean="0">
                <a:solidFill>
                  <a:srgbClr val="FF0000"/>
                </a:solidFill>
              </a:rPr>
              <a:t> God </a:t>
            </a:r>
            <a:r>
              <a:rPr lang="en-GB" sz="2000" dirty="0" smtClean="0"/>
              <a:t> or other  </a:t>
            </a:r>
            <a:r>
              <a:rPr lang="en-GB" sz="2000" b="1" dirty="0" smtClean="0">
                <a:solidFill>
                  <a:srgbClr val="FF0000"/>
                </a:solidFill>
              </a:rPr>
              <a:t>supernatural</a:t>
            </a:r>
            <a:r>
              <a:rPr lang="en-GB" sz="2000" dirty="0" smtClean="0"/>
              <a:t> beings. </a:t>
            </a:r>
          </a:p>
          <a:p>
            <a:endParaRPr lang="en-GB" sz="2000" dirty="0"/>
          </a:p>
          <a:p>
            <a:r>
              <a:rPr lang="en-GB" sz="2000" dirty="0" smtClean="0"/>
              <a:t>They believe in the Golden </a:t>
            </a:r>
            <a:r>
              <a:rPr lang="en-GB" sz="2000" b="1" dirty="0" smtClean="0">
                <a:solidFill>
                  <a:srgbClr val="FF0000"/>
                </a:solidFill>
              </a:rPr>
              <a:t>rule</a:t>
            </a:r>
            <a:r>
              <a:rPr lang="en-GB" sz="2000" dirty="0" smtClean="0"/>
              <a:t> which is to treat others as </a:t>
            </a:r>
            <a:r>
              <a:rPr lang="en-GB" sz="2000" b="1" dirty="0" smtClean="0">
                <a:solidFill>
                  <a:srgbClr val="FF0000"/>
                </a:solidFill>
              </a:rPr>
              <a:t>you</a:t>
            </a:r>
            <a:r>
              <a:rPr lang="en-GB" sz="2000" dirty="0" smtClean="0">
                <a:solidFill>
                  <a:srgbClr val="FF0000"/>
                </a:solidFill>
              </a:rPr>
              <a:t> </a:t>
            </a:r>
            <a:r>
              <a:rPr lang="en-GB" sz="2000" dirty="0" smtClean="0"/>
              <a:t>want to be </a:t>
            </a:r>
            <a:r>
              <a:rPr lang="en-GB" sz="2000" b="1" dirty="0" smtClean="0">
                <a:solidFill>
                  <a:srgbClr val="FF0000"/>
                </a:solidFill>
              </a:rPr>
              <a:t>treated</a:t>
            </a:r>
            <a:r>
              <a:rPr lang="en-GB" sz="2000" dirty="0" smtClean="0"/>
              <a:t>. They think that you should always consider how your </a:t>
            </a:r>
            <a:r>
              <a:rPr lang="en-GB" sz="2000" b="1" dirty="0" smtClean="0">
                <a:solidFill>
                  <a:srgbClr val="FF0000"/>
                </a:solidFill>
              </a:rPr>
              <a:t>actions</a:t>
            </a:r>
            <a:r>
              <a:rPr lang="en-GB" sz="2000" dirty="0" smtClean="0"/>
              <a:t> will affect other people and you should think about how you would feel in someone else's </a:t>
            </a:r>
            <a:r>
              <a:rPr lang="en-GB" sz="2000" b="1" dirty="0" smtClean="0">
                <a:solidFill>
                  <a:srgbClr val="FF0000"/>
                </a:solidFill>
              </a:rPr>
              <a:t>shoes</a:t>
            </a:r>
            <a:r>
              <a:rPr lang="en-GB" sz="2000" dirty="0" smtClean="0"/>
              <a:t>. Imagining how others feel is called </a:t>
            </a:r>
            <a:r>
              <a:rPr lang="en-GB" sz="2000" b="1" dirty="0" smtClean="0">
                <a:solidFill>
                  <a:srgbClr val="FF0000"/>
                </a:solidFill>
              </a:rPr>
              <a:t>empathy</a:t>
            </a:r>
            <a:r>
              <a:rPr lang="en-GB" sz="2000" dirty="0" smtClean="0"/>
              <a:t>. </a:t>
            </a:r>
          </a:p>
          <a:p>
            <a:endParaRPr lang="en-GB" sz="2000" dirty="0"/>
          </a:p>
          <a:p>
            <a:r>
              <a:rPr lang="en-GB" sz="2000" dirty="0" smtClean="0"/>
              <a:t>Humanists believe that we should use our </a:t>
            </a:r>
            <a:r>
              <a:rPr lang="en-GB" sz="2000" b="1" dirty="0" smtClean="0">
                <a:solidFill>
                  <a:srgbClr val="FF0000"/>
                </a:solidFill>
              </a:rPr>
              <a:t>human</a:t>
            </a:r>
            <a:r>
              <a:rPr lang="en-GB" sz="2000" dirty="0" smtClean="0"/>
              <a:t> nature to work out how to live, and that we should use </a:t>
            </a:r>
            <a:r>
              <a:rPr lang="en-GB" sz="2000" dirty="0" smtClean="0">
                <a:solidFill>
                  <a:srgbClr val="FF0000"/>
                </a:solidFill>
              </a:rPr>
              <a:t>empathy </a:t>
            </a:r>
            <a:r>
              <a:rPr lang="en-GB" sz="2000" dirty="0" smtClean="0"/>
              <a:t>and </a:t>
            </a:r>
            <a:r>
              <a:rPr lang="en-GB" sz="2000" b="1" dirty="0" smtClean="0">
                <a:solidFill>
                  <a:srgbClr val="FF0000"/>
                </a:solidFill>
              </a:rPr>
              <a:t>reason</a:t>
            </a:r>
            <a:r>
              <a:rPr lang="en-GB" sz="2000" dirty="0" smtClean="0">
                <a:solidFill>
                  <a:srgbClr val="FF0000"/>
                </a:solidFill>
              </a:rPr>
              <a:t> </a:t>
            </a:r>
            <a:r>
              <a:rPr lang="en-GB" sz="2000" dirty="0" smtClean="0"/>
              <a:t>when deciding on the what is right and wrong.  </a:t>
            </a:r>
            <a:endParaRPr lang="en-GB" sz="2000" dirty="0"/>
          </a:p>
        </p:txBody>
      </p:sp>
      <p:sp>
        <p:nvSpPr>
          <p:cNvPr id="5" name="TextBox 4"/>
          <p:cNvSpPr txBox="1"/>
          <p:nvPr/>
        </p:nvSpPr>
        <p:spPr>
          <a:xfrm>
            <a:off x="421632" y="6054680"/>
            <a:ext cx="8208912" cy="646331"/>
          </a:xfrm>
          <a:prstGeom prst="rect">
            <a:avLst/>
          </a:prstGeom>
          <a:noFill/>
        </p:spPr>
        <p:txBody>
          <a:bodyPr wrap="square" rtlCol="0">
            <a:spAutoFit/>
          </a:bodyPr>
          <a:lstStyle/>
          <a:p>
            <a:r>
              <a:rPr lang="en-GB" b="1" dirty="0">
                <a:solidFill>
                  <a:srgbClr val="FF0000"/>
                </a:solidFill>
              </a:rPr>
              <a:t>e</a:t>
            </a:r>
            <a:r>
              <a:rPr lang="en-GB" b="1" dirty="0" smtClean="0">
                <a:solidFill>
                  <a:srgbClr val="FF0000"/>
                </a:solidFill>
              </a:rPr>
              <a:t>mpathy	actions		rule		God	reason	</a:t>
            </a:r>
            <a:r>
              <a:rPr lang="en-GB" b="1" dirty="0">
                <a:solidFill>
                  <a:srgbClr val="FF0000"/>
                </a:solidFill>
              </a:rPr>
              <a:t> </a:t>
            </a:r>
            <a:r>
              <a:rPr lang="en-GB" b="1" dirty="0" smtClean="0">
                <a:solidFill>
                  <a:srgbClr val="FF0000"/>
                </a:solidFill>
              </a:rPr>
              <a:t>  you	shoes		human	</a:t>
            </a:r>
            <a:r>
              <a:rPr lang="en-GB" b="1" dirty="0">
                <a:solidFill>
                  <a:srgbClr val="FF0000"/>
                </a:solidFill>
              </a:rPr>
              <a:t>	</a:t>
            </a:r>
            <a:r>
              <a:rPr lang="en-GB" b="1" dirty="0" smtClean="0">
                <a:solidFill>
                  <a:srgbClr val="FF0000"/>
                </a:solidFill>
              </a:rPr>
              <a:t>empathy 	treated	</a:t>
            </a:r>
            <a:endParaRPr lang="en-GB" b="1" dirty="0">
              <a:solidFill>
                <a:srgbClr val="FF0000"/>
              </a:solidFill>
            </a:endParaRPr>
          </a:p>
        </p:txBody>
      </p:sp>
      <p:sp>
        <p:nvSpPr>
          <p:cNvPr id="6" name="TextBox 5"/>
          <p:cNvSpPr txBox="1"/>
          <p:nvPr/>
        </p:nvSpPr>
        <p:spPr>
          <a:xfrm>
            <a:off x="219690" y="980728"/>
            <a:ext cx="8612796" cy="707886"/>
          </a:xfrm>
          <a:prstGeom prst="rect">
            <a:avLst/>
          </a:prstGeom>
          <a:noFill/>
        </p:spPr>
        <p:txBody>
          <a:bodyPr wrap="square" rtlCol="0">
            <a:spAutoFit/>
          </a:bodyPr>
          <a:lstStyle/>
          <a:p>
            <a:r>
              <a:rPr lang="en-GB" sz="2000" dirty="0" smtClean="0"/>
              <a:t>Write out the passage below and fill in the missing words from the list at the bottom.</a:t>
            </a:r>
          </a:p>
        </p:txBody>
      </p:sp>
    </p:spTree>
    <p:extLst>
      <p:ext uri="{BB962C8B-B14F-4D97-AF65-F5344CB8AC3E}">
        <p14:creationId xmlns:p14="http://schemas.microsoft.com/office/powerpoint/2010/main" val="718965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584" y="3573016"/>
            <a:ext cx="6512511" cy="1143000"/>
          </a:xfrm>
        </p:spPr>
        <p:txBody>
          <a:bodyPr/>
          <a:lstStyle/>
          <a:p>
            <a:r>
              <a:rPr lang="en-GB" sz="3200" dirty="0" smtClean="0"/>
              <a:t>Secular: something that is unconnected to religion </a:t>
            </a:r>
            <a:endParaRPr lang="en-GB" sz="3200" dirty="0"/>
          </a:p>
        </p:txBody>
      </p:sp>
      <p:sp>
        <p:nvSpPr>
          <p:cNvPr id="4" name="Title 1"/>
          <p:cNvSpPr txBox="1">
            <a:spLocks/>
          </p:cNvSpPr>
          <p:nvPr/>
        </p:nvSpPr>
        <p:spPr>
          <a:xfrm>
            <a:off x="1043608" y="5373216"/>
            <a:ext cx="7992888"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Philosophy: discussion of ideas to deepen our understanding       </a:t>
            </a:r>
            <a:endParaRPr lang="en-GB" sz="3200" dirty="0"/>
          </a:p>
        </p:txBody>
      </p:sp>
      <p:sp>
        <p:nvSpPr>
          <p:cNvPr id="5" name="TextBox 4"/>
          <p:cNvSpPr txBox="1"/>
          <p:nvPr/>
        </p:nvSpPr>
        <p:spPr>
          <a:xfrm>
            <a:off x="251520" y="260648"/>
            <a:ext cx="8568952" cy="2862322"/>
          </a:xfrm>
          <a:prstGeom prst="rect">
            <a:avLst/>
          </a:prstGeom>
          <a:noFill/>
        </p:spPr>
        <p:txBody>
          <a:bodyPr wrap="square" rtlCol="0">
            <a:spAutoFit/>
          </a:bodyPr>
          <a:lstStyle/>
          <a:p>
            <a:r>
              <a:rPr lang="en-GB" sz="3600" dirty="0" smtClean="0"/>
              <a:t>Humanism is a secular philosophy, what do you think is meant by this?</a:t>
            </a:r>
          </a:p>
          <a:p>
            <a:endParaRPr lang="en-GB" sz="3600" dirty="0"/>
          </a:p>
          <a:p>
            <a:r>
              <a:rPr lang="en-GB" sz="3600" dirty="0" smtClean="0"/>
              <a:t>What is it that makes humanism a </a:t>
            </a:r>
            <a:r>
              <a:rPr lang="en-GB" sz="3600" b="1" dirty="0" smtClean="0">
                <a:solidFill>
                  <a:srgbClr val="FF0000"/>
                </a:solidFill>
              </a:rPr>
              <a:t>secular</a:t>
            </a:r>
            <a:r>
              <a:rPr lang="en-GB" sz="3600" dirty="0" smtClean="0"/>
              <a:t> philosophy?</a:t>
            </a:r>
            <a:endParaRPr lang="en-GB" sz="3600" dirty="0"/>
          </a:p>
        </p:txBody>
      </p:sp>
    </p:spTree>
    <p:extLst>
      <p:ext uri="{BB962C8B-B14F-4D97-AF65-F5344CB8AC3E}">
        <p14:creationId xmlns:p14="http://schemas.microsoft.com/office/powerpoint/2010/main" val="510237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918" y="20964"/>
            <a:ext cx="9014081" cy="4524315"/>
          </a:xfrm>
          <a:prstGeom prst="rect">
            <a:avLst/>
          </a:prstGeom>
          <a:noFill/>
        </p:spPr>
        <p:txBody>
          <a:bodyPr wrap="square" rtlCol="0">
            <a:spAutoFit/>
          </a:bodyPr>
          <a:lstStyle/>
          <a:p>
            <a:r>
              <a:rPr lang="en-GB" sz="3200" dirty="0" smtClean="0"/>
              <a:t>Humanism is a </a:t>
            </a:r>
            <a:r>
              <a:rPr lang="en-GB" sz="3200" b="1" dirty="0" smtClean="0">
                <a:solidFill>
                  <a:srgbClr val="FF0000"/>
                </a:solidFill>
              </a:rPr>
              <a:t>secular philosophy </a:t>
            </a:r>
            <a:r>
              <a:rPr lang="en-GB" sz="3200" dirty="0" smtClean="0"/>
              <a:t>because it seeks to answer important questions about the world  and the purpose of human life without any reference to God or the supernatural. </a:t>
            </a:r>
          </a:p>
          <a:p>
            <a:endParaRPr lang="en-GB" sz="3200" dirty="0"/>
          </a:p>
          <a:p>
            <a:r>
              <a:rPr lang="en-GB" sz="3200" dirty="0" smtClean="0"/>
              <a:t>Humanism is a </a:t>
            </a:r>
            <a:r>
              <a:rPr lang="en-GB" sz="3200" b="1" dirty="0" smtClean="0">
                <a:solidFill>
                  <a:srgbClr val="FF0000"/>
                </a:solidFill>
              </a:rPr>
              <a:t>world view </a:t>
            </a:r>
            <a:r>
              <a:rPr lang="en-GB" sz="3200" dirty="0" smtClean="0"/>
              <a:t>that only uses science, evidence, reason and empathy to make sense of the world and to inform how they should act and care for others.</a:t>
            </a:r>
            <a:endParaRPr lang="en-GB" sz="3200" dirty="0"/>
          </a:p>
        </p:txBody>
      </p:sp>
      <p:sp>
        <p:nvSpPr>
          <p:cNvPr id="6" name="Title 5"/>
          <p:cNvSpPr>
            <a:spLocks noGrp="1"/>
          </p:cNvSpPr>
          <p:nvPr>
            <p:ph type="title"/>
          </p:nvPr>
        </p:nvSpPr>
        <p:spPr>
          <a:xfrm>
            <a:off x="-62107" y="5301208"/>
            <a:ext cx="9181528" cy="1143000"/>
          </a:xfrm>
        </p:spPr>
        <p:txBody>
          <a:bodyPr/>
          <a:lstStyle/>
          <a:p>
            <a:r>
              <a:rPr lang="en-GB" dirty="0" smtClean="0"/>
              <a:t>Humanism: A secular philosophy or worldview</a:t>
            </a:r>
            <a:endParaRPr lang="en-GB" dirty="0"/>
          </a:p>
        </p:txBody>
      </p:sp>
    </p:spTree>
    <p:extLst>
      <p:ext uri="{BB962C8B-B14F-4D97-AF65-F5344CB8AC3E}">
        <p14:creationId xmlns:p14="http://schemas.microsoft.com/office/powerpoint/2010/main" val="1051873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932040" y="92587"/>
            <a:ext cx="4067262" cy="792087"/>
          </a:xfrm>
          <a:solidFill>
            <a:srgbClr val="FF0000"/>
          </a:solidFill>
          <a:ln>
            <a:solidFill>
              <a:schemeClr val="tx1"/>
            </a:solidFill>
          </a:ln>
        </p:spPr>
        <p:txBody>
          <a:bodyPr/>
          <a:lstStyle/>
          <a:p>
            <a:pPr algn="ctr"/>
            <a:fld id="{AD4788C8-BEE9-46F9-8512-57DAFC3BE0EF}" type="datetime2">
              <a:rPr lang="en-GB" sz="2800" smtClean="0">
                <a:solidFill>
                  <a:schemeClr val="tx1"/>
                </a:solidFill>
                <a:latin typeface="Comic Sans MS" pitchFamily="66" charset="0"/>
              </a:rPr>
              <a:pPr algn="ctr"/>
              <a:t>Friday, 04 September 2015</a:t>
            </a:fld>
            <a:endParaRPr lang="en-GB" sz="2800" dirty="0">
              <a:solidFill>
                <a:schemeClr val="tx1"/>
              </a:solidFill>
              <a:latin typeface="Comic Sans MS" pitchFamily="66" charset="0"/>
            </a:endParaRPr>
          </a:p>
        </p:txBody>
      </p:sp>
      <p:sp>
        <p:nvSpPr>
          <p:cNvPr id="5" name="Rectangle 4"/>
          <p:cNvSpPr/>
          <p:nvPr/>
        </p:nvSpPr>
        <p:spPr>
          <a:xfrm>
            <a:off x="23138" y="1124744"/>
            <a:ext cx="6083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Comic Sans MS" pitchFamily="66" charset="0"/>
              </a:rPr>
              <a:t>Objective –What is humanism</a:t>
            </a:r>
            <a:r>
              <a:rPr lang="en-GB" sz="2800" u="sng" dirty="0">
                <a:solidFill>
                  <a:srgbClr val="FF0000"/>
                </a:solidFill>
                <a:latin typeface="Comic Sans MS" pitchFamily="66" charset="0"/>
              </a:rPr>
              <a:t>?</a:t>
            </a:r>
          </a:p>
        </p:txBody>
      </p:sp>
      <p:sp>
        <p:nvSpPr>
          <p:cNvPr id="6" name="Right Arrow 5"/>
          <p:cNvSpPr/>
          <p:nvPr/>
        </p:nvSpPr>
        <p:spPr>
          <a:xfrm>
            <a:off x="12408" y="908720"/>
            <a:ext cx="9131591" cy="58326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2409" y="116632"/>
            <a:ext cx="47160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Our Learning Journey</a:t>
            </a:r>
            <a:endParaRPr lang="en-US"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9" name="Rectangle 8"/>
          <p:cNvSpPr/>
          <p:nvPr/>
        </p:nvSpPr>
        <p:spPr>
          <a:xfrm>
            <a:off x="968" y="5534561"/>
            <a:ext cx="6447599" cy="1323439"/>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Ethics, Philosophy and Religion</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670291191"/>
              </p:ext>
            </p:extLst>
          </p:nvPr>
        </p:nvGraphicFramePr>
        <p:xfrm>
          <a:off x="176767" y="2744925"/>
          <a:ext cx="6096000" cy="2226479"/>
        </p:xfrm>
        <a:graphic>
          <a:graphicData uri="http://schemas.openxmlformats.org/drawingml/2006/table">
            <a:tbl>
              <a:tblPr firstRow="1" bandRow="1">
                <a:tableStyleId>{5C22544A-7EE6-4342-B048-85BDC9FD1C3A}</a:tableStyleId>
              </a:tblPr>
              <a:tblGrid>
                <a:gridCol w="2032000"/>
                <a:gridCol w="2032000"/>
                <a:gridCol w="2032000"/>
              </a:tblGrid>
              <a:tr h="1548171">
                <a:tc>
                  <a:txBody>
                    <a:bodyPr/>
                    <a:lstStyle/>
                    <a:p>
                      <a:r>
                        <a:rPr lang="en-GB" dirty="0" smtClean="0"/>
                        <a:t>Describe </a:t>
                      </a:r>
                      <a:r>
                        <a:rPr lang="en-GB" baseline="0" dirty="0" smtClean="0"/>
                        <a:t>and explain the ‘happy human’ symbol for humanism</a:t>
                      </a:r>
                      <a:endParaRPr lang="en-GB" dirty="0"/>
                    </a:p>
                  </a:txBody>
                  <a:tcPr/>
                </a:tc>
                <a:tc>
                  <a:txBody>
                    <a:bodyPr/>
                    <a:lstStyle/>
                    <a:p>
                      <a:r>
                        <a:rPr lang="en-GB" dirty="0" smtClean="0"/>
                        <a:t>Explain</a:t>
                      </a:r>
                      <a:r>
                        <a:rPr lang="en-GB" baseline="0" dirty="0" smtClean="0"/>
                        <a:t> what humanism is and what is meant by a secular philosophy</a:t>
                      </a:r>
                      <a:endParaRPr lang="en-GB" dirty="0"/>
                    </a:p>
                  </a:txBody>
                  <a:tcPr/>
                </a:tc>
                <a:tc>
                  <a:txBody>
                    <a:bodyPr/>
                    <a:lstStyle/>
                    <a:p>
                      <a:r>
                        <a:rPr lang="en-GB" dirty="0" smtClean="0"/>
                        <a:t>Evaluate</a:t>
                      </a:r>
                      <a:r>
                        <a:rPr lang="en-GB" baseline="0" dirty="0" smtClean="0"/>
                        <a:t> the claim the claim that Britain is a Christian country.</a:t>
                      </a:r>
                      <a:endParaRPr lang="en-GB" dirty="0"/>
                    </a:p>
                  </a:txBody>
                  <a:tcPr/>
                </a:tc>
              </a:tr>
              <a:tr h="678308">
                <a:tc>
                  <a:txBody>
                    <a:bodyPr/>
                    <a:lstStyle/>
                    <a:p>
                      <a:r>
                        <a:rPr lang="en-GB" dirty="0" smtClean="0"/>
                        <a:t>C-D</a:t>
                      </a:r>
                      <a:endParaRPr lang="en-GB" dirty="0"/>
                    </a:p>
                  </a:txBody>
                  <a:tcPr/>
                </a:tc>
                <a:tc>
                  <a:txBody>
                    <a:bodyPr/>
                    <a:lstStyle/>
                    <a:p>
                      <a:r>
                        <a:rPr lang="en-GB" dirty="0" smtClean="0"/>
                        <a:t>B-C</a:t>
                      </a:r>
                      <a:endParaRPr lang="en-GB" dirty="0"/>
                    </a:p>
                  </a:txBody>
                  <a:tcPr/>
                </a:tc>
                <a:tc>
                  <a:txBody>
                    <a:bodyPr/>
                    <a:lstStyle/>
                    <a:p>
                      <a:r>
                        <a:rPr lang="en-GB" dirty="0" smtClean="0"/>
                        <a:t>A*-B</a:t>
                      </a:r>
                      <a:endParaRPr lang="en-GB" dirty="0"/>
                    </a:p>
                  </a:txBody>
                  <a:tcPr/>
                </a:tc>
              </a:tr>
            </a:tbl>
          </a:graphicData>
        </a:graphic>
      </p:graphicFrame>
    </p:spTree>
    <p:extLst>
      <p:ext uri="{BB962C8B-B14F-4D97-AF65-F5344CB8AC3E}">
        <p14:creationId xmlns:p14="http://schemas.microsoft.com/office/powerpoint/2010/main" val="3830326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489" y="6504062"/>
            <a:ext cx="6512511" cy="1143000"/>
          </a:xfrm>
        </p:spPr>
        <p:txBody>
          <a:bodyPr/>
          <a:lstStyle/>
          <a:p>
            <a:r>
              <a:rPr lang="en-GB" sz="1800" dirty="0" smtClean="0"/>
              <a:t>Census is a collection of data completed every 10 years</a:t>
            </a:r>
            <a:endParaRPr lang="en-GB" sz="1800" dirty="0"/>
          </a:p>
        </p:txBody>
      </p:sp>
      <p:sp>
        <p:nvSpPr>
          <p:cNvPr id="3" name="Content Placeholder 2"/>
          <p:cNvSpPr>
            <a:spLocks noGrp="1"/>
          </p:cNvSpPr>
          <p:nvPr>
            <p:ph sz="quarter" idx="13"/>
          </p:nvPr>
        </p:nvSpPr>
        <p:spPr>
          <a:xfrm>
            <a:off x="0" y="68799"/>
            <a:ext cx="9144000" cy="1632009"/>
          </a:xfrm>
        </p:spPr>
        <p:txBody>
          <a:bodyPr>
            <a:normAutofit/>
          </a:bodyPr>
          <a:lstStyle/>
          <a:p>
            <a:r>
              <a:rPr lang="en-GB" sz="2000" dirty="0" smtClean="0"/>
              <a:t>Leading up to the last census in 2011 The British Humanist Association lead a campaign to try and get people to be honest on their census forms. They wanted people to stop saying they were Christian if they were not as they felt many people just ticked Christian out of habit without even thinking about it. </a:t>
            </a:r>
            <a:endParaRPr lang="en-GB" sz="2000" dirty="0"/>
          </a:p>
        </p:txBody>
      </p:sp>
      <p:pic>
        <p:nvPicPr>
          <p:cNvPr id="1026" name="Picture 2" descr="http://cached.imagescaler.hbpl.co.uk/resize/scaleWidth/618/?sURL=http://offlinehbpl.hbpl.co.uk/News/OMC/9E69ADB3-9E10-84B2-D8B0449323A2F3F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89" y="1712781"/>
            <a:ext cx="4632450" cy="30919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9808" y="1476970"/>
            <a:ext cx="4032666" cy="201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2.bp.blogspot.com/-sH4cFXzy9zk/TYz4S7A4gzI/AAAAAAAABLY/sycG3hIIMso/s1600/2011%2BUK%2BCensus%2B-%2BAd%2BPoster%2B%2523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753" y="2636912"/>
            <a:ext cx="2581275" cy="3867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oughtsfromaconservativemom.com/wp-content/uploads/2010/11/just_be_good_for_goodness_sak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188" y="4926010"/>
            <a:ext cx="6140003" cy="1578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19808" y="3647157"/>
            <a:ext cx="1380383" cy="923330"/>
          </a:xfrm>
          <a:prstGeom prst="rect">
            <a:avLst/>
          </a:prstGeom>
          <a:noFill/>
        </p:spPr>
        <p:txBody>
          <a:bodyPr wrap="square" rtlCol="0">
            <a:spAutoFit/>
          </a:bodyPr>
          <a:lstStyle/>
          <a:p>
            <a:r>
              <a:rPr lang="en-GB" sz="1200" dirty="0" smtClean="0">
                <a:hlinkClick r:id="rId10"/>
              </a:rPr>
              <a:t>https://www.youtube.com/watch?v=b1KUOksyYcA</a:t>
            </a:r>
            <a:endParaRPr lang="en-GB" sz="1200" dirty="0" smtClean="0"/>
          </a:p>
          <a:p>
            <a:endParaRPr lang="en-GB" dirty="0"/>
          </a:p>
        </p:txBody>
      </p:sp>
    </p:spTree>
    <p:extLst>
      <p:ext uri="{BB962C8B-B14F-4D97-AF65-F5344CB8AC3E}">
        <p14:creationId xmlns:p14="http://schemas.microsoft.com/office/powerpoint/2010/main" val="188888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ABEF47575BA4CBFAEA5361B6E7601" ma:contentTypeVersion="4" ma:contentTypeDescription="Create a new document." ma:contentTypeScope="" ma:versionID="9310a7af8ed9e62dae4f7ae7b7837792">
  <xsd:schema xmlns:xsd="http://www.w3.org/2001/XMLSchema" xmlns:xs="http://www.w3.org/2001/XMLSchema" xmlns:p="http://schemas.microsoft.com/office/2006/metadata/properties" xmlns:ns2="e8d1ab5d-6988-4e8d-941b-232d4f2f88c2" targetNamespace="http://schemas.microsoft.com/office/2006/metadata/properties" ma:root="true" ma:fieldsID="cb73867b1def25c86a481747ac85c175" ns2:_="">
    <xsd:import namespace="e8d1ab5d-6988-4e8d-941b-232d4f2f88c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1ab5d-6988-4e8d-941b-232d4f2f88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D9AF34-6653-43D9-911C-9C58F84068F2}"/>
</file>

<file path=customXml/itemProps2.xml><?xml version="1.0" encoding="utf-8"?>
<ds:datastoreItem xmlns:ds="http://schemas.openxmlformats.org/officeDocument/2006/customXml" ds:itemID="{405AEA5A-BF97-430A-8EE5-23A3CB23A97E}"/>
</file>

<file path=customXml/itemProps3.xml><?xml version="1.0" encoding="utf-8"?>
<ds:datastoreItem xmlns:ds="http://schemas.openxmlformats.org/officeDocument/2006/customXml" ds:itemID="{F9ED0B68-272D-4C8C-A1E8-B16E5019D2F4}"/>
</file>

<file path=docProps/app.xml><?xml version="1.0" encoding="utf-8"?>
<Properties xmlns="http://schemas.openxmlformats.org/officeDocument/2006/extended-properties" xmlns:vt="http://schemas.openxmlformats.org/officeDocument/2006/docPropsVTypes">
  <Template>Slipstream</Template>
  <TotalTime>300</TotalTime>
  <Words>1201</Words>
  <Application>Microsoft Office PowerPoint</Application>
  <PresentationFormat>On-screen Show (4:3)</PresentationFormat>
  <Paragraphs>126</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PowerPoint Presentation</vt:lpstr>
      <vt:lpstr>British Humanist Association</vt:lpstr>
      <vt:lpstr>British Humanist Association</vt:lpstr>
      <vt:lpstr>Humanist values</vt:lpstr>
      <vt:lpstr>Humanist values</vt:lpstr>
      <vt:lpstr>Secular: something that is unconnected to religion </vt:lpstr>
      <vt:lpstr>Humanism: A secular philosophy or worldview</vt:lpstr>
      <vt:lpstr>PowerPoint Presentation</vt:lpstr>
      <vt:lpstr>Census is a collection of data completed every 10 years</vt:lpstr>
      <vt:lpstr>discuss</vt:lpstr>
      <vt:lpstr>PowerPoint Presentation</vt:lpstr>
      <vt:lpstr>Is Britain Christian?</vt:lpstr>
      <vt:lpstr>Evaluation</vt:lpstr>
      <vt:lpstr>PowerPoint Presentation</vt:lpstr>
      <vt:lpstr>PowerPoint Presentation</vt:lpstr>
    </vt:vector>
  </TitlesOfParts>
  <Company>Birchwood Community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Cosgrove</dc:creator>
  <cp:lastModifiedBy>Lynsey Gilchrist</cp:lastModifiedBy>
  <cp:revision>17</cp:revision>
  <cp:lastPrinted>2015-09-04T07:09:50Z</cp:lastPrinted>
  <dcterms:created xsi:type="dcterms:W3CDTF">2015-07-09T08:38:13Z</dcterms:created>
  <dcterms:modified xsi:type="dcterms:W3CDTF">2015-09-04T07:09:52Z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0x010100EFBABEF47575BA4CBFAEA5361B6E7601</vt:lpwstr>
  </property>
</Properties>
</file>