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4.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3.xml" ContentType="application/vnd.openxmlformats-officedocument.presentationml.slide+xml"/>
  <Override PartName="/ppt/slides/slide12.xml" ContentType="application/vnd.openxmlformats-officedocument.presentationml.slide+xml"/>
  <Override PartName="/ppt/slides/slide11.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s/slide15.xml" ContentType="application/vnd.openxmlformats-officedocument.presentationml.slide+xml"/>
  <Override PartName="/ppt/slideMasters/slideMaster1.xml" ContentType="application/vnd.openxmlformats-officedocument.presentationml.slideMaster+xml"/>
  <Override PartName="/ppt/slideLayouts/slideLayout10.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1.xml" ContentType="application/vnd.openxmlformats-officedocument.presentationml.slideLayout+xml"/>
  <Override PartName="/ppt/slideLayouts/slideLayout5.xml" ContentType="application/vnd.openxmlformats-officedocument.presentationml.slideLayout+xml"/>
  <Override PartName="/ppt/notesSlides/notesSlide1.xml" ContentType="application/vnd.openxmlformats-officedocument.presentationml.notesSlide+xml"/>
  <Override PartName="/ppt/slideLayouts/slideLayout4.xml" ContentType="application/vnd.openxmlformats-officedocument.presentationml.slideLayout+xml"/>
  <Override PartName="/ppt/slideLayouts/slideLayout1.xml" ContentType="application/vnd.openxmlformats-officedocument.presentationml.slideLayout+xml"/>
  <Override PartName="/ppt/slideLayouts/slideLayout9.xml" ContentType="application/vnd.openxmlformats-officedocument.presentationml.slideLayout+xml"/>
  <Override PartName="/ppt/slideLayouts/slideLayout2.xml" ContentType="application/vnd.openxmlformats-officedocument.presentationml.slideLayout+xml"/>
  <Override PartName="/ppt/notesSlides/notesSlide2.xml" ContentType="application/vnd.openxmlformats-officedocument.presentationml.notesSlide+xml"/>
  <Override PartName="/ppt/slideLayouts/slideLayout3.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7"/>
  </p:notesMasterIdLst>
  <p:sldIdLst>
    <p:sldId id="257" r:id="rId2"/>
    <p:sldId id="256" r:id="rId3"/>
    <p:sldId id="258" r:id="rId4"/>
    <p:sldId id="267" r:id="rId5"/>
    <p:sldId id="259" r:id="rId6"/>
    <p:sldId id="260" r:id="rId7"/>
    <p:sldId id="263" r:id="rId8"/>
    <p:sldId id="261" r:id="rId9"/>
    <p:sldId id="264" r:id="rId10"/>
    <p:sldId id="265" r:id="rId11"/>
    <p:sldId id="269" r:id="rId12"/>
    <p:sldId id="266" r:id="rId13"/>
    <p:sldId id="262" r:id="rId14"/>
    <p:sldId id="270" r:id="rId15"/>
    <p:sldId id="268"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66" y="27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ustomXml" Target="../customXml/item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ustomXml" Target="../customXml/item2.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ustomXml" Target="../customXml/item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644B9D2-E9AC-46C6-B723-7FF3216ED5C7}" type="datetimeFigureOut">
              <a:rPr lang="en-GB" smtClean="0"/>
              <a:t>16/09/2015</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7366A06-A488-4B0E-917E-46ED7FAF0FCF}" type="slidenum">
              <a:rPr lang="en-GB" smtClean="0"/>
              <a:t>‹#›</a:t>
            </a:fld>
            <a:endParaRPr lang="en-GB"/>
          </a:p>
        </p:txBody>
      </p:sp>
    </p:spTree>
    <p:extLst>
      <p:ext uri="{BB962C8B-B14F-4D97-AF65-F5344CB8AC3E}">
        <p14:creationId xmlns:p14="http://schemas.microsoft.com/office/powerpoint/2010/main" val="41697448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Print for cut and sort activity</a:t>
            </a:r>
            <a:endParaRPr lang="en-GB" dirty="0"/>
          </a:p>
        </p:txBody>
      </p:sp>
      <p:sp>
        <p:nvSpPr>
          <p:cNvPr id="4" name="Slide Number Placeholder 3"/>
          <p:cNvSpPr>
            <a:spLocks noGrp="1"/>
          </p:cNvSpPr>
          <p:nvPr>
            <p:ph type="sldNum" sz="quarter" idx="10"/>
          </p:nvPr>
        </p:nvSpPr>
        <p:spPr/>
        <p:txBody>
          <a:bodyPr/>
          <a:lstStyle/>
          <a:p>
            <a:fld id="{47366A06-A488-4B0E-917E-46ED7FAF0FCF}" type="slidenum">
              <a:rPr lang="en-GB" smtClean="0"/>
              <a:t>8</a:t>
            </a:fld>
            <a:endParaRPr lang="en-GB"/>
          </a:p>
        </p:txBody>
      </p:sp>
    </p:spTree>
    <p:extLst>
      <p:ext uri="{BB962C8B-B14F-4D97-AF65-F5344CB8AC3E}">
        <p14:creationId xmlns:p14="http://schemas.microsoft.com/office/powerpoint/2010/main" val="40303206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TAG</a:t>
            </a:r>
            <a:r>
              <a:rPr lang="en-GB" baseline="0" dirty="0" smtClean="0"/>
              <a:t> learners should do the task on the next slide, print it out and give it to them separately.</a:t>
            </a:r>
            <a:endParaRPr lang="en-GB" dirty="0"/>
          </a:p>
        </p:txBody>
      </p:sp>
      <p:sp>
        <p:nvSpPr>
          <p:cNvPr id="4" name="Slide Number Placeholder 3"/>
          <p:cNvSpPr>
            <a:spLocks noGrp="1"/>
          </p:cNvSpPr>
          <p:nvPr>
            <p:ph type="sldNum" sz="quarter" idx="10"/>
          </p:nvPr>
        </p:nvSpPr>
        <p:spPr/>
        <p:txBody>
          <a:bodyPr/>
          <a:lstStyle/>
          <a:p>
            <a:fld id="{47366A06-A488-4B0E-917E-46ED7FAF0FCF}" type="slidenum">
              <a:rPr lang="en-GB" smtClean="0"/>
              <a:t>13</a:t>
            </a:fld>
            <a:endParaRPr lang="en-GB"/>
          </a:p>
        </p:txBody>
      </p:sp>
    </p:spTree>
    <p:extLst>
      <p:ext uri="{BB962C8B-B14F-4D97-AF65-F5344CB8AC3E}">
        <p14:creationId xmlns:p14="http://schemas.microsoft.com/office/powerpoint/2010/main" val="1780418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60241B8A-EC6A-4425-AFCB-EA5A91773086}" type="datetimeFigureOut">
              <a:rPr lang="en-GB" smtClean="0"/>
              <a:t>16/09/2015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3359EE1-1A2C-485F-B4E8-DA071F9AA351}" type="slidenum">
              <a:rPr lang="en-GB" smtClean="0"/>
              <a:t>‹#›</a:t>
            </a:fld>
            <a:endParaRPr lang="en-GB"/>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0241B8A-EC6A-4425-AFCB-EA5A91773086}" type="datetimeFigureOut">
              <a:rPr lang="en-GB" smtClean="0"/>
              <a:t>16/09/2015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3359EE1-1A2C-485F-B4E8-DA071F9AA351}" type="slidenum">
              <a:rPr lang="en-GB" smtClean="0"/>
              <a:t>‹#›</a:t>
            </a:fld>
            <a:endParaRPr lang="en-GB"/>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en-US" smtClean="0"/>
              <a:t>Click to edit Master title style</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0241B8A-EC6A-4425-AFCB-EA5A91773086}" type="datetimeFigureOut">
              <a:rPr lang="en-GB" smtClean="0"/>
              <a:t>16/09/2015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3359EE1-1A2C-485F-B4E8-DA071F9AA351}" type="slidenum">
              <a:rPr lang="en-GB" smtClean="0"/>
              <a:t>‹#›</a:t>
            </a:fld>
            <a:endParaRPr lang="en-GB"/>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60241B8A-EC6A-4425-AFCB-EA5A91773086}" type="datetimeFigureOut">
              <a:rPr lang="en-GB" smtClean="0"/>
              <a:t>16/09/2015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3359EE1-1A2C-485F-B4E8-DA071F9AA351}" type="slidenum">
              <a:rPr lang="en-GB" smtClean="0"/>
              <a:t>‹#›</a:t>
            </a:fld>
            <a:endParaRPr lang="en-GB"/>
          </a:p>
        </p:txBody>
      </p:sp>
      <p:sp>
        <p:nvSpPr>
          <p:cNvPr id="8" name="Title 7"/>
          <p:cNvSpPr>
            <a:spLocks noGrp="1"/>
          </p:cNvSpPr>
          <p:nvPr>
            <p:ph type="title"/>
          </p:nvPr>
        </p:nvSpPr>
        <p:spPr/>
        <p:txBody>
          <a:bodyPr/>
          <a:lstStyle/>
          <a:p>
            <a:r>
              <a:rPr lang="en-US" smtClean="0"/>
              <a:t>Click to edit Master title style</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0241B8A-EC6A-4425-AFCB-EA5A91773086}" type="datetimeFigureOut">
              <a:rPr lang="en-GB" smtClean="0"/>
              <a:t>16/09/2015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3359EE1-1A2C-485F-B4E8-DA071F9AA351}" type="slidenum">
              <a:rPr lang="en-GB" smtClean="0"/>
              <a:t>‹#›</a:t>
            </a:fld>
            <a:endParaRPr lang="en-GB"/>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60241B8A-EC6A-4425-AFCB-EA5A91773086}" type="datetimeFigureOut">
              <a:rPr lang="en-GB" smtClean="0"/>
              <a:t>16/09/2015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3359EE1-1A2C-485F-B4E8-DA071F9AA351}" type="slidenum">
              <a:rPr lang="en-GB" smtClean="0"/>
              <a:t>‹#›</a:t>
            </a:fld>
            <a:endParaRPr lang="en-GB"/>
          </a:p>
        </p:txBody>
      </p:sp>
      <p:sp>
        <p:nvSpPr>
          <p:cNvPr id="8" name="Title 7"/>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en-US" smtClean="0"/>
              <a:t>Click to edit Master text styles</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60241B8A-EC6A-4425-AFCB-EA5A91773086}" type="datetimeFigureOut">
              <a:rPr lang="en-GB" smtClean="0"/>
              <a:t>16/09/2015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3359EE1-1A2C-485F-B4E8-DA071F9AA351}" type="slidenum">
              <a:rPr lang="en-GB" smtClean="0"/>
              <a:t>‹#›</a:t>
            </a:fld>
            <a:endParaRPr lang="en-GB"/>
          </a:p>
        </p:txBody>
      </p:sp>
      <p:sp>
        <p:nvSpPr>
          <p:cNvPr id="10" name="Title 9"/>
          <p:cNvSpPr>
            <a:spLocks noGrp="1"/>
          </p:cNvSpPr>
          <p:nvPr>
            <p:ph type="title"/>
          </p:nvPr>
        </p:nvSpPr>
        <p:spPr/>
        <p:txBody>
          <a:body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60241B8A-EC6A-4425-AFCB-EA5A91773086}" type="datetimeFigureOut">
              <a:rPr lang="en-GB" smtClean="0"/>
              <a:t>16/09/2015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3359EE1-1A2C-485F-B4E8-DA071F9AA351}" type="slidenum">
              <a:rPr lang="en-GB" smtClean="0"/>
              <a:t>‹#›</a:t>
            </a:fld>
            <a:endParaRPr lang="en-GB"/>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0241B8A-EC6A-4425-AFCB-EA5A91773086}" type="datetimeFigureOut">
              <a:rPr lang="en-GB" smtClean="0"/>
              <a:t>16/09/2015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3359EE1-1A2C-485F-B4E8-DA071F9AA351}" type="slidenum">
              <a:rPr lang="en-GB" smtClean="0"/>
              <a:t>‹#›</a:t>
            </a:fld>
            <a:endParaRPr lang="en-GB"/>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0241B8A-EC6A-4425-AFCB-EA5A91773086}" type="datetimeFigureOut">
              <a:rPr lang="en-GB" smtClean="0"/>
              <a:t>16/09/2015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3359EE1-1A2C-485F-B4E8-DA071F9AA351}" type="slidenum">
              <a:rPr lang="en-GB" smtClean="0"/>
              <a:t>‹#›</a:t>
            </a:fld>
            <a:endParaRPr lang="en-GB"/>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0241B8A-EC6A-4425-AFCB-EA5A91773086}" type="datetimeFigureOut">
              <a:rPr lang="en-GB" smtClean="0"/>
              <a:t>16/09/2015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3359EE1-1A2C-485F-B4E8-DA071F9AA351}" type="slidenum">
              <a:rPr lang="en-GB" smtClean="0"/>
              <a:t>‹#›</a:t>
            </a:fld>
            <a:endParaRPr lang="en-GB"/>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60241B8A-EC6A-4425-AFCB-EA5A91773086}" type="datetimeFigureOut">
              <a:rPr lang="en-GB" smtClean="0"/>
              <a:t>16/09/2015</a:t>
            </a:fld>
            <a:endParaRPr lang="en-GB"/>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en-GB"/>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B3359EE1-1A2C-485F-B4E8-DA071F9AA351}"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youtube.com/watch?v=IPcK-2BTvyA" TargetMode="External"/><Relationship Id="rId2" Type="http://schemas.openxmlformats.org/officeDocument/2006/relationships/hyperlink" Target="https://www.youtube.com/watch?v=6POf8YyWty0" TargetMode="Externa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google.co.uk/url?sa=i&amp;rct=j&amp;q=&amp;esrc=s&amp;source=images&amp;cd=&amp;cad=rja&amp;uact=8&amp;ved=0CAcQjRw&amp;url=http://www.sadtimes.co.uk/blues.html&amp;ei=jBadVZzIF4-w7AbVra_QBg&amp;psig=AFQjCNEwL07M9eDJZK5X6qU7X8ceeJqTcQ&amp;ust=1436444623050832" TargetMode="External"/><Relationship Id="rId1" Type="http://schemas.openxmlformats.org/officeDocument/2006/relationships/slideLayout" Target="../slideLayouts/slideLayout1.xml"/><Relationship Id="rId6" Type="http://schemas.openxmlformats.org/officeDocument/2006/relationships/image" Target="../media/image3.jpeg"/><Relationship Id="rId5" Type="http://schemas.openxmlformats.org/officeDocument/2006/relationships/image" Target="../media/image2.jpeg"/><Relationship Id="rId4" Type="http://schemas.openxmlformats.org/officeDocument/2006/relationships/hyperlink" Target="http://www.google.co.uk/url?sa=i&amp;rct=j&amp;q=&amp;esrc=s&amp;source=images&amp;cd=&amp;cad=rja&amp;uact=8&amp;ved=&amp;url=http://www.thoughtsfromaconservativemom.com/tag/secular-humanism/page/3/&amp;ei=8nCeVeL9GIfR7QakmYDQAw&amp;bvm=bv.96952980,d.ZGU&amp;psig=AFQjCNG4VTspeSzbFxtttObdiAzXHUZWHw&amp;ust=1436533362885352"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4932040" y="92587"/>
            <a:ext cx="4067262" cy="792087"/>
          </a:xfrm>
          <a:solidFill>
            <a:srgbClr val="FF0000"/>
          </a:solidFill>
          <a:ln>
            <a:solidFill>
              <a:schemeClr val="tx1"/>
            </a:solidFill>
          </a:ln>
        </p:spPr>
        <p:txBody>
          <a:bodyPr/>
          <a:lstStyle/>
          <a:p>
            <a:pPr algn="ctr"/>
            <a:fld id="{AD4788C8-BEE9-46F9-8512-57DAFC3BE0EF}" type="datetime2">
              <a:rPr lang="en-GB" sz="2800" smtClean="0">
                <a:solidFill>
                  <a:schemeClr val="tx1"/>
                </a:solidFill>
                <a:latin typeface="Comic Sans MS" pitchFamily="66" charset="0"/>
              </a:rPr>
              <a:pPr algn="ctr"/>
              <a:t>Wednesday, 16 September 2015</a:t>
            </a:fld>
            <a:endParaRPr lang="en-GB" sz="2800" dirty="0">
              <a:solidFill>
                <a:schemeClr val="tx1"/>
              </a:solidFill>
              <a:latin typeface="Comic Sans MS" pitchFamily="66" charset="0"/>
            </a:endParaRPr>
          </a:p>
        </p:txBody>
      </p:sp>
      <p:sp>
        <p:nvSpPr>
          <p:cNvPr id="5" name="Rectangle 4"/>
          <p:cNvSpPr/>
          <p:nvPr/>
        </p:nvSpPr>
        <p:spPr>
          <a:xfrm>
            <a:off x="23138" y="1124744"/>
            <a:ext cx="6083200" cy="1008112"/>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dirty="0" smtClean="0">
                <a:solidFill>
                  <a:srgbClr val="FF0000"/>
                </a:solidFill>
                <a:latin typeface="Comic Sans MS" pitchFamily="66" charset="0"/>
              </a:rPr>
              <a:t>Objective –Do we need a God</a:t>
            </a:r>
            <a:r>
              <a:rPr lang="en-GB" sz="2800" u="sng" dirty="0" smtClean="0">
                <a:solidFill>
                  <a:srgbClr val="FF0000"/>
                </a:solidFill>
                <a:latin typeface="Comic Sans MS" pitchFamily="66" charset="0"/>
              </a:rPr>
              <a:t>?</a:t>
            </a:r>
            <a:endParaRPr lang="en-GB" sz="2800" u="sng" dirty="0">
              <a:solidFill>
                <a:srgbClr val="FF0000"/>
              </a:solidFill>
              <a:latin typeface="Comic Sans MS" pitchFamily="66" charset="0"/>
            </a:endParaRPr>
          </a:p>
        </p:txBody>
      </p:sp>
      <p:sp>
        <p:nvSpPr>
          <p:cNvPr id="6" name="Right Arrow 5"/>
          <p:cNvSpPr/>
          <p:nvPr/>
        </p:nvSpPr>
        <p:spPr>
          <a:xfrm>
            <a:off x="12408" y="908720"/>
            <a:ext cx="9131591" cy="5832648"/>
          </a:xfrm>
          <a:prstGeom prst="rightArrow">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 name="Rectangle 7"/>
          <p:cNvSpPr/>
          <p:nvPr/>
        </p:nvSpPr>
        <p:spPr>
          <a:xfrm>
            <a:off x="12409" y="116632"/>
            <a:ext cx="4716016" cy="523220"/>
          </a:xfrm>
          <a:prstGeom prst="rect">
            <a:avLst/>
          </a:prstGeom>
          <a:no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2800"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Comic Sans MS" pitchFamily="66" charset="0"/>
              </a:rPr>
              <a:t>Our Learning Journey</a:t>
            </a:r>
            <a:endParaRPr lang="en-US" sz="2800"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Comic Sans MS" pitchFamily="66" charset="0"/>
            </a:endParaRPr>
          </a:p>
        </p:txBody>
      </p:sp>
      <p:sp>
        <p:nvSpPr>
          <p:cNvPr id="9" name="Rectangle 8"/>
          <p:cNvSpPr/>
          <p:nvPr/>
        </p:nvSpPr>
        <p:spPr>
          <a:xfrm>
            <a:off x="968" y="5534561"/>
            <a:ext cx="6447599" cy="1323439"/>
          </a:xfrm>
          <a:prstGeom prst="rect">
            <a:avLst/>
          </a:prstGeom>
          <a:noFill/>
        </p:spPr>
        <p:txBody>
          <a:bodyPr wrap="square" lIns="91440" tIns="45720" rIns="91440" bIns="45720">
            <a:spAutoFit/>
          </a:bodyPr>
          <a:lstStyle/>
          <a:p>
            <a:pPr algn="ctr"/>
            <a:r>
              <a:rPr lang="en-US" sz="4000" b="1" cap="none" spc="0"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Ethics, Philosophy and Religion</a:t>
            </a:r>
            <a:endParaRPr lang="en-US" sz="4000" b="1" cap="none" spc="0" dirty="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endParaRPr>
          </a:p>
        </p:txBody>
      </p:sp>
      <p:graphicFrame>
        <p:nvGraphicFramePr>
          <p:cNvPr id="2" name="Table 1"/>
          <p:cNvGraphicFramePr>
            <a:graphicFrameLocks noGrp="1"/>
          </p:cNvGraphicFramePr>
          <p:nvPr>
            <p:extLst>
              <p:ext uri="{D42A27DB-BD31-4B8C-83A1-F6EECF244321}">
                <p14:modId xmlns:p14="http://schemas.microsoft.com/office/powerpoint/2010/main" val="932769312"/>
              </p:ext>
            </p:extLst>
          </p:nvPr>
        </p:nvGraphicFramePr>
        <p:xfrm>
          <a:off x="176767" y="2744925"/>
          <a:ext cx="6096000" cy="2226479"/>
        </p:xfrm>
        <a:graphic>
          <a:graphicData uri="http://schemas.openxmlformats.org/drawingml/2006/table">
            <a:tbl>
              <a:tblPr firstRow="1" bandRow="1">
                <a:tableStyleId>{5C22544A-7EE6-4342-B048-85BDC9FD1C3A}</a:tableStyleId>
              </a:tblPr>
              <a:tblGrid>
                <a:gridCol w="2032000"/>
                <a:gridCol w="2032000"/>
                <a:gridCol w="2032000"/>
              </a:tblGrid>
              <a:tr h="1548171">
                <a:tc>
                  <a:txBody>
                    <a:bodyPr/>
                    <a:lstStyle/>
                    <a:p>
                      <a:r>
                        <a:rPr lang="en-GB" baseline="0" dirty="0" smtClean="0"/>
                        <a:t> Explain the difference between a fact and a belief</a:t>
                      </a:r>
                      <a:endParaRPr lang="en-GB" dirty="0"/>
                    </a:p>
                  </a:txBody>
                  <a:tcPr/>
                </a:tc>
                <a:tc>
                  <a:txBody>
                    <a:bodyPr/>
                    <a:lstStyle/>
                    <a:p>
                      <a:r>
                        <a:rPr lang="en-GB" dirty="0" smtClean="0"/>
                        <a:t>Consider what</a:t>
                      </a:r>
                      <a:r>
                        <a:rPr lang="en-GB" baseline="0" dirty="0" smtClean="0"/>
                        <a:t> humanists believe about God, purpose and human life </a:t>
                      </a:r>
                      <a:endParaRPr lang="en-GB" dirty="0"/>
                    </a:p>
                  </a:txBody>
                  <a:tcPr/>
                </a:tc>
                <a:tc>
                  <a:txBody>
                    <a:bodyPr/>
                    <a:lstStyle/>
                    <a:p>
                      <a:r>
                        <a:rPr lang="en-GB" dirty="0" smtClean="0"/>
                        <a:t>Evaluate the claim that people</a:t>
                      </a:r>
                      <a:r>
                        <a:rPr lang="en-GB" baseline="0" dirty="0" smtClean="0"/>
                        <a:t> need God to live a full, moral life.</a:t>
                      </a:r>
                      <a:endParaRPr lang="en-GB" dirty="0"/>
                    </a:p>
                  </a:txBody>
                  <a:tcPr/>
                </a:tc>
              </a:tr>
              <a:tr h="678308">
                <a:tc>
                  <a:txBody>
                    <a:bodyPr/>
                    <a:lstStyle/>
                    <a:p>
                      <a:r>
                        <a:rPr lang="en-GB" dirty="0" smtClean="0"/>
                        <a:t>C-D</a:t>
                      </a:r>
                      <a:endParaRPr lang="en-GB" dirty="0"/>
                    </a:p>
                  </a:txBody>
                  <a:tcPr/>
                </a:tc>
                <a:tc>
                  <a:txBody>
                    <a:bodyPr/>
                    <a:lstStyle/>
                    <a:p>
                      <a:r>
                        <a:rPr lang="en-GB" dirty="0" smtClean="0"/>
                        <a:t>B-C</a:t>
                      </a:r>
                      <a:endParaRPr lang="en-GB" dirty="0"/>
                    </a:p>
                  </a:txBody>
                  <a:tcPr/>
                </a:tc>
                <a:tc>
                  <a:txBody>
                    <a:bodyPr/>
                    <a:lstStyle/>
                    <a:p>
                      <a:r>
                        <a:rPr lang="en-GB" dirty="0" smtClean="0"/>
                        <a:t>A*-B</a:t>
                      </a:r>
                      <a:endParaRPr lang="en-GB" dirty="0"/>
                    </a:p>
                  </a:txBody>
                  <a:tcPr/>
                </a:tc>
              </a:tr>
            </a:tbl>
          </a:graphicData>
        </a:graphic>
      </p:graphicFrame>
    </p:spTree>
    <p:extLst>
      <p:ext uri="{BB962C8B-B14F-4D97-AF65-F5344CB8AC3E}">
        <p14:creationId xmlns:p14="http://schemas.microsoft.com/office/powerpoint/2010/main" val="5632003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363272" cy="1143000"/>
          </a:xfrm>
        </p:spPr>
        <p:txBody>
          <a:bodyPr>
            <a:normAutofit fontScale="90000"/>
          </a:bodyPr>
          <a:lstStyle/>
          <a:p>
            <a:r>
              <a:rPr lang="en-GB" b="0" dirty="0" smtClean="0"/>
              <a:t>Watch the video clip of some humanists discussing God</a:t>
            </a:r>
            <a:endParaRPr lang="en-GB" b="0" dirty="0"/>
          </a:p>
        </p:txBody>
      </p:sp>
      <p:sp>
        <p:nvSpPr>
          <p:cNvPr id="3" name="Content Placeholder 2"/>
          <p:cNvSpPr>
            <a:spLocks noGrp="1"/>
          </p:cNvSpPr>
          <p:nvPr>
            <p:ph idx="4294967295"/>
          </p:nvPr>
        </p:nvSpPr>
        <p:spPr>
          <a:xfrm>
            <a:off x="457200" y="1600200"/>
            <a:ext cx="8363272" cy="4525963"/>
          </a:xfrm>
          <a:prstGeom prst="rect">
            <a:avLst/>
          </a:prstGeom>
        </p:spPr>
        <p:txBody>
          <a:bodyPr/>
          <a:lstStyle/>
          <a:p>
            <a:pPr marL="0" indent="0">
              <a:buNone/>
            </a:pPr>
            <a:r>
              <a:rPr lang="en-GB" dirty="0">
                <a:hlinkClick r:id="rId2"/>
              </a:rPr>
              <a:t>https://</a:t>
            </a:r>
            <a:r>
              <a:rPr lang="en-GB" dirty="0" smtClean="0">
                <a:hlinkClick r:id="rId2"/>
              </a:rPr>
              <a:t>www.youtube.com/watch?v=6POf8YyWty0</a:t>
            </a:r>
            <a:endParaRPr lang="en-GB" dirty="0" smtClean="0"/>
          </a:p>
          <a:p>
            <a:pPr marL="0" indent="0">
              <a:buNone/>
            </a:pPr>
            <a:r>
              <a:rPr lang="en-GB" dirty="0">
                <a:hlinkClick r:id="rId3"/>
              </a:rPr>
              <a:t>https://</a:t>
            </a:r>
            <a:r>
              <a:rPr lang="en-GB" dirty="0" smtClean="0">
                <a:hlinkClick r:id="rId3"/>
              </a:rPr>
              <a:t>www.youtube.com/watch?v=IPcK-2BTvyA</a:t>
            </a:r>
            <a:endParaRPr lang="en-GB" dirty="0" smtClean="0"/>
          </a:p>
          <a:p>
            <a:pPr marL="0" indent="0">
              <a:buNone/>
            </a:pPr>
            <a:endParaRPr lang="en-GB" dirty="0" smtClean="0"/>
          </a:p>
          <a:p>
            <a:pPr marL="0" indent="0">
              <a:buNone/>
            </a:pPr>
            <a:r>
              <a:rPr lang="en-GB" dirty="0" smtClean="0"/>
              <a:t>What are their reasons for </a:t>
            </a:r>
            <a:r>
              <a:rPr lang="en-GB" u="sng" dirty="0" smtClean="0"/>
              <a:t>not</a:t>
            </a:r>
            <a:r>
              <a:rPr lang="en-GB" dirty="0" smtClean="0"/>
              <a:t> believing that there is a God?  </a:t>
            </a:r>
          </a:p>
          <a:p>
            <a:pPr marL="0" indent="0">
              <a:buNone/>
            </a:pPr>
            <a:r>
              <a:rPr lang="en-GB" dirty="0" smtClean="0"/>
              <a:t>Make a note of them in your books</a:t>
            </a:r>
          </a:p>
          <a:p>
            <a:pPr marL="0" indent="0">
              <a:buNone/>
            </a:pPr>
            <a:r>
              <a:rPr lang="en-GB" dirty="0" smtClean="0"/>
              <a:t>Could their minds be changed? How?</a:t>
            </a:r>
            <a:endParaRPr lang="en-GB" dirty="0"/>
          </a:p>
        </p:txBody>
      </p:sp>
      <p:pic>
        <p:nvPicPr>
          <p:cNvPr id="205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99792" y="4548336"/>
            <a:ext cx="4512915" cy="1943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3"/>
          <p:cNvSpPr/>
          <p:nvPr/>
        </p:nvSpPr>
        <p:spPr>
          <a:xfrm>
            <a:off x="539552" y="1741458"/>
            <a:ext cx="8208912" cy="369332"/>
          </a:xfrm>
          <a:prstGeom prst="rect">
            <a:avLst/>
          </a:prstGeom>
        </p:spPr>
        <p:txBody>
          <a:bodyPr wrap="square">
            <a:spAutoFit/>
          </a:bodyPr>
          <a:lstStyle/>
          <a:p>
            <a:endParaRPr lang="en-GB" dirty="0"/>
          </a:p>
        </p:txBody>
      </p:sp>
    </p:spTree>
    <p:extLst>
      <p:ext uri="{BB962C8B-B14F-4D97-AF65-F5344CB8AC3E}">
        <p14:creationId xmlns:p14="http://schemas.microsoft.com/office/powerpoint/2010/main" val="416382158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4932040" y="92587"/>
            <a:ext cx="4067262" cy="792087"/>
          </a:xfrm>
          <a:solidFill>
            <a:srgbClr val="FF0000"/>
          </a:solidFill>
          <a:ln>
            <a:solidFill>
              <a:schemeClr val="tx1"/>
            </a:solidFill>
          </a:ln>
        </p:spPr>
        <p:txBody>
          <a:bodyPr/>
          <a:lstStyle/>
          <a:p>
            <a:pPr algn="ctr"/>
            <a:fld id="{AD4788C8-BEE9-46F9-8512-57DAFC3BE0EF}" type="datetime2">
              <a:rPr lang="en-GB" sz="2800" smtClean="0">
                <a:solidFill>
                  <a:schemeClr val="tx1"/>
                </a:solidFill>
                <a:latin typeface="Comic Sans MS" pitchFamily="66" charset="0"/>
              </a:rPr>
              <a:pPr algn="ctr"/>
              <a:t>Wednesday, 16 September 2015</a:t>
            </a:fld>
            <a:endParaRPr lang="en-GB" sz="2800" dirty="0">
              <a:solidFill>
                <a:schemeClr val="tx1"/>
              </a:solidFill>
              <a:latin typeface="Comic Sans MS" pitchFamily="66" charset="0"/>
            </a:endParaRPr>
          </a:p>
        </p:txBody>
      </p:sp>
      <p:sp>
        <p:nvSpPr>
          <p:cNvPr id="5" name="Rectangle 4"/>
          <p:cNvSpPr/>
          <p:nvPr/>
        </p:nvSpPr>
        <p:spPr>
          <a:xfrm>
            <a:off x="23138" y="1124744"/>
            <a:ext cx="6083200" cy="1008112"/>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dirty="0" smtClean="0">
                <a:solidFill>
                  <a:srgbClr val="FF0000"/>
                </a:solidFill>
                <a:latin typeface="Comic Sans MS" pitchFamily="66" charset="0"/>
              </a:rPr>
              <a:t>Objective –Do we need a God</a:t>
            </a:r>
            <a:r>
              <a:rPr lang="en-GB" sz="2800" u="sng" dirty="0" smtClean="0">
                <a:solidFill>
                  <a:srgbClr val="FF0000"/>
                </a:solidFill>
                <a:latin typeface="Comic Sans MS" pitchFamily="66" charset="0"/>
              </a:rPr>
              <a:t>?</a:t>
            </a:r>
            <a:endParaRPr lang="en-GB" sz="2800" u="sng" dirty="0">
              <a:solidFill>
                <a:srgbClr val="FF0000"/>
              </a:solidFill>
              <a:latin typeface="Comic Sans MS" pitchFamily="66" charset="0"/>
            </a:endParaRPr>
          </a:p>
        </p:txBody>
      </p:sp>
      <p:sp>
        <p:nvSpPr>
          <p:cNvPr id="6" name="Right Arrow 5"/>
          <p:cNvSpPr/>
          <p:nvPr/>
        </p:nvSpPr>
        <p:spPr>
          <a:xfrm>
            <a:off x="12408" y="908720"/>
            <a:ext cx="9131591" cy="5832648"/>
          </a:xfrm>
          <a:prstGeom prst="rightArrow">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 name="Rectangle 7"/>
          <p:cNvSpPr/>
          <p:nvPr/>
        </p:nvSpPr>
        <p:spPr>
          <a:xfrm>
            <a:off x="12409" y="116632"/>
            <a:ext cx="4716016" cy="523220"/>
          </a:xfrm>
          <a:prstGeom prst="rect">
            <a:avLst/>
          </a:prstGeom>
          <a:no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2800"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Comic Sans MS" pitchFamily="66" charset="0"/>
              </a:rPr>
              <a:t>Our Learning Journey</a:t>
            </a:r>
            <a:endParaRPr lang="en-US" sz="2800"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Comic Sans MS" pitchFamily="66" charset="0"/>
            </a:endParaRPr>
          </a:p>
        </p:txBody>
      </p:sp>
      <p:sp>
        <p:nvSpPr>
          <p:cNvPr id="9" name="Rectangle 8"/>
          <p:cNvSpPr/>
          <p:nvPr/>
        </p:nvSpPr>
        <p:spPr>
          <a:xfrm>
            <a:off x="968" y="5534561"/>
            <a:ext cx="6447599" cy="1323439"/>
          </a:xfrm>
          <a:prstGeom prst="rect">
            <a:avLst/>
          </a:prstGeom>
          <a:noFill/>
        </p:spPr>
        <p:txBody>
          <a:bodyPr wrap="square" lIns="91440" tIns="45720" rIns="91440" bIns="45720">
            <a:spAutoFit/>
          </a:bodyPr>
          <a:lstStyle/>
          <a:p>
            <a:pPr algn="ctr"/>
            <a:r>
              <a:rPr lang="en-US" sz="4000" b="1" cap="none" spc="0"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Ethics, Philosophy and Religion</a:t>
            </a:r>
            <a:endParaRPr lang="en-US" sz="4000" b="1" cap="none" spc="0" dirty="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endParaRPr>
          </a:p>
        </p:txBody>
      </p:sp>
      <p:graphicFrame>
        <p:nvGraphicFramePr>
          <p:cNvPr id="2" name="Table 1"/>
          <p:cNvGraphicFramePr>
            <a:graphicFrameLocks noGrp="1"/>
          </p:cNvGraphicFramePr>
          <p:nvPr>
            <p:extLst>
              <p:ext uri="{D42A27DB-BD31-4B8C-83A1-F6EECF244321}">
                <p14:modId xmlns:p14="http://schemas.microsoft.com/office/powerpoint/2010/main" val="2404771489"/>
              </p:ext>
            </p:extLst>
          </p:nvPr>
        </p:nvGraphicFramePr>
        <p:xfrm>
          <a:off x="176767" y="2744925"/>
          <a:ext cx="6096000" cy="2226479"/>
        </p:xfrm>
        <a:graphic>
          <a:graphicData uri="http://schemas.openxmlformats.org/drawingml/2006/table">
            <a:tbl>
              <a:tblPr firstRow="1" bandRow="1">
                <a:tableStyleId>{5C22544A-7EE6-4342-B048-85BDC9FD1C3A}</a:tableStyleId>
              </a:tblPr>
              <a:tblGrid>
                <a:gridCol w="2032000"/>
                <a:gridCol w="2032000"/>
                <a:gridCol w="2032000"/>
              </a:tblGrid>
              <a:tr h="1548171">
                <a:tc>
                  <a:txBody>
                    <a:bodyPr/>
                    <a:lstStyle/>
                    <a:p>
                      <a:r>
                        <a:rPr lang="en-GB" baseline="0" dirty="0" smtClean="0"/>
                        <a:t> Explain the difference between a fact and a belief</a:t>
                      </a:r>
                      <a:endParaRPr lang="en-GB" dirty="0"/>
                    </a:p>
                  </a:txBody>
                  <a:tcPr/>
                </a:tc>
                <a:tc>
                  <a:txBody>
                    <a:bodyPr/>
                    <a:lstStyle/>
                    <a:p>
                      <a:r>
                        <a:rPr lang="en-GB" dirty="0" smtClean="0"/>
                        <a:t>Consider what</a:t>
                      </a:r>
                      <a:r>
                        <a:rPr lang="en-GB" baseline="0" dirty="0" smtClean="0"/>
                        <a:t> humanists believe about God, purpose and human life </a:t>
                      </a:r>
                      <a:endParaRPr lang="en-GB" dirty="0"/>
                    </a:p>
                  </a:txBody>
                  <a:tcPr/>
                </a:tc>
                <a:tc>
                  <a:txBody>
                    <a:bodyPr/>
                    <a:lstStyle/>
                    <a:p>
                      <a:r>
                        <a:rPr lang="en-GB" dirty="0" smtClean="0"/>
                        <a:t>Evaluate the claim that people</a:t>
                      </a:r>
                      <a:r>
                        <a:rPr lang="en-GB" baseline="0" dirty="0" smtClean="0"/>
                        <a:t> need God to live a full, moral life.</a:t>
                      </a:r>
                      <a:endParaRPr lang="en-GB" dirty="0"/>
                    </a:p>
                  </a:txBody>
                  <a:tcPr/>
                </a:tc>
              </a:tr>
              <a:tr h="678308">
                <a:tc>
                  <a:txBody>
                    <a:bodyPr/>
                    <a:lstStyle/>
                    <a:p>
                      <a:r>
                        <a:rPr lang="en-GB" dirty="0" smtClean="0"/>
                        <a:t>C-D</a:t>
                      </a:r>
                      <a:endParaRPr lang="en-GB" dirty="0"/>
                    </a:p>
                  </a:txBody>
                  <a:tcPr/>
                </a:tc>
                <a:tc>
                  <a:txBody>
                    <a:bodyPr/>
                    <a:lstStyle/>
                    <a:p>
                      <a:r>
                        <a:rPr lang="en-GB" dirty="0" smtClean="0"/>
                        <a:t>B-C</a:t>
                      </a:r>
                      <a:endParaRPr lang="en-GB" dirty="0"/>
                    </a:p>
                  </a:txBody>
                  <a:tcPr/>
                </a:tc>
                <a:tc>
                  <a:txBody>
                    <a:bodyPr/>
                    <a:lstStyle/>
                    <a:p>
                      <a:r>
                        <a:rPr lang="en-GB" dirty="0" smtClean="0"/>
                        <a:t>A*-B</a:t>
                      </a:r>
                      <a:endParaRPr lang="en-GB" dirty="0"/>
                    </a:p>
                  </a:txBody>
                  <a:tcPr/>
                </a:tc>
              </a:tr>
            </a:tbl>
          </a:graphicData>
        </a:graphic>
      </p:graphicFrame>
    </p:spTree>
    <p:extLst>
      <p:ext uri="{BB962C8B-B14F-4D97-AF65-F5344CB8AC3E}">
        <p14:creationId xmlns:p14="http://schemas.microsoft.com/office/powerpoint/2010/main" val="10946686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3568" y="813966"/>
            <a:ext cx="7704856" cy="4524315"/>
          </a:xfrm>
          <a:prstGeom prst="rect">
            <a:avLst/>
          </a:prstGeom>
        </p:spPr>
        <p:txBody>
          <a:bodyPr wrap="square">
            <a:spAutoFit/>
          </a:bodyPr>
          <a:lstStyle/>
          <a:p>
            <a:pPr algn="ctr"/>
            <a:r>
              <a:rPr lang="en-GB" sz="2400" b="1" dirty="0">
                <a:latin typeface="+mj-lt"/>
              </a:rPr>
              <a:t>Do we need God? </a:t>
            </a:r>
            <a:endParaRPr lang="en-GB" sz="2400" b="1" dirty="0" smtClean="0">
              <a:latin typeface="+mj-lt"/>
            </a:endParaRPr>
          </a:p>
          <a:p>
            <a:pPr algn="ctr"/>
            <a:endParaRPr lang="en-GB" sz="2400" dirty="0"/>
          </a:p>
          <a:p>
            <a:r>
              <a:rPr lang="en-GB" sz="2400" dirty="0" smtClean="0"/>
              <a:t>Create </a:t>
            </a:r>
            <a:r>
              <a:rPr lang="en-GB" sz="2400" dirty="0"/>
              <a:t>a “continuum” line with “strongly agree “at one end and “strongly disagree” at the other end. </a:t>
            </a:r>
            <a:endParaRPr lang="en-GB" sz="2400" dirty="0" smtClean="0"/>
          </a:p>
          <a:p>
            <a:endParaRPr lang="en-GB" sz="2400" dirty="0" smtClean="0"/>
          </a:p>
          <a:p>
            <a:r>
              <a:rPr lang="en-GB" sz="2400" dirty="0" smtClean="0"/>
              <a:t>Stand along </a:t>
            </a:r>
            <a:r>
              <a:rPr lang="en-GB" sz="2400" dirty="0"/>
              <a:t>the continuum to reflect </a:t>
            </a:r>
            <a:r>
              <a:rPr lang="en-GB" sz="2400" dirty="0" smtClean="0"/>
              <a:t>what you believe.</a:t>
            </a:r>
          </a:p>
          <a:p>
            <a:endParaRPr lang="en-GB" sz="2400" dirty="0"/>
          </a:p>
          <a:p>
            <a:endParaRPr lang="en-GB" sz="2400" dirty="0" smtClean="0"/>
          </a:p>
          <a:p>
            <a:r>
              <a:rPr lang="en-GB" sz="2400" dirty="0" smtClean="0"/>
              <a:t>AGREE						       DISAGREE</a:t>
            </a:r>
          </a:p>
          <a:p>
            <a:endParaRPr lang="en-GB" sz="2400" dirty="0" smtClean="0"/>
          </a:p>
          <a:p>
            <a:pPr algn="ctr"/>
            <a:r>
              <a:rPr lang="en-GB" sz="2400" dirty="0" smtClean="0"/>
              <a:t>Be ready to give a reason for your position</a:t>
            </a:r>
            <a:endParaRPr lang="en-GB" sz="2400" dirty="0"/>
          </a:p>
        </p:txBody>
      </p:sp>
      <p:cxnSp>
        <p:nvCxnSpPr>
          <p:cNvPr id="4" name="Straight Arrow Connector 3"/>
          <p:cNvCxnSpPr/>
          <p:nvPr/>
        </p:nvCxnSpPr>
        <p:spPr>
          <a:xfrm>
            <a:off x="1979712" y="4306292"/>
            <a:ext cx="4680520" cy="0"/>
          </a:xfrm>
          <a:prstGeom prst="straightConnector1">
            <a:avLst/>
          </a:prstGeom>
          <a:ln>
            <a:headEnd type="arrow"/>
            <a:tailEnd type="arrow"/>
          </a:ln>
        </p:spPr>
        <p:style>
          <a:lnRef idx="3">
            <a:schemeClr val="accent1"/>
          </a:lnRef>
          <a:fillRef idx="0">
            <a:schemeClr val="accent1"/>
          </a:fillRef>
          <a:effectRef idx="2">
            <a:schemeClr val="accent1"/>
          </a:effectRef>
          <a:fontRef idx="minor">
            <a:schemeClr val="tx1"/>
          </a:fontRef>
        </p:style>
      </p:cxn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503" y="5445224"/>
            <a:ext cx="3089487" cy="13302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5" descr="http://t3.gstatic.com/images?q=tbn:ANd9GcS9eYjqkkAfZeLsHUBE0MX8Bc7LvpLuwVZVq1kX7IfTcHLkjBzBPQ"/>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81552" y="5338281"/>
            <a:ext cx="1463257" cy="146325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137823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72616" y="116632"/>
            <a:ext cx="6512511" cy="1143000"/>
          </a:xfrm>
        </p:spPr>
        <p:txBody>
          <a:bodyPr/>
          <a:lstStyle/>
          <a:p>
            <a:r>
              <a:rPr lang="en-GB" dirty="0" smtClean="0"/>
              <a:t>Evaluation</a:t>
            </a:r>
            <a:endParaRPr lang="en-GB" dirty="0"/>
          </a:p>
        </p:txBody>
      </p:sp>
      <p:graphicFrame>
        <p:nvGraphicFramePr>
          <p:cNvPr id="5" name="Content Placeholder 5"/>
          <p:cNvGraphicFramePr>
            <a:graphicFrameLocks/>
          </p:cNvGraphicFramePr>
          <p:nvPr>
            <p:extLst>
              <p:ext uri="{D42A27DB-BD31-4B8C-83A1-F6EECF244321}">
                <p14:modId xmlns:p14="http://schemas.microsoft.com/office/powerpoint/2010/main" val="3203009333"/>
              </p:ext>
            </p:extLst>
          </p:nvPr>
        </p:nvGraphicFramePr>
        <p:xfrm>
          <a:off x="395536" y="908721"/>
          <a:ext cx="8338614" cy="5181437"/>
        </p:xfrm>
        <a:graphic>
          <a:graphicData uri="http://schemas.openxmlformats.org/drawingml/2006/table">
            <a:tbl>
              <a:tblPr firstRow="1" bandRow="1">
                <a:tableStyleId>{5C22544A-7EE6-4342-B048-85BDC9FD1C3A}</a:tableStyleId>
              </a:tblPr>
              <a:tblGrid>
                <a:gridCol w="4169307"/>
                <a:gridCol w="4169307"/>
              </a:tblGrid>
              <a:tr h="382573">
                <a:tc gridSpan="2">
                  <a:txBody>
                    <a:bodyPr/>
                    <a:lstStyle/>
                    <a:p>
                      <a:pPr algn="ctr"/>
                      <a:r>
                        <a:rPr lang="en-GB" sz="2000" dirty="0" smtClean="0"/>
                        <a:t>‘You</a:t>
                      </a:r>
                      <a:r>
                        <a:rPr lang="en-GB" sz="2000" baseline="0" dirty="0" smtClean="0"/>
                        <a:t> need God to give life true meaning and purpose’</a:t>
                      </a:r>
                      <a:endParaRPr lang="en-GB" sz="2000" dirty="0"/>
                    </a:p>
                  </a:txBody>
                  <a:tcPr/>
                </a:tc>
                <a:tc hMerge="1">
                  <a:txBody>
                    <a:bodyPr/>
                    <a:lstStyle/>
                    <a:p>
                      <a:endParaRPr lang="en-GB" dirty="0"/>
                    </a:p>
                  </a:txBody>
                  <a:tcPr/>
                </a:tc>
              </a:tr>
              <a:tr h="912289">
                <a:tc>
                  <a:txBody>
                    <a:bodyPr/>
                    <a:lstStyle/>
                    <a:p>
                      <a:pPr algn="l"/>
                      <a:r>
                        <a:rPr lang="en-GB" dirty="0" smtClean="0"/>
                        <a:t>Evidence</a:t>
                      </a:r>
                      <a:r>
                        <a:rPr lang="en-GB" baseline="0" dirty="0" smtClean="0"/>
                        <a:t> to agree with the quote, include what a </a:t>
                      </a:r>
                      <a:r>
                        <a:rPr lang="en-GB" sz="2000" b="1" baseline="0" dirty="0" smtClean="0"/>
                        <a:t>theist</a:t>
                      </a:r>
                      <a:r>
                        <a:rPr lang="en-GB" baseline="0" dirty="0" smtClean="0"/>
                        <a:t> may say</a:t>
                      </a:r>
                      <a:endParaRPr lang="en-GB" dirty="0"/>
                    </a:p>
                  </a:txBody>
                  <a:tcPr/>
                </a:tc>
                <a:tc>
                  <a:txBody>
                    <a:bodyPr/>
                    <a:lstStyle/>
                    <a:p>
                      <a:r>
                        <a:rPr lang="en-GB" dirty="0" smtClean="0"/>
                        <a:t>Evidence to disagree with the quote, include</a:t>
                      </a:r>
                      <a:r>
                        <a:rPr lang="en-GB" baseline="0" dirty="0" smtClean="0"/>
                        <a:t> what a </a:t>
                      </a:r>
                      <a:r>
                        <a:rPr lang="en-GB" sz="2000" b="1" baseline="0" dirty="0" smtClean="0"/>
                        <a:t>humanist</a:t>
                      </a:r>
                      <a:r>
                        <a:rPr lang="en-GB" baseline="0" dirty="0" smtClean="0"/>
                        <a:t> would say</a:t>
                      </a:r>
                      <a:endParaRPr lang="en-GB" dirty="0" smtClean="0"/>
                    </a:p>
                    <a:p>
                      <a:endParaRPr lang="en-GB" dirty="0"/>
                    </a:p>
                  </a:txBody>
                  <a:tcPr/>
                </a:tc>
              </a:tr>
              <a:tr h="882860">
                <a:tc>
                  <a:txBody>
                    <a:bodyPr/>
                    <a:lstStyle/>
                    <a:p>
                      <a:endParaRPr lang="en-GB" dirty="0" smtClean="0"/>
                    </a:p>
                    <a:p>
                      <a:endParaRPr lang="en-GB" dirty="0"/>
                    </a:p>
                  </a:txBody>
                  <a:tcPr/>
                </a:tc>
                <a:tc>
                  <a:txBody>
                    <a:bodyPr/>
                    <a:lstStyle/>
                    <a:p>
                      <a:endParaRPr lang="en-GB" dirty="0" smtClean="0"/>
                    </a:p>
                    <a:p>
                      <a:endParaRPr lang="en-GB" dirty="0" smtClean="0"/>
                    </a:p>
                    <a:p>
                      <a:endParaRPr lang="en-GB" dirty="0"/>
                    </a:p>
                  </a:txBody>
                  <a:tcPr/>
                </a:tc>
              </a:tr>
              <a:tr h="882860">
                <a:tc>
                  <a:txBody>
                    <a:bodyPr/>
                    <a:lstStyle/>
                    <a:p>
                      <a:endParaRPr lang="en-GB" dirty="0" smtClean="0"/>
                    </a:p>
                    <a:p>
                      <a:endParaRPr lang="en-GB" dirty="0" smtClean="0"/>
                    </a:p>
                    <a:p>
                      <a:endParaRPr lang="en-GB" dirty="0"/>
                    </a:p>
                  </a:txBody>
                  <a:tcPr/>
                </a:tc>
                <a:tc>
                  <a:txBody>
                    <a:bodyPr/>
                    <a:lstStyle/>
                    <a:p>
                      <a:endParaRPr lang="en-GB" dirty="0"/>
                    </a:p>
                  </a:txBody>
                  <a:tcPr/>
                </a:tc>
              </a:tr>
              <a:tr h="882860">
                <a:tc>
                  <a:txBody>
                    <a:bodyPr/>
                    <a:lstStyle/>
                    <a:p>
                      <a:endParaRPr lang="en-GB" dirty="0" smtClean="0"/>
                    </a:p>
                    <a:p>
                      <a:endParaRPr lang="en-GB" dirty="0" smtClean="0"/>
                    </a:p>
                    <a:p>
                      <a:endParaRPr lang="en-GB" dirty="0"/>
                    </a:p>
                  </a:txBody>
                  <a:tcPr/>
                </a:tc>
                <a:tc>
                  <a:txBody>
                    <a:bodyPr/>
                    <a:lstStyle/>
                    <a:p>
                      <a:endParaRPr lang="en-GB" dirty="0"/>
                    </a:p>
                  </a:txBody>
                  <a:tcPr/>
                </a:tc>
              </a:tr>
              <a:tr h="1097117">
                <a:tc gridSpan="2">
                  <a:txBody>
                    <a:bodyPr/>
                    <a:lstStyle/>
                    <a:p>
                      <a:r>
                        <a:rPr lang="en-GB" dirty="0" smtClean="0"/>
                        <a:t>What do you think?</a:t>
                      </a:r>
                      <a:endParaRPr lang="en-GB" dirty="0"/>
                    </a:p>
                    <a:p>
                      <a:endParaRPr lang="en-GB" dirty="0" smtClean="0"/>
                    </a:p>
                  </a:txBody>
                  <a:tcPr/>
                </a:tc>
                <a:tc hMerge="1">
                  <a:txBody>
                    <a:bodyPr/>
                    <a:lstStyle/>
                    <a:p>
                      <a:endParaRPr lang="en-GB" dirty="0"/>
                    </a:p>
                  </a:txBody>
                  <a:tcPr/>
                </a:tc>
              </a:tr>
            </a:tbl>
          </a:graphicData>
        </a:graphic>
      </p:graphicFrame>
      <p:sp>
        <p:nvSpPr>
          <p:cNvPr id="6" name="TextBox 5"/>
          <p:cNvSpPr txBox="1"/>
          <p:nvPr/>
        </p:nvSpPr>
        <p:spPr>
          <a:xfrm>
            <a:off x="4788024" y="6381328"/>
            <a:ext cx="4131259" cy="369332"/>
          </a:xfrm>
          <a:prstGeom prst="rect">
            <a:avLst/>
          </a:prstGeom>
          <a:noFill/>
        </p:spPr>
        <p:txBody>
          <a:bodyPr wrap="none" rtlCol="0">
            <a:spAutoFit/>
          </a:bodyPr>
          <a:lstStyle/>
          <a:p>
            <a:r>
              <a:rPr lang="en-GB" dirty="0" smtClean="0">
                <a:latin typeface="+mj-lt"/>
              </a:rPr>
              <a:t>Theist: Someone who believes in God</a:t>
            </a:r>
            <a:endParaRPr lang="en-GB" dirty="0">
              <a:latin typeface="+mj-lt"/>
            </a:endParaRPr>
          </a:p>
        </p:txBody>
      </p:sp>
    </p:spTree>
    <p:extLst>
      <p:ext uri="{BB962C8B-B14F-4D97-AF65-F5344CB8AC3E}">
        <p14:creationId xmlns:p14="http://schemas.microsoft.com/office/powerpoint/2010/main" val="161152389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31489" y="5812155"/>
            <a:ext cx="6512511" cy="1143000"/>
          </a:xfrm>
        </p:spPr>
        <p:txBody>
          <a:bodyPr/>
          <a:lstStyle/>
          <a:p>
            <a:r>
              <a:rPr lang="en-GB" dirty="0" smtClean="0"/>
              <a:t>TAG TASK</a:t>
            </a:r>
            <a:endParaRPr lang="en-GB" dirty="0"/>
          </a:p>
        </p:txBody>
      </p:sp>
      <p:sp>
        <p:nvSpPr>
          <p:cNvPr id="3" name="Content Placeholder 2"/>
          <p:cNvSpPr>
            <a:spLocks noGrp="1"/>
          </p:cNvSpPr>
          <p:nvPr>
            <p:ph sz="quarter" idx="13"/>
          </p:nvPr>
        </p:nvSpPr>
        <p:spPr>
          <a:xfrm>
            <a:off x="323528" y="620688"/>
            <a:ext cx="7992888" cy="2736304"/>
          </a:xfrm>
        </p:spPr>
        <p:txBody>
          <a:bodyPr/>
          <a:lstStyle/>
          <a:p>
            <a:pPr marL="45720" indent="0">
              <a:buNone/>
            </a:pPr>
            <a:r>
              <a:rPr lang="en-GB" dirty="0" smtClean="0"/>
              <a:t>‘You do not need God to give life true meaning and purpose’</a:t>
            </a:r>
          </a:p>
          <a:p>
            <a:pPr marL="45720" indent="0">
              <a:buNone/>
            </a:pPr>
            <a:endParaRPr lang="en-GB" dirty="0" smtClean="0"/>
          </a:p>
          <a:p>
            <a:pPr marL="45720" indent="0">
              <a:buNone/>
            </a:pPr>
            <a:r>
              <a:rPr lang="en-GB" dirty="0" smtClean="0"/>
              <a:t>Do you agree or disagree with this statement? You must show you have considered more than one point of view. You must refer to humanist and religious views in your answer. (8 Marks) </a:t>
            </a:r>
            <a:endParaRPr lang="en-GB" dirty="0"/>
          </a:p>
        </p:txBody>
      </p:sp>
      <p:sp>
        <p:nvSpPr>
          <p:cNvPr id="4" name="TextBox 3"/>
          <p:cNvSpPr txBox="1"/>
          <p:nvPr/>
        </p:nvSpPr>
        <p:spPr>
          <a:xfrm>
            <a:off x="395536" y="3429000"/>
            <a:ext cx="7064755" cy="2954655"/>
          </a:xfrm>
          <a:prstGeom prst="rect">
            <a:avLst/>
          </a:prstGeom>
          <a:noFill/>
        </p:spPr>
        <p:txBody>
          <a:bodyPr wrap="none" rtlCol="0">
            <a:spAutoFit/>
          </a:bodyPr>
          <a:lstStyle/>
          <a:p>
            <a:r>
              <a:rPr lang="en-GB" dirty="0" smtClean="0"/>
              <a:t>Follow the</a:t>
            </a:r>
            <a:r>
              <a:rPr lang="en-GB" b="1" dirty="0" smtClean="0"/>
              <a:t> ADAM </a:t>
            </a:r>
            <a:r>
              <a:rPr lang="en-GB" dirty="0" smtClean="0"/>
              <a:t>framework:</a:t>
            </a:r>
          </a:p>
          <a:p>
            <a:endParaRPr lang="en-GB" dirty="0"/>
          </a:p>
          <a:p>
            <a:r>
              <a:rPr lang="en-GB" sz="2400" b="1" dirty="0" smtClean="0">
                <a:latin typeface="+mj-lt"/>
              </a:rPr>
              <a:t>A</a:t>
            </a:r>
            <a:r>
              <a:rPr lang="en-GB" dirty="0" smtClean="0"/>
              <a:t>gree- paragraph agreeing with the statement</a:t>
            </a:r>
          </a:p>
          <a:p>
            <a:endParaRPr lang="en-GB" dirty="0"/>
          </a:p>
          <a:p>
            <a:r>
              <a:rPr lang="en-GB" sz="2400" b="1" dirty="0" smtClean="0">
                <a:latin typeface="+mj-lt"/>
              </a:rPr>
              <a:t>D</a:t>
            </a:r>
            <a:r>
              <a:rPr lang="en-GB" dirty="0" smtClean="0"/>
              <a:t>isagree- paragraph disagreeing with the statement</a:t>
            </a:r>
          </a:p>
          <a:p>
            <a:endParaRPr lang="en-GB" dirty="0"/>
          </a:p>
          <a:p>
            <a:r>
              <a:rPr lang="en-GB" sz="2400" b="1" dirty="0" smtClean="0">
                <a:latin typeface="+mj-lt"/>
              </a:rPr>
              <a:t>A</a:t>
            </a:r>
            <a:r>
              <a:rPr lang="en-GB" dirty="0" smtClean="0"/>
              <a:t>dd religion/humanist views- check you have included both views</a:t>
            </a:r>
          </a:p>
          <a:p>
            <a:endParaRPr lang="en-GB" dirty="0"/>
          </a:p>
          <a:p>
            <a:r>
              <a:rPr lang="en-GB" sz="2400" dirty="0" smtClean="0">
                <a:latin typeface="+mj-lt"/>
              </a:rPr>
              <a:t>M</a:t>
            </a:r>
            <a:r>
              <a:rPr lang="en-GB" dirty="0" smtClean="0"/>
              <a:t>y view- write your own view and give a reason</a:t>
            </a:r>
            <a:endParaRPr lang="en-GB" dirty="0"/>
          </a:p>
        </p:txBody>
      </p:sp>
    </p:spTree>
    <p:extLst>
      <p:ext uri="{BB962C8B-B14F-4D97-AF65-F5344CB8AC3E}">
        <p14:creationId xmlns:p14="http://schemas.microsoft.com/office/powerpoint/2010/main" val="32992487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4932040" y="92587"/>
            <a:ext cx="4067262" cy="792087"/>
          </a:xfrm>
          <a:solidFill>
            <a:srgbClr val="FF0000"/>
          </a:solidFill>
          <a:ln>
            <a:solidFill>
              <a:schemeClr val="tx1"/>
            </a:solidFill>
          </a:ln>
        </p:spPr>
        <p:txBody>
          <a:bodyPr/>
          <a:lstStyle/>
          <a:p>
            <a:pPr algn="ctr"/>
            <a:fld id="{AD4788C8-BEE9-46F9-8512-57DAFC3BE0EF}" type="datetime2">
              <a:rPr lang="en-GB" sz="2800" smtClean="0">
                <a:solidFill>
                  <a:schemeClr val="tx1"/>
                </a:solidFill>
                <a:latin typeface="Comic Sans MS" pitchFamily="66" charset="0"/>
              </a:rPr>
              <a:pPr algn="ctr"/>
              <a:t>Wednesday, 16 September 2015</a:t>
            </a:fld>
            <a:endParaRPr lang="en-GB" sz="2800" dirty="0">
              <a:solidFill>
                <a:schemeClr val="tx1"/>
              </a:solidFill>
              <a:latin typeface="Comic Sans MS" pitchFamily="66" charset="0"/>
            </a:endParaRPr>
          </a:p>
        </p:txBody>
      </p:sp>
      <p:sp>
        <p:nvSpPr>
          <p:cNvPr id="5" name="Rectangle 4"/>
          <p:cNvSpPr/>
          <p:nvPr/>
        </p:nvSpPr>
        <p:spPr>
          <a:xfrm>
            <a:off x="23138" y="1124744"/>
            <a:ext cx="6083200" cy="1008112"/>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dirty="0" smtClean="0">
                <a:solidFill>
                  <a:srgbClr val="FF0000"/>
                </a:solidFill>
                <a:latin typeface="Comic Sans MS" pitchFamily="66" charset="0"/>
              </a:rPr>
              <a:t>Objective –Do we need a God</a:t>
            </a:r>
            <a:r>
              <a:rPr lang="en-GB" sz="2800" u="sng" dirty="0" smtClean="0">
                <a:solidFill>
                  <a:srgbClr val="FF0000"/>
                </a:solidFill>
                <a:latin typeface="Comic Sans MS" pitchFamily="66" charset="0"/>
              </a:rPr>
              <a:t>?</a:t>
            </a:r>
            <a:endParaRPr lang="en-GB" sz="2800" u="sng" dirty="0">
              <a:solidFill>
                <a:srgbClr val="FF0000"/>
              </a:solidFill>
              <a:latin typeface="Comic Sans MS" pitchFamily="66" charset="0"/>
            </a:endParaRPr>
          </a:p>
        </p:txBody>
      </p:sp>
      <p:sp>
        <p:nvSpPr>
          <p:cNvPr id="6" name="Right Arrow 5"/>
          <p:cNvSpPr/>
          <p:nvPr/>
        </p:nvSpPr>
        <p:spPr>
          <a:xfrm>
            <a:off x="12408" y="908720"/>
            <a:ext cx="9131591" cy="5832648"/>
          </a:xfrm>
          <a:prstGeom prst="rightArrow">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 name="Rectangle 7"/>
          <p:cNvSpPr/>
          <p:nvPr/>
        </p:nvSpPr>
        <p:spPr>
          <a:xfrm>
            <a:off x="12409" y="116632"/>
            <a:ext cx="4716016" cy="523220"/>
          </a:xfrm>
          <a:prstGeom prst="rect">
            <a:avLst/>
          </a:prstGeom>
          <a:no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2800"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Comic Sans MS" pitchFamily="66" charset="0"/>
              </a:rPr>
              <a:t>Our Learning Journey</a:t>
            </a:r>
            <a:endParaRPr lang="en-US" sz="2800"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Comic Sans MS" pitchFamily="66" charset="0"/>
            </a:endParaRPr>
          </a:p>
        </p:txBody>
      </p:sp>
      <p:sp>
        <p:nvSpPr>
          <p:cNvPr id="9" name="Rectangle 8"/>
          <p:cNvSpPr/>
          <p:nvPr/>
        </p:nvSpPr>
        <p:spPr>
          <a:xfrm>
            <a:off x="968" y="5534561"/>
            <a:ext cx="6447599" cy="1323439"/>
          </a:xfrm>
          <a:prstGeom prst="rect">
            <a:avLst/>
          </a:prstGeom>
          <a:noFill/>
        </p:spPr>
        <p:txBody>
          <a:bodyPr wrap="square" lIns="91440" tIns="45720" rIns="91440" bIns="45720">
            <a:spAutoFit/>
          </a:bodyPr>
          <a:lstStyle/>
          <a:p>
            <a:pPr algn="ctr"/>
            <a:r>
              <a:rPr lang="en-US" sz="4000" b="1" cap="none" spc="0"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Ethics, Philosophy and Religion</a:t>
            </a:r>
            <a:endParaRPr lang="en-US" sz="4000" b="1" cap="none" spc="0" dirty="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endParaRPr>
          </a:p>
        </p:txBody>
      </p:sp>
      <p:graphicFrame>
        <p:nvGraphicFramePr>
          <p:cNvPr id="2" name="Table 1"/>
          <p:cNvGraphicFramePr>
            <a:graphicFrameLocks noGrp="1"/>
          </p:cNvGraphicFramePr>
          <p:nvPr>
            <p:extLst>
              <p:ext uri="{D42A27DB-BD31-4B8C-83A1-F6EECF244321}">
                <p14:modId xmlns:p14="http://schemas.microsoft.com/office/powerpoint/2010/main" val="2404771489"/>
              </p:ext>
            </p:extLst>
          </p:nvPr>
        </p:nvGraphicFramePr>
        <p:xfrm>
          <a:off x="176767" y="2744925"/>
          <a:ext cx="6096000" cy="2226479"/>
        </p:xfrm>
        <a:graphic>
          <a:graphicData uri="http://schemas.openxmlformats.org/drawingml/2006/table">
            <a:tbl>
              <a:tblPr firstRow="1" bandRow="1">
                <a:tableStyleId>{5C22544A-7EE6-4342-B048-85BDC9FD1C3A}</a:tableStyleId>
              </a:tblPr>
              <a:tblGrid>
                <a:gridCol w="2032000"/>
                <a:gridCol w="2032000"/>
                <a:gridCol w="2032000"/>
              </a:tblGrid>
              <a:tr h="1548171">
                <a:tc>
                  <a:txBody>
                    <a:bodyPr/>
                    <a:lstStyle/>
                    <a:p>
                      <a:r>
                        <a:rPr lang="en-GB" baseline="0" dirty="0" smtClean="0"/>
                        <a:t> Explain the difference between a fact and a belief</a:t>
                      </a:r>
                      <a:endParaRPr lang="en-GB" dirty="0"/>
                    </a:p>
                  </a:txBody>
                  <a:tcPr/>
                </a:tc>
                <a:tc>
                  <a:txBody>
                    <a:bodyPr/>
                    <a:lstStyle/>
                    <a:p>
                      <a:r>
                        <a:rPr lang="en-GB" dirty="0" smtClean="0"/>
                        <a:t>Consider what</a:t>
                      </a:r>
                      <a:r>
                        <a:rPr lang="en-GB" baseline="0" dirty="0" smtClean="0"/>
                        <a:t> humanists believe about God, purpose and human life </a:t>
                      </a:r>
                      <a:endParaRPr lang="en-GB" dirty="0"/>
                    </a:p>
                  </a:txBody>
                  <a:tcPr/>
                </a:tc>
                <a:tc>
                  <a:txBody>
                    <a:bodyPr/>
                    <a:lstStyle/>
                    <a:p>
                      <a:r>
                        <a:rPr lang="en-GB" dirty="0" smtClean="0"/>
                        <a:t>Evaluate the claim that people</a:t>
                      </a:r>
                      <a:r>
                        <a:rPr lang="en-GB" baseline="0" dirty="0" smtClean="0"/>
                        <a:t> need God to live a full, moral life.</a:t>
                      </a:r>
                      <a:endParaRPr lang="en-GB" dirty="0"/>
                    </a:p>
                  </a:txBody>
                  <a:tcPr/>
                </a:tc>
              </a:tr>
              <a:tr h="678308">
                <a:tc>
                  <a:txBody>
                    <a:bodyPr/>
                    <a:lstStyle/>
                    <a:p>
                      <a:r>
                        <a:rPr lang="en-GB" dirty="0" smtClean="0"/>
                        <a:t>C-D</a:t>
                      </a:r>
                      <a:endParaRPr lang="en-GB" dirty="0"/>
                    </a:p>
                  </a:txBody>
                  <a:tcPr/>
                </a:tc>
                <a:tc>
                  <a:txBody>
                    <a:bodyPr/>
                    <a:lstStyle/>
                    <a:p>
                      <a:r>
                        <a:rPr lang="en-GB" dirty="0" smtClean="0"/>
                        <a:t>B-C</a:t>
                      </a:r>
                      <a:endParaRPr lang="en-GB" dirty="0"/>
                    </a:p>
                  </a:txBody>
                  <a:tcPr/>
                </a:tc>
                <a:tc>
                  <a:txBody>
                    <a:bodyPr/>
                    <a:lstStyle/>
                    <a:p>
                      <a:r>
                        <a:rPr lang="en-GB" dirty="0" smtClean="0"/>
                        <a:t>A*-B</a:t>
                      </a:r>
                      <a:endParaRPr lang="en-GB" dirty="0"/>
                    </a:p>
                  </a:txBody>
                  <a:tcPr/>
                </a:tc>
              </a:tr>
            </a:tbl>
          </a:graphicData>
        </a:graphic>
      </p:graphicFrame>
    </p:spTree>
    <p:extLst>
      <p:ext uri="{BB962C8B-B14F-4D97-AF65-F5344CB8AC3E}">
        <p14:creationId xmlns:p14="http://schemas.microsoft.com/office/powerpoint/2010/main" val="10946686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07504" y="4797152"/>
            <a:ext cx="8760814" cy="1944216"/>
          </a:xfrm>
        </p:spPr>
        <p:txBody>
          <a:bodyPr>
            <a:noAutofit/>
          </a:bodyPr>
          <a:lstStyle/>
          <a:p>
            <a:r>
              <a:rPr lang="en-GB" sz="2400" dirty="0" smtClean="0"/>
              <a:t>Write down three things you learned last lesson</a:t>
            </a:r>
          </a:p>
          <a:p>
            <a:r>
              <a:rPr lang="en-GB" sz="2400" dirty="0" smtClean="0"/>
              <a:t>	1. ________________________________</a:t>
            </a:r>
          </a:p>
          <a:p>
            <a:r>
              <a:rPr lang="en-GB" sz="2400" dirty="0" smtClean="0"/>
              <a:t>	2._________________________________</a:t>
            </a:r>
          </a:p>
          <a:p>
            <a:r>
              <a:rPr lang="en-GB" sz="2400" dirty="0"/>
              <a:t>	</a:t>
            </a:r>
            <a:r>
              <a:rPr lang="en-GB" sz="2400" dirty="0" smtClean="0"/>
              <a:t>3. _________________________________</a:t>
            </a:r>
            <a:endParaRPr lang="en-GB" sz="2400" dirty="0"/>
          </a:p>
        </p:txBody>
      </p:sp>
      <p:sp>
        <p:nvSpPr>
          <p:cNvPr id="2" name="Title 1"/>
          <p:cNvSpPr>
            <a:spLocks noGrp="1"/>
          </p:cNvSpPr>
          <p:nvPr>
            <p:ph type="ctrTitle"/>
          </p:nvPr>
        </p:nvSpPr>
        <p:spPr>
          <a:xfrm>
            <a:off x="323528" y="2852936"/>
            <a:ext cx="8544790" cy="1793167"/>
          </a:xfrm>
        </p:spPr>
        <p:txBody>
          <a:bodyPr/>
          <a:lstStyle/>
          <a:p>
            <a:r>
              <a:rPr lang="en-GB" dirty="0" smtClean="0"/>
              <a:t>What did we learn last lesson?</a:t>
            </a:r>
            <a:endParaRPr lang="en-GB" dirty="0"/>
          </a:p>
        </p:txBody>
      </p:sp>
      <p:pic>
        <p:nvPicPr>
          <p:cNvPr id="4" name="Picture 7" descr="https://encrypted-tbn2.gstatic.com/images?q=tbn:ANd9GcRXhgCM1rt0L-NDHOVUEiCmCi-wvE2vAOncLc69_UtJsp1vZ9TiGA">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1520" y="260648"/>
            <a:ext cx="1800200" cy="2128472"/>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8" descr="http://www.thoughtsfromaconservativemom.com/wp-content/uploads/2010/11/just_be_good_for_goodness_sake.jpg">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67744" y="476672"/>
            <a:ext cx="6600574" cy="1696424"/>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descr="http://t3.gstatic.com/images?q=tbn:ANd9GcS9eYjqkkAfZeLsHUBE0MX8Bc7LvpLuwVZVq1kX7IfTcHLkjBzBPQ"/>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132947" y="4365104"/>
            <a:ext cx="1719634" cy="171963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691931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8600" y="692696"/>
            <a:ext cx="6512511" cy="1143000"/>
          </a:xfrm>
        </p:spPr>
        <p:txBody>
          <a:bodyPr/>
          <a:lstStyle/>
          <a:p>
            <a:r>
              <a:rPr lang="en-GB" dirty="0" smtClean="0"/>
              <a:t>Humanists…</a:t>
            </a:r>
            <a:endParaRPr lang="en-GB" dirty="0"/>
          </a:p>
        </p:txBody>
      </p:sp>
      <p:sp>
        <p:nvSpPr>
          <p:cNvPr id="3" name="Content Placeholder 2"/>
          <p:cNvSpPr>
            <a:spLocks noGrp="1"/>
          </p:cNvSpPr>
          <p:nvPr>
            <p:ph sz="quarter" idx="13"/>
          </p:nvPr>
        </p:nvSpPr>
        <p:spPr>
          <a:xfrm>
            <a:off x="247107" y="1700808"/>
            <a:ext cx="6669360" cy="3705592"/>
          </a:xfrm>
        </p:spPr>
        <p:txBody>
          <a:bodyPr>
            <a:normAutofit fontScale="92500" lnSpcReduction="10000"/>
          </a:bodyPr>
          <a:lstStyle/>
          <a:p>
            <a:r>
              <a:rPr lang="en-GB" dirty="0" smtClean="0"/>
              <a:t>Do not believe in God or gods.</a:t>
            </a:r>
          </a:p>
          <a:p>
            <a:endParaRPr lang="en-GB" dirty="0"/>
          </a:p>
          <a:p>
            <a:r>
              <a:rPr lang="en-GB" dirty="0" smtClean="0"/>
              <a:t>Are not religious</a:t>
            </a:r>
          </a:p>
          <a:p>
            <a:endParaRPr lang="en-GB" dirty="0"/>
          </a:p>
          <a:p>
            <a:r>
              <a:rPr lang="en-GB" dirty="0" smtClean="0"/>
              <a:t>Believe that part of the reason humans are special is that we are curious about the world and can ask questions and look for answers.</a:t>
            </a:r>
          </a:p>
          <a:p>
            <a:endParaRPr lang="en-GB" dirty="0"/>
          </a:p>
          <a:p>
            <a:r>
              <a:rPr lang="en-GB" dirty="0" smtClean="0"/>
              <a:t>Believe that humans can create their own purpose, this can include to be happy, to raise a family, to succeed in work and education and to care for others. </a:t>
            </a:r>
            <a:endParaRPr lang="en-GB" dirty="0"/>
          </a:p>
        </p:txBody>
      </p:sp>
      <p:pic>
        <p:nvPicPr>
          <p:cNvPr id="4" name="Picture 3" descr="http://t3.gstatic.com/images?q=tbn:ANd9GcS9eYjqkkAfZeLsHUBE0MX8Bc7LvpLuwVZVq1kX7IfTcHLkjBzBPQ"/>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000875" y="4714874"/>
            <a:ext cx="2143125" cy="21431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186727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8600" y="692696"/>
            <a:ext cx="6512511" cy="1143000"/>
          </a:xfrm>
        </p:spPr>
        <p:txBody>
          <a:bodyPr/>
          <a:lstStyle/>
          <a:p>
            <a:r>
              <a:rPr lang="en-GB" dirty="0" smtClean="0"/>
              <a:t>Humanists…</a:t>
            </a:r>
            <a:endParaRPr lang="en-GB" dirty="0"/>
          </a:p>
        </p:txBody>
      </p:sp>
      <p:sp>
        <p:nvSpPr>
          <p:cNvPr id="3" name="Content Placeholder 2"/>
          <p:cNvSpPr>
            <a:spLocks noGrp="1"/>
          </p:cNvSpPr>
          <p:nvPr>
            <p:ph sz="quarter" idx="13"/>
          </p:nvPr>
        </p:nvSpPr>
        <p:spPr>
          <a:xfrm>
            <a:off x="247106" y="1700808"/>
            <a:ext cx="8429349" cy="3384376"/>
          </a:xfrm>
        </p:spPr>
        <p:txBody>
          <a:bodyPr>
            <a:normAutofit lnSpcReduction="10000"/>
          </a:bodyPr>
          <a:lstStyle/>
          <a:p>
            <a:r>
              <a:rPr lang="en-GB" sz="1800" dirty="0" smtClean="0"/>
              <a:t>Do not believe in God or gods.</a:t>
            </a:r>
          </a:p>
          <a:p>
            <a:endParaRPr lang="en-GB" sz="1800" dirty="0"/>
          </a:p>
          <a:p>
            <a:r>
              <a:rPr lang="en-GB" sz="1800" dirty="0" smtClean="0"/>
              <a:t>Are not religious</a:t>
            </a:r>
          </a:p>
          <a:p>
            <a:endParaRPr lang="en-GB" sz="1800" dirty="0"/>
          </a:p>
          <a:p>
            <a:r>
              <a:rPr lang="en-GB" sz="1800" dirty="0" smtClean="0"/>
              <a:t>Believe that part of the reason humans are special is that we are curious about the world and can ask questions and look for answers.</a:t>
            </a:r>
          </a:p>
          <a:p>
            <a:endParaRPr lang="en-GB" sz="1800" dirty="0"/>
          </a:p>
          <a:p>
            <a:r>
              <a:rPr lang="en-GB" sz="1800" dirty="0" smtClean="0"/>
              <a:t>Believe that humans can create their own purpose, this can include to be happy, to raise a family, to succeed in work and education and to care for others. </a:t>
            </a:r>
            <a:endParaRPr lang="en-GB" sz="1800" dirty="0"/>
          </a:p>
        </p:txBody>
      </p:sp>
      <p:pic>
        <p:nvPicPr>
          <p:cNvPr id="4" name="Picture 3" descr="http://t3.gstatic.com/images?q=tbn:ANd9GcS9eYjqkkAfZeLsHUBE0MX8Bc7LvpLuwVZVq1kX7IfTcHLkjBzBPQ"/>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916466" y="548680"/>
            <a:ext cx="2143125" cy="2143125"/>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539552" y="5301208"/>
            <a:ext cx="8161209" cy="1384995"/>
          </a:xfrm>
          <a:prstGeom prst="rect">
            <a:avLst/>
          </a:prstGeom>
          <a:noFill/>
        </p:spPr>
        <p:txBody>
          <a:bodyPr wrap="none" rtlCol="0">
            <a:spAutoFit/>
          </a:bodyPr>
          <a:lstStyle/>
          <a:p>
            <a:r>
              <a:rPr lang="en-GB" sz="2800" dirty="0" smtClean="0">
                <a:latin typeface="+mj-lt"/>
              </a:rPr>
              <a:t>1. Do you think humans are special? Why? </a:t>
            </a:r>
          </a:p>
          <a:p>
            <a:endParaRPr lang="en-GB" sz="2800" dirty="0">
              <a:latin typeface="+mj-lt"/>
            </a:endParaRPr>
          </a:p>
          <a:p>
            <a:r>
              <a:rPr lang="en-GB" sz="2800" dirty="0" smtClean="0">
                <a:latin typeface="+mj-lt"/>
              </a:rPr>
              <a:t>2. What do you believe is the purpose of humans?</a:t>
            </a:r>
            <a:endParaRPr lang="en-GB" sz="2800" dirty="0">
              <a:latin typeface="+mj-lt"/>
            </a:endParaRPr>
          </a:p>
        </p:txBody>
      </p:sp>
    </p:spTree>
    <p:extLst>
      <p:ext uri="{BB962C8B-B14F-4D97-AF65-F5344CB8AC3E}">
        <p14:creationId xmlns:p14="http://schemas.microsoft.com/office/powerpoint/2010/main" val="5587953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95736" y="5229200"/>
            <a:ext cx="6512511" cy="1143000"/>
          </a:xfrm>
        </p:spPr>
        <p:txBody>
          <a:bodyPr/>
          <a:lstStyle/>
          <a:p>
            <a:r>
              <a:rPr lang="en-GB" dirty="0" smtClean="0"/>
              <a:t>How do we decide what is true?</a:t>
            </a:r>
            <a:endParaRPr lang="en-GB" dirty="0"/>
          </a:p>
        </p:txBody>
      </p:sp>
      <p:sp>
        <p:nvSpPr>
          <p:cNvPr id="4" name="Oval 3"/>
          <p:cNvSpPr/>
          <p:nvPr/>
        </p:nvSpPr>
        <p:spPr>
          <a:xfrm>
            <a:off x="2843808" y="1484784"/>
            <a:ext cx="3600400" cy="2664296"/>
          </a:xfrm>
          <a:prstGeom prst="ellipse">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smtClean="0">
                <a:solidFill>
                  <a:schemeClr val="tx1">
                    <a:lumMod val="95000"/>
                    <a:lumOff val="5000"/>
                  </a:schemeClr>
                </a:solidFill>
              </a:rPr>
              <a:t>How do we decide what is true?</a:t>
            </a:r>
            <a:endParaRPr lang="en-GB" sz="2400" b="1" dirty="0">
              <a:solidFill>
                <a:schemeClr val="tx1">
                  <a:lumMod val="95000"/>
                  <a:lumOff val="5000"/>
                </a:schemeClr>
              </a:solidFill>
            </a:endParaRPr>
          </a:p>
        </p:txBody>
      </p:sp>
    </p:spTree>
    <p:extLst>
      <p:ext uri="{BB962C8B-B14F-4D97-AF65-F5344CB8AC3E}">
        <p14:creationId xmlns:p14="http://schemas.microsoft.com/office/powerpoint/2010/main" val="4012607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398" y="53752"/>
            <a:ext cx="8930862" cy="1143000"/>
          </a:xfrm>
        </p:spPr>
        <p:txBody>
          <a:bodyPr>
            <a:normAutofit fontScale="90000"/>
          </a:bodyPr>
          <a:lstStyle/>
          <a:p>
            <a:r>
              <a:rPr lang="en-GB" dirty="0" smtClean="0"/>
              <a:t>How do we decide what is true?</a:t>
            </a:r>
            <a:endParaRPr lang="en-GB" dirty="0"/>
          </a:p>
        </p:txBody>
      </p:sp>
      <p:sp>
        <p:nvSpPr>
          <p:cNvPr id="4" name="Oval 3"/>
          <p:cNvSpPr/>
          <p:nvPr/>
        </p:nvSpPr>
        <p:spPr>
          <a:xfrm>
            <a:off x="3275856" y="2636912"/>
            <a:ext cx="3096344" cy="252028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smtClean="0">
                <a:latin typeface="+mj-lt"/>
              </a:rPr>
              <a:t>Establishing facts</a:t>
            </a:r>
          </a:p>
          <a:p>
            <a:pPr algn="ctr"/>
            <a:r>
              <a:rPr lang="en-GB" sz="2000" dirty="0" smtClean="0">
                <a:latin typeface="+mj-lt"/>
              </a:rPr>
              <a:t>How could we find out something is true?</a:t>
            </a:r>
            <a:endParaRPr lang="en-GB" sz="2000" dirty="0">
              <a:latin typeface="+mj-lt"/>
            </a:endParaRPr>
          </a:p>
        </p:txBody>
      </p:sp>
      <p:cxnSp>
        <p:nvCxnSpPr>
          <p:cNvPr id="6" name="Straight Arrow Connector 5"/>
          <p:cNvCxnSpPr/>
          <p:nvPr/>
        </p:nvCxnSpPr>
        <p:spPr>
          <a:xfrm flipV="1">
            <a:off x="5724128" y="2276872"/>
            <a:ext cx="648072" cy="57606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flipH="1">
            <a:off x="4824027" y="5160404"/>
            <a:ext cx="1" cy="64807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flipH="1">
            <a:off x="1979712" y="4221088"/>
            <a:ext cx="1296144" cy="5040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a:off x="6286382" y="4221088"/>
            <a:ext cx="661882" cy="25202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H="1" flipV="1">
            <a:off x="3635896" y="2198471"/>
            <a:ext cx="483751" cy="57606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1" name="Oval 20"/>
          <p:cNvSpPr/>
          <p:nvPr/>
        </p:nvSpPr>
        <p:spPr>
          <a:xfrm>
            <a:off x="1100514" y="1196752"/>
            <a:ext cx="2571386" cy="1368152"/>
          </a:xfrm>
          <a:prstGeom prst="ellipse">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Oval 21"/>
          <p:cNvSpPr/>
          <p:nvPr/>
        </p:nvSpPr>
        <p:spPr>
          <a:xfrm>
            <a:off x="56398" y="4581128"/>
            <a:ext cx="2427370" cy="1227348"/>
          </a:xfrm>
          <a:prstGeom prst="ellipse">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Anything else?</a:t>
            </a:r>
            <a:endParaRPr lang="en-GB" dirty="0"/>
          </a:p>
        </p:txBody>
      </p:sp>
      <p:sp>
        <p:nvSpPr>
          <p:cNvPr id="23" name="Oval 22"/>
          <p:cNvSpPr/>
          <p:nvPr/>
        </p:nvSpPr>
        <p:spPr>
          <a:xfrm>
            <a:off x="6286382" y="1196752"/>
            <a:ext cx="2088232" cy="1368152"/>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Oval 23"/>
          <p:cNvSpPr/>
          <p:nvPr/>
        </p:nvSpPr>
        <p:spPr>
          <a:xfrm>
            <a:off x="6899029" y="4116288"/>
            <a:ext cx="2088232" cy="1368152"/>
          </a:xfrm>
          <a:prstGeom prst="ellips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Oval 24"/>
          <p:cNvSpPr/>
          <p:nvPr/>
        </p:nvSpPr>
        <p:spPr>
          <a:xfrm>
            <a:off x="3333314" y="5808476"/>
            <a:ext cx="2981427" cy="1008112"/>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TextBox 25"/>
          <p:cNvSpPr txBox="1"/>
          <p:nvPr/>
        </p:nvSpPr>
        <p:spPr>
          <a:xfrm>
            <a:off x="1432248" y="1403774"/>
            <a:ext cx="1929666" cy="830997"/>
          </a:xfrm>
          <a:prstGeom prst="rect">
            <a:avLst/>
          </a:prstGeom>
          <a:noFill/>
        </p:spPr>
        <p:txBody>
          <a:bodyPr wrap="square" rtlCol="0">
            <a:spAutoFit/>
          </a:bodyPr>
          <a:lstStyle/>
          <a:p>
            <a:r>
              <a:rPr lang="en-GB" sz="2400" dirty="0" smtClean="0"/>
              <a:t>Do an experiment</a:t>
            </a:r>
            <a:endParaRPr lang="en-GB" sz="2400" dirty="0"/>
          </a:p>
        </p:txBody>
      </p:sp>
      <p:sp>
        <p:nvSpPr>
          <p:cNvPr id="27" name="TextBox 26"/>
          <p:cNvSpPr txBox="1"/>
          <p:nvPr/>
        </p:nvSpPr>
        <p:spPr>
          <a:xfrm>
            <a:off x="6607959" y="1434551"/>
            <a:ext cx="1727453" cy="1015663"/>
          </a:xfrm>
          <a:prstGeom prst="rect">
            <a:avLst/>
          </a:prstGeom>
          <a:noFill/>
        </p:spPr>
        <p:txBody>
          <a:bodyPr wrap="square" rtlCol="0">
            <a:spAutoFit/>
          </a:bodyPr>
          <a:lstStyle/>
          <a:p>
            <a:r>
              <a:rPr lang="en-GB" sz="2000" dirty="0" smtClean="0">
                <a:solidFill>
                  <a:schemeClr val="tx1">
                    <a:lumMod val="95000"/>
                    <a:lumOff val="5000"/>
                  </a:schemeClr>
                </a:solidFill>
              </a:rPr>
              <a:t>See, feel, smell, touch, hear it</a:t>
            </a:r>
            <a:endParaRPr lang="en-GB" sz="2000" dirty="0">
              <a:solidFill>
                <a:schemeClr val="tx1">
                  <a:lumMod val="95000"/>
                  <a:lumOff val="5000"/>
                </a:schemeClr>
              </a:solidFill>
            </a:endParaRPr>
          </a:p>
        </p:txBody>
      </p:sp>
      <p:sp>
        <p:nvSpPr>
          <p:cNvPr id="28" name="TextBox 27"/>
          <p:cNvSpPr txBox="1"/>
          <p:nvPr/>
        </p:nvSpPr>
        <p:spPr>
          <a:xfrm>
            <a:off x="7164287" y="4347102"/>
            <a:ext cx="1822973" cy="830997"/>
          </a:xfrm>
          <a:prstGeom prst="rect">
            <a:avLst/>
          </a:prstGeom>
          <a:noFill/>
        </p:spPr>
        <p:txBody>
          <a:bodyPr wrap="square" rtlCol="0">
            <a:spAutoFit/>
          </a:bodyPr>
          <a:lstStyle/>
          <a:p>
            <a:r>
              <a:rPr lang="en-GB" sz="2400" dirty="0" smtClean="0"/>
              <a:t>Written evidence?</a:t>
            </a:r>
            <a:endParaRPr lang="en-GB" sz="2400" dirty="0"/>
          </a:p>
        </p:txBody>
      </p:sp>
      <p:sp>
        <p:nvSpPr>
          <p:cNvPr id="29" name="TextBox 28"/>
          <p:cNvSpPr txBox="1"/>
          <p:nvPr/>
        </p:nvSpPr>
        <p:spPr>
          <a:xfrm>
            <a:off x="3671900" y="6021288"/>
            <a:ext cx="2196244" cy="523220"/>
          </a:xfrm>
          <a:prstGeom prst="rect">
            <a:avLst/>
          </a:prstGeom>
          <a:noFill/>
        </p:spPr>
        <p:txBody>
          <a:bodyPr wrap="square" rtlCol="0">
            <a:spAutoFit/>
          </a:bodyPr>
          <a:lstStyle/>
          <a:p>
            <a:r>
              <a:rPr lang="en-GB" sz="2800" dirty="0" smtClean="0"/>
              <a:t>Photo of it?</a:t>
            </a:r>
            <a:endParaRPr lang="en-GB" sz="2800" dirty="0"/>
          </a:p>
        </p:txBody>
      </p:sp>
    </p:spTree>
    <p:extLst>
      <p:ext uri="{BB962C8B-B14F-4D97-AF65-F5344CB8AC3E}">
        <p14:creationId xmlns:p14="http://schemas.microsoft.com/office/powerpoint/2010/main" val="29281293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fade">
                                      <p:cBhvr>
                                        <p:cTn id="7" dur="500"/>
                                        <p:tgtEl>
                                          <p:spTgt spid="21"/>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6"/>
                                        </p:tgtEl>
                                        <p:attrNameLst>
                                          <p:attrName>style.visibility</p:attrName>
                                        </p:attrNameLst>
                                      </p:cBhvr>
                                      <p:to>
                                        <p:strVal val="visible"/>
                                      </p:to>
                                    </p:set>
                                    <p:animEffect transition="in" filter="fade">
                                      <p:cBhvr>
                                        <p:cTn id="10" dur="500"/>
                                        <p:tgtEl>
                                          <p:spTgt spid="26"/>
                                        </p:tgtEl>
                                      </p:cBhvr>
                                    </p:animEffect>
                                  </p:childTnLst>
                                </p:cTn>
                              </p:par>
                            </p:childTnLst>
                          </p:cTn>
                        </p:par>
                      </p:childTnLst>
                    </p:cTn>
                  </p:par>
                  <p:par>
                    <p:cTn id="11" fill="hold">
                      <p:stCondLst>
                        <p:cond delay="indefinite"/>
                      </p:stCondLst>
                      <p:childTnLst>
                        <p:par>
                          <p:cTn id="12" fill="hold">
                            <p:stCondLst>
                              <p:cond delay="0"/>
                            </p:stCondLst>
                            <p:childTnLst>
                              <p:par>
                                <p:cTn id="13" presetID="42" presetClass="entr" presetSubtype="0" fill="hold" grpId="0" nodeType="clickEffect">
                                  <p:stCondLst>
                                    <p:cond delay="0"/>
                                  </p:stCondLst>
                                  <p:childTnLst>
                                    <p:set>
                                      <p:cBhvr>
                                        <p:cTn id="14" dur="1" fill="hold">
                                          <p:stCondLst>
                                            <p:cond delay="0"/>
                                          </p:stCondLst>
                                        </p:cTn>
                                        <p:tgtEl>
                                          <p:spTgt spid="27"/>
                                        </p:tgtEl>
                                        <p:attrNameLst>
                                          <p:attrName>style.visibility</p:attrName>
                                        </p:attrNameLst>
                                      </p:cBhvr>
                                      <p:to>
                                        <p:strVal val="visible"/>
                                      </p:to>
                                    </p:set>
                                    <p:animEffect transition="in" filter="fade">
                                      <p:cBhvr>
                                        <p:cTn id="15" dur="1000"/>
                                        <p:tgtEl>
                                          <p:spTgt spid="27"/>
                                        </p:tgtEl>
                                      </p:cBhvr>
                                    </p:animEffect>
                                    <p:anim calcmode="lin" valueType="num">
                                      <p:cBhvr>
                                        <p:cTn id="16" dur="1000" fill="hold"/>
                                        <p:tgtEl>
                                          <p:spTgt spid="27"/>
                                        </p:tgtEl>
                                        <p:attrNameLst>
                                          <p:attrName>ppt_x</p:attrName>
                                        </p:attrNameLst>
                                      </p:cBhvr>
                                      <p:tavLst>
                                        <p:tav tm="0">
                                          <p:val>
                                            <p:strVal val="#ppt_x"/>
                                          </p:val>
                                        </p:tav>
                                        <p:tav tm="100000">
                                          <p:val>
                                            <p:strVal val="#ppt_x"/>
                                          </p:val>
                                        </p:tav>
                                      </p:tavLst>
                                    </p:anim>
                                    <p:anim calcmode="lin" valueType="num">
                                      <p:cBhvr>
                                        <p:cTn id="17" dur="1000" fill="hold"/>
                                        <p:tgtEl>
                                          <p:spTgt spid="27"/>
                                        </p:tgtEl>
                                        <p:attrNameLst>
                                          <p:attrName>ppt_y</p:attrName>
                                        </p:attrNameLst>
                                      </p:cBhvr>
                                      <p:tavLst>
                                        <p:tav tm="0">
                                          <p:val>
                                            <p:strVal val="#ppt_y+.1"/>
                                          </p:val>
                                        </p:tav>
                                        <p:tav tm="100000">
                                          <p:val>
                                            <p:strVal val="#ppt_y"/>
                                          </p:val>
                                        </p:tav>
                                      </p:tavLst>
                                    </p:anim>
                                  </p:childTnLst>
                                </p:cTn>
                              </p:par>
                              <p:par>
                                <p:cTn id="18" presetID="42" presetClass="entr" presetSubtype="0" fill="hold" grpId="0" nodeType="withEffect">
                                  <p:stCondLst>
                                    <p:cond delay="0"/>
                                  </p:stCondLst>
                                  <p:childTnLst>
                                    <p:set>
                                      <p:cBhvr>
                                        <p:cTn id="19" dur="1" fill="hold">
                                          <p:stCondLst>
                                            <p:cond delay="0"/>
                                          </p:stCondLst>
                                        </p:cTn>
                                        <p:tgtEl>
                                          <p:spTgt spid="23"/>
                                        </p:tgtEl>
                                        <p:attrNameLst>
                                          <p:attrName>style.visibility</p:attrName>
                                        </p:attrNameLst>
                                      </p:cBhvr>
                                      <p:to>
                                        <p:strVal val="visible"/>
                                      </p:to>
                                    </p:set>
                                    <p:animEffect transition="in" filter="fade">
                                      <p:cBhvr>
                                        <p:cTn id="20" dur="1000"/>
                                        <p:tgtEl>
                                          <p:spTgt spid="23"/>
                                        </p:tgtEl>
                                      </p:cBhvr>
                                    </p:animEffect>
                                    <p:anim calcmode="lin" valueType="num">
                                      <p:cBhvr>
                                        <p:cTn id="21" dur="1000" fill="hold"/>
                                        <p:tgtEl>
                                          <p:spTgt spid="23"/>
                                        </p:tgtEl>
                                        <p:attrNameLst>
                                          <p:attrName>ppt_x</p:attrName>
                                        </p:attrNameLst>
                                      </p:cBhvr>
                                      <p:tavLst>
                                        <p:tav tm="0">
                                          <p:val>
                                            <p:strVal val="#ppt_x"/>
                                          </p:val>
                                        </p:tav>
                                        <p:tav tm="100000">
                                          <p:val>
                                            <p:strVal val="#ppt_x"/>
                                          </p:val>
                                        </p:tav>
                                      </p:tavLst>
                                    </p:anim>
                                    <p:anim calcmode="lin" valueType="num">
                                      <p:cBhvr>
                                        <p:cTn id="22" dur="1000" fill="hold"/>
                                        <p:tgtEl>
                                          <p:spTgt spid="23"/>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28"/>
                                        </p:tgtEl>
                                        <p:attrNameLst>
                                          <p:attrName>style.visibility</p:attrName>
                                        </p:attrNameLst>
                                      </p:cBhvr>
                                      <p:to>
                                        <p:strVal val="visible"/>
                                      </p:to>
                                    </p:set>
                                    <p:animEffect transition="in" filter="barn(inVertical)">
                                      <p:cBhvr>
                                        <p:cTn id="27" dur="500"/>
                                        <p:tgtEl>
                                          <p:spTgt spid="28"/>
                                        </p:tgtEl>
                                      </p:cBhvr>
                                    </p:animEffect>
                                  </p:childTnLst>
                                </p:cTn>
                              </p:par>
                              <p:par>
                                <p:cTn id="28" presetID="16" presetClass="entr" presetSubtype="21" fill="hold" grpId="0" nodeType="withEffect">
                                  <p:stCondLst>
                                    <p:cond delay="0"/>
                                  </p:stCondLst>
                                  <p:childTnLst>
                                    <p:set>
                                      <p:cBhvr>
                                        <p:cTn id="29" dur="1" fill="hold">
                                          <p:stCondLst>
                                            <p:cond delay="0"/>
                                          </p:stCondLst>
                                        </p:cTn>
                                        <p:tgtEl>
                                          <p:spTgt spid="24"/>
                                        </p:tgtEl>
                                        <p:attrNameLst>
                                          <p:attrName>style.visibility</p:attrName>
                                        </p:attrNameLst>
                                      </p:cBhvr>
                                      <p:to>
                                        <p:strVal val="visible"/>
                                      </p:to>
                                    </p:set>
                                    <p:animEffect transition="in" filter="barn(inVertical)">
                                      <p:cBhvr>
                                        <p:cTn id="30" dur="500"/>
                                        <p:tgtEl>
                                          <p:spTgt spid="24"/>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25"/>
                                        </p:tgtEl>
                                        <p:attrNameLst>
                                          <p:attrName>style.visibility</p:attrName>
                                        </p:attrNameLst>
                                      </p:cBhvr>
                                      <p:to>
                                        <p:strVal val="visible"/>
                                      </p:to>
                                    </p:set>
                                    <p:animEffect transition="in" filter="fade">
                                      <p:cBhvr>
                                        <p:cTn id="35" dur="500"/>
                                        <p:tgtEl>
                                          <p:spTgt spid="25"/>
                                        </p:tgtEl>
                                      </p:cBhvr>
                                    </p:animEffect>
                                  </p:childTnLst>
                                </p:cTn>
                              </p:par>
                              <p:par>
                                <p:cTn id="36" presetID="10" presetClass="entr" presetSubtype="0" fill="hold" grpId="0" nodeType="withEffect">
                                  <p:stCondLst>
                                    <p:cond delay="0"/>
                                  </p:stCondLst>
                                  <p:childTnLst>
                                    <p:set>
                                      <p:cBhvr>
                                        <p:cTn id="37" dur="1" fill="hold">
                                          <p:stCondLst>
                                            <p:cond delay="0"/>
                                          </p:stCondLst>
                                        </p:cTn>
                                        <p:tgtEl>
                                          <p:spTgt spid="29"/>
                                        </p:tgtEl>
                                        <p:attrNameLst>
                                          <p:attrName>style.visibility</p:attrName>
                                        </p:attrNameLst>
                                      </p:cBhvr>
                                      <p:to>
                                        <p:strVal val="visible"/>
                                      </p:to>
                                    </p:set>
                                    <p:animEffect transition="in" filter="fade">
                                      <p:cBhvr>
                                        <p:cTn id="38" dur="500"/>
                                        <p:tgtEl>
                                          <p:spTgt spid="29"/>
                                        </p:tgtEl>
                                      </p:cBhvr>
                                    </p:animEffect>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2"/>
                                        </p:tgtEl>
                                        <p:attrNameLst>
                                          <p:attrName>style.visibility</p:attrName>
                                        </p:attrNameLst>
                                      </p:cBhvr>
                                      <p:to>
                                        <p:strVal val="visible"/>
                                      </p:to>
                                    </p:set>
                                    <p:anim calcmode="lin" valueType="num">
                                      <p:cBhvr additive="base">
                                        <p:cTn id="43" dur="500" fill="hold"/>
                                        <p:tgtEl>
                                          <p:spTgt spid="22"/>
                                        </p:tgtEl>
                                        <p:attrNameLst>
                                          <p:attrName>ppt_x</p:attrName>
                                        </p:attrNameLst>
                                      </p:cBhvr>
                                      <p:tavLst>
                                        <p:tav tm="0">
                                          <p:val>
                                            <p:strVal val="#ppt_x"/>
                                          </p:val>
                                        </p:tav>
                                        <p:tav tm="100000">
                                          <p:val>
                                            <p:strVal val="#ppt_x"/>
                                          </p:val>
                                        </p:tav>
                                      </p:tavLst>
                                    </p:anim>
                                    <p:anim calcmode="lin" valueType="num">
                                      <p:cBhvr additive="base">
                                        <p:cTn id="44"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P spid="22" grpId="0" animBg="1"/>
      <p:bldP spid="23" grpId="0" animBg="1"/>
      <p:bldP spid="24" grpId="0" animBg="1"/>
      <p:bldP spid="25" grpId="0" animBg="1"/>
      <p:bldP spid="26" grpId="0"/>
      <p:bldP spid="27" grpId="0"/>
      <p:bldP spid="28" grpId="0"/>
      <p:bldP spid="2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51520" y="188640"/>
            <a:ext cx="8496944" cy="5139869"/>
          </a:xfrm>
          <a:prstGeom prst="rect">
            <a:avLst/>
          </a:prstGeom>
        </p:spPr>
        <p:txBody>
          <a:bodyPr wrap="square">
            <a:spAutoFit/>
          </a:bodyPr>
          <a:lstStyle/>
          <a:p>
            <a:pPr lvl="0"/>
            <a:r>
              <a:rPr lang="en-GB" sz="3600" b="1" u="sng" dirty="0" smtClean="0">
                <a:latin typeface="+mj-lt"/>
              </a:rPr>
              <a:t>But …..belief differs….. </a:t>
            </a:r>
          </a:p>
          <a:p>
            <a:pPr lvl="0"/>
            <a:endParaRPr lang="en-GB" sz="2800" dirty="0" smtClean="0">
              <a:latin typeface="Comic Sans MS" pitchFamily="66" charset="0"/>
            </a:endParaRPr>
          </a:p>
          <a:p>
            <a:pPr marL="457200" lvl="0" indent="-457200">
              <a:buFont typeface="Arial" pitchFamily="34" charset="0"/>
              <a:buChar char="•"/>
            </a:pPr>
            <a:r>
              <a:rPr lang="en-GB" sz="2400" dirty="0"/>
              <a:t>E</a:t>
            </a:r>
            <a:r>
              <a:rPr lang="en-GB" sz="2400" dirty="0" smtClean="0"/>
              <a:t>vidence </a:t>
            </a:r>
            <a:r>
              <a:rPr lang="en-GB" sz="2400" dirty="0"/>
              <a:t>is not always conclusive, e.g. science can tell us how the world was made but not how to create matter. </a:t>
            </a:r>
            <a:r>
              <a:rPr lang="en-GB" sz="2400" dirty="0" smtClean="0"/>
              <a:t>(though it may do at some point)</a:t>
            </a:r>
          </a:p>
          <a:p>
            <a:pPr marL="457200" lvl="0" indent="-457200">
              <a:buFont typeface="Arial" pitchFamily="34" charset="0"/>
              <a:buChar char="•"/>
            </a:pPr>
            <a:endParaRPr lang="en-GB" sz="2400" dirty="0" smtClean="0"/>
          </a:p>
          <a:p>
            <a:pPr marL="457200" lvl="0" indent="-457200">
              <a:buFont typeface="Arial" pitchFamily="34" charset="0"/>
              <a:buChar char="•"/>
            </a:pPr>
            <a:r>
              <a:rPr lang="en-GB" sz="2400" dirty="0" smtClean="0"/>
              <a:t>Do </a:t>
            </a:r>
            <a:r>
              <a:rPr lang="en-GB" sz="2400" dirty="0"/>
              <a:t>we need belief for </a:t>
            </a:r>
            <a:r>
              <a:rPr lang="en-GB" sz="2400" dirty="0" smtClean="0"/>
              <a:t>unanswerable questions?</a:t>
            </a:r>
          </a:p>
          <a:p>
            <a:pPr marL="457200" lvl="0" indent="-457200">
              <a:buFont typeface="Arial" pitchFamily="34" charset="0"/>
              <a:buChar char="•"/>
            </a:pPr>
            <a:endParaRPr lang="en-GB" sz="2400" dirty="0" smtClean="0"/>
          </a:p>
          <a:p>
            <a:pPr marL="457200" lvl="0" indent="-457200">
              <a:buFont typeface="Arial" pitchFamily="34" charset="0"/>
              <a:buChar char="•"/>
            </a:pPr>
            <a:r>
              <a:rPr lang="en-GB" sz="2400" dirty="0"/>
              <a:t>N</a:t>
            </a:r>
            <a:r>
              <a:rPr lang="en-GB" sz="2400" dirty="0" smtClean="0"/>
              <a:t>ew </a:t>
            </a:r>
            <a:r>
              <a:rPr lang="en-GB" sz="2400" dirty="0"/>
              <a:t>evidence can contradict old evidence, so are there really any absolute truths in science? E.g. some scientists use proof to say global warming is taking place, while others use contradictory evidence to say global warming is part of a natural cycle!</a:t>
            </a:r>
          </a:p>
        </p:txBody>
      </p:sp>
    </p:spTree>
    <p:extLst>
      <p:ext uri="{BB962C8B-B14F-4D97-AF65-F5344CB8AC3E}">
        <p14:creationId xmlns:p14="http://schemas.microsoft.com/office/powerpoint/2010/main" val="32076409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 calcmode="lin" valueType="num">
                                      <p:cBhvr additive="base">
                                        <p:cTn id="7"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nodeType="clickEffect">
                                  <p:stCondLst>
                                    <p:cond delay="0"/>
                                  </p:stCondLst>
                                  <p:childTnLst>
                                    <p:set>
                                      <p:cBhvr>
                                        <p:cTn id="12" dur="1" fill="hold">
                                          <p:stCondLst>
                                            <p:cond delay="0"/>
                                          </p:stCondLst>
                                        </p:cTn>
                                        <p:tgtEl>
                                          <p:spTgt spid="4">
                                            <p:txEl>
                                              <p:pRg st="4" end="4"/>
                                            </p:txEl>
                                          </p:spTgt>
                                        </p:tgtEl>
                                        <p:attrNameLst>
                                          <p:attrName>style.visibility</p:attrName>
                                        </p:attrNameLst>
                                      </p:cBhvr>
                                      <p:to>
                                        <p:strVal val="visible"/>
                                      </p:to>
                                    </p:set>
                                    <p:animEffect transition="in" filter="barn(inVertical)">
                                      <p:cBhvr>
                                        <p:cTn id="13" dur="500"/>
                                        <p:tgtEl>
                                          <p:spTgt spid="4">
                                            <p:txEl>
                                              <p:pRg st="4" end="4"/>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4">
                                            <p:txEl>
                                              <p:pRg st="6" end="6"/>
                                            </p:txEl>
                                          </p:spTgt>
                                        </p:tgtEl>
                                        <p:attrNameLst>
                                          <p:attrName>style.visibility</p:attrName>
                                        </p:attrNameLst>
                                      </p:cBhvr>
                                      <p:to>
                                        <p:strVal val="visible"/>
                                      </p:to>
                                    </p:set>
                                    <p:anim calcmode="lin" valueType="num">
                                      <p:cBhvr additive="base">
                                        <p:cTn id="18"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sz="quarter" idx="13"/>
            <p:extLst>
              <p:ext uri="{D42A27DB-BD31-4B8C-83A1-F6EECF244321}">
                <p14:modId xmlns:p14="http://schemas.microsoft.com/office/powerpoint/2010/main" val="1232305301"/>
              </p:ext>
            </p:extLst>
          </p:nvPr>
        </p:nvGraphicFramePr>
        <p:xfrm>
          <a:off x="323528" y="260648"/>
          <a:ext cx="8640960" cy="6408711"/>
        </p:xfrm>
        <a:graphic>
          <a:graphicData uri="http://schemas.openxmlformats.org/drawingml/2006/table">
            <a:tbl>
              <a:tblPr firstRow="1" bandRow="1">
                <a:tableStyleId>{5C22544A-7EE6-4342-B048-85BDC9FD1C3A}</a:tableStyleId>
              </a:tblPr>
              <a:tblGrid>
                <a:gridCol w="4320480"/>
                <a:gridCol w="4320480"/>
              </a:tblGrid>
              <a:tr h="594870">
                <a:tc gridSpan="2">
                  <a:txBody>
                    <a:bodyPr/>
                    <a:lstStyle/>
                    <a:p>
                      <a:pPr algn="ctr"/>
                      <a:r>
                        <a:rPr lang="en-GB" sz="1600" dirty="0" smtClean="0"/>
                        <a:t>Fact or belief</a:t>
                      </a:r>
                    </a:p>
                    <a:p>
                      <a:pPr algn="ctr"/>
                      <a:r>
                        <a:rPr lang="en-GB" sz="1600" dirty="0" smtClean="0"/>
                        <a:t>Cut and sort</a:t>
                      </a:r>
                      <a:r>
                        <a:rPr lang="en-GB" sz="1600" baseline="0" dirty="0" smtClean="0"/>
                        <a:t> the following into two groups. Be ready to explain your reasons.</a:t>
                      </a:r>
                      <a:endParaRPr lang="en-GB"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GB" dirty="0"/>
                    </a:p>
                  </a:txBody>
                  <a:tcPr/>
                </a:tc>
              </a:tr>
              <a:tr h="900917">
                <a:tc>
                  <a:txBody>
                    <a:bodyPr/>
                    <a:lstStyle/>
                    <a:p>
                      <a:r>
                        <a:rPr lang="en-GB" sz="1600" dirty="0" smtClean="0"/>
                        <a:t>Manchester United is the best football</a:t>
                      </a:r>
                      <a:r>
                        <a:rPr lang="en-GB" sz="1600" baseline="0" dirty="0" smtClean="0"/>
                        <a:t> team in the world</a:t>
                      </a:r>
                      <a:endParaRPr lang="en-GB"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1600" dirty="0" smtClean="0"/>
                        <a:t>The person now known as Caitlyn</a:t>
                      </a:r>
                      <a:r>
                        <a:rPr lang="en-GB" sz="1600" baseline="0" dirty="0" smtClean="0"/>
                        <a:t> Jenner from the TV show the Kardashians was once an Olympian</a:t>
                      </a:r>
                      <a:endParaRPr lang="en-GB"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900917">
                <a:tc>
                  <a:txBody>
                    <a:bodyPr/>
                    <a:lstStyle/>
                    <a:p>
                      <a:r>
                        <a:rPr lang="en-GB" sz="1600" dirty="0" smtClean="0"/>
                        <a:t>United Kingdom will win the Eurovision song contest next</a:t>
                      </a:r>
                      <a:r>
                        <a:rPr lang="en-GB" sz="1600" baseline="0" dirty="0" smtClean="0"/>
                        <a:t> year</a:t>
                      </a:r>
                      <a:endParaRPr lang="en-GB"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1600" dirty="0" smtClean="0"/>
                        <a:t>God does not exist</a:t>
                      </a:r>
                      <a:endParaRPr lang="en-GB"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845341">
                <a:tc>
                  <a:txBody>
                    <a:bodyPr/>
                    <a:lstStyle/>
                    <a:p>
                      <a:r>
                        <a:rPr lang="en-GB" sz="1600" dirty="0" smtClean="0"/>
                        <a:t>The </a:t>
                      </a:r>
                      <a:r>
                        <a:rPr lang="en-GB" sz="1600" dirty="0" err="1" smtClean="0"/>
                        <a:t>beatles</a:t>
                      </a:r>
                      <a:r>
                        <a:rPr lang="en-GB" sz="1600" baseline="0" dirty="0" smtClean="0"/>
                        <a:t> were the best band in the world</a:t>
                      </a:r>
                    </a:p>
                    <a:p>
                      <a:endParaRPr lang="en-GB"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1600" dirty="0" smtClean="0"/>
                        <a:t>Britain is a Christian</a:t>
                      </a:r>
                      <a:r>
                        <a:rPr lang="en-GB" sz="1600" baseline="0" dirty="0" smtClean="0"/>
                        <a:t> country</a:t>
                      </a:r>
                      <a:endParaRPr lang="en-GB"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845341">
                <a:tc>
                  <a:txBody>
                    <a:bodyPr/>
                    <a:lstStyle/>
                    <a:p>
                      <a:r>
                        <a:rPr lang="en-GB" sz="1600" dirty="0" smtClean="0"/>
                        <a:t>When I die I will go to heaven</a:t>
                      </a:r>
                    </a:p>
                    <a:p>
                      <a:endParaRPr lang="en-GB" sz="1600" dirty="0" smtClean="0"/>
                    </a:p>
                    <a:p>
                      <a:endParaRPr lang="en-GB"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1600" dirty="0" smtClean="0"/>
                        <a:t>Religious people live</a:t>
                      </a:r>
                      <a:r>
                        <a:rPr lang="en-GB" sz="1600" baseline="0" dirty="0" smtClean="0"/>
                        <a:t> better lives.</a:t>
                      </a:r>
                      <a:endParaRPr lang="en-GB"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845341">
                <a:tc>
                  <a:txBody>
                    <a:bodyPr/>
                    <a:lstStyle/>
                    <a:p>
                      <a:r>
                        <a:rPr lang="en-GB" sz="1600" dirty="0" smtClean="0"/>
                        <a:t>Dinosaurs once</a:t>
                      </a:r>
                      <a:r>
                        <a:rPr lang="en-GB" sz="1600" baseline="0" dirty="0" smtClean="0"/>
                        <a:t> walked the earth</a:t>
                      </a:r>
                      <a:endParaRPr lang="en-GB"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1600" dirty="0" smtClean="0"/>
                        <a:t>Birchwood</a:t>
                      </a:r>
                      <a:r>
                        <a:rPr lang="en-GB" sz="1600" baseline="0" dirty="0" smtClean="0"/>
                        <a:t> is in Warrington</a:t>
                      </a:r>
                    </a:p>
                    <a:p>
                      <a:endParaRPr lang="en-GB" sz="1600" baseline="0" dirty="0" smtClean="0"/>
                    </a:p>
                    <a:p>
                      <a:endParaRPr lang="en-GB"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845341">
                <a:tc>
                  <a:txBody>
                    <a:bodyPr/>
                    <a:lstStyle/>
                    <a:p>
                      <a:r>
                        <a:rPr lang="en-GB" sz="1600" dirty="0" smtClean="0"/>
                        <a:t>Henry the VIII had six wives</a:t>
                      </a:r>
                      <a:endParaRPr lang="en-GB"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1600" dirty="0" smtClean="0"/>
                        <a:t>Smoking is bad for your health</a:t>
                      </a:r>
                    </a:p>
                    <a:p>
                      <a:endParaRPr lang="en-GB" sz="1600" dirty="0" smtClean="0"/>
                    </a:p>
                    <a:p>
                      <a:endParaRPr lang="en-GB"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630643">
                <a:tc>
                  <a:txBody>
                    <a:bodyPr/>
                    <a:lstStyle/>
                    <a:p>
                      <a:r>
                        <a:rPr lang="en-GB" sz="1600" dirty="0" smtClean="0"/>
                        <a:t>God is a man</a:t>
                      </a:r>
                      <a:endParaRPr lang="en-GB"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1600" dirty="0" smtClean="0"/>
                        <a:t>Our school day ends at 3pm</a:t>
                      </a:r>
                      <a:endParaRPr lang="en-GB"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bl>
          </a:graphicData>
        </a:graphic>
      </p:graphicFrame>
    </p:spTree>
    <p:extLst>
      <p:ext uri="{BB962C8B-B14F-4D97-AF65-F5344CB8AC3E}">
        <p14:creationId xmlns:p14="http://schemas.microsoft.com/office/powerpoint/2010/main" val="14308027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47864" y="209678"/>
            <a:ext cx="5544616" cy="1143000"/>
          </a:xfrm>
        </p:spPr>
        <p:txBody>
          <a:bodyPr>
            <a:normAutofit fontScale="90000"/>
          </a:bodyPr>
          <a:lstStyle/>
          <a:p>
            <a:r>
              <a:rPr lang="en-GB" b="1" i="1" dirty="0" smtClean="0"/>
              <a:t>If we can’t prove it, </a:t>
            </a:r>
            <a:br>
              <a:rPr lang="en-GB" b="1" i="1" dirty="0" smtClean="0"/>
            </a:br>
            <a:r>
              <a:rPr lang="en-GB" b="1" i="1" dirty="0" smtClean="0"/>
              <a:t>then it’s a </a:t>
            </a:r>
            <a:r>
              <a:rPr lang="en-GB" b="1" i="1" dirty="0" smtClean="0">
                <a:solidFill>
                  <a:srgbClr val="FF0000"/>
                </a:solidFill>
              </a:rPr>
              <a:t>belief</a:t>
            </a:r>
            <a:endParaRPr lang="en-GB" b="1" i="1" dirty="0">
              <a:solidFill>
                <a:srgbClr val="FF0000"/>
              </a:solidFill>
            </a:endParaRPr>
          </a:p>
        </p:txBody>
      </p:sp>
      <p:sp>
        <p:nvSpPr>
          <p:cNvPr id="3" name="Content Placeholder 2"/>
          <p:cNvSpPr>
            <a:spLocks noGrp="1"/>
          </p:cNvSpPr>
          <p:nvPr>
            <p:ph idx="4294967295"/>
          </p:nvPr>
        </p:nvSpPr>
        <p:spPr>
          <a:xfrm>
            <a:off x="164740" y="2332037"/>
            <a:ext cx="7467600" cy="4525963"/>
          </a:xfrm>
          <a:prstGeom prst="rect">
            <a:avLst/>
          </a:prstGeom>
        </p:spPr>
        <p:txBody>
          <a:bodyPr>
            <a:normAutofit/>
          </a:bodyPr>
          <a:lstStyle/>
          <a:p>
            <a:pPr marL="0" indent="0">
              <a:buNone/>
            </a:pPr>
            <a:r>
              <a:rPr lang="en-GB" dirty="0" smtClean="0"/>
              <a:t>Sort the cards into 2 columns in groups  – fact and belief.</a:t>
            </a:r>
          </a:p>
          <a:p>
            <a:pPr marL="0" indent="0">
              <a:buNone/>
            </a:pPr>
            <a:endParaRPr lang="en-GB" dirty="0"/>
          </a:p>
          <a:p>
            <a:pPr marL="0" indent="0">
              <a:buNone/>
            </a:pPr>
            <a:r>
              <a:rPr lang="en-GB" dirty="0" smtClean="0"/>
              <a:t>How you can you prove the facts?</a:t>
            </a:r>
          </a:p>
          <a:p>
            <a:pPr marL="0" indent="0">
              <a:buNone/>
            </a:pPr>
            <a:endParaRPr lang="en-GB" dirty="0"/>
          </a:p>
          <a:p>
            <a:pPr marL="0" indent="0">
              <a:buNone/>
            </a:pPr>
            <a:r>
              <a:rPr lang="en-GB" dirty="0" smtClean="0"/>
              <a:t>Do you disagree with anyone else in the group?</a:t>
            </a:r>
          </a:p>
          <a:p>
            <a:pPr marL="0" indent="0">
              <a:buNone/>
            </a:pPr>
            <a:endParaRPr lang="en-GB" dirty="0"/>
          </a:p>
          <a:p>
            <a:pPr marL="0" indent="0">
              <a:buNone/>
            </a:pPr>
            <a:r>
              <a:rPr lang="en-GB" dirty="0" smtClean="0"/>
              <a:t>How would you argue your case?</a:t>
            </a:r>
            <a:endParaRPr lang="en-GB" dirty="0"/>
          </a:p>
        </p:txBody>
      </p:sp>
      <p:sp>
        <p:nvSpPr>
          <p:cNvPr id="4" name="Flowchart: Punched Tape 3"/>
          <p:cNvSpPr/>
          <p:nvPr/>
        </p:nvSpPr>
        <p:spPr>
          <a:xfrm>
            <a:off x="6372200" y="5157192"/>
            <a:ext cx="2520280" cy="1512168"/>
          </a:xfrm>
          <a:prstGeom prst="flowChartPunchedTap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b="1" dirty="0" smtClean="0">
                <a:solidFill>
                  <a:schemeClr val="tx1"/>
                </a:solidFill>
              </a:rPr>
              <a:t>FACT?</a:t>
            </a:r>
            <a:endParaRPr lang="en-GB" sz="4400" b="1" dirty="0">
              <a:solidFill>
                <a:schemeClr val="tx1"/>
              </a:solidFill>
            </a:endParaRPr>
          </a:p>
        </p:txBody>
      </p:sp>
      <p:sp>
        <p:nvSpPr>
          <p:cNvPr id="5" name="Flowchart: Punched Tape 4"/>
          <p:cNvSpPr/>
          <p:nvPr/>
        </p:nvSpPr>
        <p:spPr>
          <a:xfrm>
            <a:off x="323528" y="25094"/>
            <a:ext cx="2520280" cy="1512168"/>
          </a:xfrm>
          <a:prstGeom prst="flowChartPunchedTap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b="1" dirty="0" smtClean="0">
                <a:solidFill>
                  <a:schemeClr val="tx1"/>
                </a:solidFill>
              </a:rPr>
              <a:t>BELIEF?</a:t>
            </a:r>
            <a:endParaRPr lang="en-GB" sz="4400" b="1" dirty="0">
              <a:solidFill>
                <a:schemeClr val="tx1"/>
              </a:solidFill>
            </a:endParaRPr>
          </a:p>
        </p:txBody>
      </p:sp>
    </p:spTree>
    <p:extLst>
      <p:ext uri="{BB962C8B-B14F-4D97-AF65-F5344CB8AC3E}">
        <p14:creationId xmlns:p14="http://schemas.microsoft.com/office/powerpoint/2010/main" val="3921759701"/>
      </p:ext>
    </p:extLst>
  </p:cSld>
  <p:clrMapOvr>
    <a:masterClrMapping/>
  </p:clrMapOvr>
  <p:timing>
    <p:tnLst>
      <p:par>
        <p:cTn id="1" dur="indefinite" restart="never" nodeType="tmRoot"/>
      </p:par>
    </p:tnLst>
  </p:timing>
</p:sld>
</file>

<file path=ppt/theme/theme1.xml><?xml version="1.0" encoding="utf-8"?>
<a:theme xmlns:a="http://schemas.openxmlformats.org/drawingml/2006/main" name="Slipstream">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Slipstream">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ipstream">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FBABEF47575BA4CBFAEA5361B6E7601" ma:contentTypeVersion="4" ma:contentTypeDescription="Create a new document." ma:contentTypeScope="" ma:versionID="9310a7af8ed9e62dae4f7ae7b7837792">
  <xsd:schema xmlns:xsd="http://www.w3.org/2001/XMLSchema" xmlns:xs="http://www.w3.org/2001/XMLSchema" xmlns:p="http://schemas.microsoft.com/office/2006/metadata/properties" xmlns:ns2="e8d1ab5d-6988-4e8d-941b-232d4f2f88c2" targetNamespace="http://schemas.microsoft.com/office/2006/metadata/properties" ma:root="true" ma:fieldsID="cb73867b1def25c86a481747ac85c175" ns2:_="">
    <xsd:import namespace="e8d1ab5d-6988-4e8d-941b-232d4f2f88c2"/>
    <xsd:element name="properties">
      <xsd:complexType>
        <xsd:sequence>
          <xsd:element name="documentManagement">
            <xsd:complexType>
              <xsd:all>
                <xsd:element ref="ns2:SharedWithUsers" minOccurs="0"/>
                <xsd:element ref="ns2:SharedWithDetails" minOccurs="0"/>
                <xsd:element ref="ns2:LastSharedByUser" minOccurs="0"/>
                <xsd:element ref="ns2:LastSharedByTim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8d1ab5d-6988-4e8d-941b-232d4f2f88c2"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LastSharedByUser" ma:index="10" nillable="true" ma:displayName="Last Shared By User" ma:description="" ma:internalName="LastSharedByUser" ma:readOnly="true">
      <xsd:simpleType>
        <xsd:restriction base="dms:Note">
          <xsd:maxLength value="255"/>
        </xsd:restriction>
      </xsd:simpleType>
    </xsd:element>
    <xsd:element name="LastSharedByTime" ma:index="11" nillable="true" ma:displayName="Last Shared By Time" ma:description="" ma:internalName="LastSharedByTime" ma:readOnly="true">
      <xsd:simpleType>
        <xsd:restriction base="dms:DateTim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5D6C2854-5A2B-49CD-87E7-939BC52729BC}"/>
</file>

<file path=customXml/itemProps2.xml><?xml version="1.0" encoding="utf-8"?>
<ds:datastoreItem xmlns:ds="http://schemas.openxmlformats.org/officeDocument/2006/customXml" ds:itemID="{F3C0E25C-AEF3-45A6-AEC2-17DF1B38966F}"/>
</file>

<file path=customXml/itemProps3.xml><?xml version="1.0" encoding="utf-8"?>
<ds:datastoreItem xmlns:ds="http://schemas.openxmlformats.org/officeDocument/2006/customXml" ds:itemID="{EFCC1567-6893-490A-A546-AD693C0370D7}"/>
</file>

<file path=docProps/app.xml><?xml version="1.0" encoding="utf-8"?>
<Properties xmlns="http://schemas.openxmlformats.org/officeDocument/2006/extended-properties" xmlns:vt="http://schemas.openxmlformats.org/officeDocument/2006/docPropsVTypes">
  <Template>Slipstream</Template>
  <TotalTime>90</TotalTime>
  <Words>928</Words>
  <Application>Microsoft Office PowerPoint</Application>
  <PresentationFormat>On-screen Show (4:3)</PresentationFormat>
  <Paragraphs>140</Paragraphs>
  <Slides>15</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Calibri</vt:lpstr>
      <vt:lpstr>Comic Sans MS</vt:lpstr>
      <vt:lpstr>Georgia</vt:lpstr>
      <vt:lpstr>Trebuchet MS</vt:lpstr>
      <vt:lpstr>Slipstream</vt:lpstr>
      <vt:lpstr>PowerPoint Presentation</vt:lpstr>
      <vt:lpstr>What did we learn last lesson?</vt:lpstr>
      <vt:lpstr>Humanists…</vt:lpstr>
      <vt:lpstr>Humanists…</vt:lpstr>
      <vt:lpstr>How do we decide what is true?</vt:lpstr>
      <vt:lpstr>How do we decide what is true?</vt:lpstr>
      <vt:lpstr>PowerPoint Presentation</vt:lpstr>
      <vt:lpstr>PowerPoint Presentation</vt:lpstr>
      <vt:lpstr>If we can’t prove it,  then it’s a belief</vt:lpstr>
      <vt:lpstr>Watch the video clip of some humanists discussing God</vt:lpstr>
      <vt:lpstr>PowerPoint Presentation</vt:lpstr>
      <vt:lpstr>PowerPoint Presentation</vt:lpstr>
      <vt:lpstr>Evaluation</vt:lpstr>
      <vt:lpstr>TAG TASK</vt:lpstr>
      <vt:lpstr>PowerPoint Presentation</vt:lpstr>
    </vt:vector>
  </TitlesOfParts>
  <Company>Birchwood Community High School</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Daniel Cosgrove</dc:creator>
  <cp:lastModifiedBy>Daniel Cosgrove</cp:lastModifiedBy>
  <cp:revision>10</cp:revision>
  <dcterms:created xsi:type="dcterms:W3CDTF">2015-07-09T13:23:21Z</dcterms:created>
  <dcterms:modified xsi:type="dcterms:W3CDTF">2015-09-16T12:23:10Z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0x010100EFBABEF47575BA4CBFAEA5361B6E7601</vt:lpwstr>
  </property>
</Properties>
</file>