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1"/>
  </p:notesMasterIdLst>
  <p:handoutMasterIdLst>
    <p:handoutMasterId r:id="rId32"/>
  </p:handoutMasterIdLst>
  <p:sldIdLst>
    <p:sldId id="257" r:id="rId5"/>
    <p:sldId id="256" r:id="rId6"/>
    <p:sldId id="270" r:id="rId7"/>
    <p:sldId id="279" r:id="rId8"/>
    <p:sldId id="272" r:id="rId9"/>
    <p:sldId id="280" r:id="rId10"/>
    <p:sldId id="286" r:id="rId11"/>
    <p:sldId id="266" r:id="rId12"/>
    <p:sldId id="258" r:id="rId13"/>
    <p:sldId id="259" r:id="rId14"/>
    <p:sldId id="260" r:id="rId15"/>
    <p:sldId id="287" r:id="rId16"/>
    <p:sldId id="267" r:id="rId17"/>
    <p:sldId id="261" r:id="rId18"/>
    <p:sldId id="269" r:id="rId19"/>
    <p:sldId id="285" r:id="rId20"/>
    <p:sldId id="281" r:id="rId21"/>
    <p:sldId id="282" r:id="rId22"/>
    <p:sldId id="283" r:id="rId23"/>
    <p:sldId id="284" r:id="rId24"/>
    <p:sldId id="262" r:id="rId25"/>
    <p:sldId id="263" r:id="rId26"/>
    <p:sldId id="264" r:id="rId27"/>
    <p:sldId id="265" r:id="rId28"/>
    <p:sldId id="268" r:id="rId29"/>
    <p:sldId id="288" r:id="rId3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92" autoAdjust="0"/>
    <p:restoredTop sz="94660"/>
  </p:normalViewPr>
  <p:slideViewPr>
    <p:cSldViewPr>
      <p:cViewPr varScale="1">
        <p:scale>
          <a:sx n="80" d="100"/>
          <a:sy n="80" d="100"/>
        </p:scale>
        <p:origin x="-1464"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271D5AAE-9996-4578-89EB-1D86D086436F}" type="datetimeFigureOut">
              <a:rPr lang="en-GB" smtClean="0"/>
              <a:t>15/08/2017</a:t>
            </a:fld>
            <a:endParaRPr lang="en-GB"/>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9479D09F-3FFA-4831-9195-8B001B120701}" type="slidenum">
              <a:rPr lang="en-GB" smtClean="0"/>
              <a:t>‹#›</a:t>
            </a:fld>
            <a:endParaRPr lang="en-GB"/>
          </a:p>
        </p:txBody>
      </p:sp>
    </p:spTree>
    <p:extLst>
      <p:ext uri="{BB962C8B-B14F-4D97-AF65-F5344CB8AC3E}">
        <p14:creationId xmlns:p14="http://schemas.microsoft.com/office/powerpoint/2010/main" val="34913283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DB16E891-7F5B-4A35-AA6A-9E9B4DA6777A}" type="datetimeFigureOut">
              <a:rPr lang="en-GB" smtClean="0"/>
              <a:t>15/08/2017</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AD8F3ADD-4AF6-4667-ACBA-E1E1B0CA67FA}" type="slidenum">
              <a:rPr lang="en-GB" smtClean="0"/>
              <a:t>‹#›</a:t>
            </a:fld>
            <a:endParaRPr lang="en-GB"/>
          </a:p>
        </p:txBody>
      </p:sp>
    </p:spTree>
    <p:extLst>
      <p:ext uri="{BB962C8B-B14F-4D97-AF65-F5344CB8AC3E}">
        <p14:creationId xmlns:p14="http://schemas.microsoft.com/office/powerpoint/2010/main" val="13650234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Could print some of these off and ask learners</a:t>
            </a:r>
            <a:r>
              <a:rPr lang="en-GB" baseline="0" dirty="0" smtClean="0"/>
              <a:t> to do some paired reading</a:t>
            </a:r>
            <a:endParaRPr lang="en-GB" dirty="0"/>
          </a:p>
        </p:txBody>
      </p:sp>
      <p:sp>
        <p:nvSpPr>
          <p:cNvPr id="4" name="Slide Number Placeholder 3"/>
          <p:cNvSpPr>
            <a:spLocks noGrp="1"/>
          </p:cNvSpPr>
          <p:nvPr>
            <p:ph type="sldNum" sz="quarter" idx="10"/>
          </p:nvPr>
        </p:nvSpPr>
        <p:spPr/>
        <p:txBody>
          <a:bodyPr/>
          <a:lstStyle/>
          <a:p>
            <a:fld id="{AD8F3ADD-4AF6-4667-ACBA-E1E1B0CA67FA}" type="slidenum">
              <a:rPr lang="en-GB" smtClean="0"/>
              <a:t>2</a:t>
            </a:fld>
            <a:endParaRPr lang="en-GB"/>
          </a:p>
        </p:txBody>
      </p:sp>
    </p:spTree>
    <p:extLst>
      <p:ext uri="{BB962C8B-B14F-4D97-AF65-F5344CB8AC3E}">
        <p14:creationId xmlns:p14="http://schemas.microsoft.com/office/powerpoint/2010/main" val="37746544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TAG</a:t>
            </a:r>
            <a:r>
              <a:rPr lang="en-GB" baseline="0" dirty="0" smtClean="0"/>
              <a:t> version</a:t>
            </a:r>
            <a:endParaRPr lang="en-GB" dirty="0"/>
          </a:p>
        </p:txBody>
      </p:sp>
      <p:sp>
        <p:nvSpPr>
          <p:cNvPr id="4" name="Slide Number Placeholder 3"/>
          <p:cNvSpPr>
            <a:spLocks noGrp="1"/>
          </p:cNvSpPr>
          <p:nvPr>
            <p:ph type="sldNum" sz="quarter" idx="10"/>
          </p:nvPr>
        </p:nvSpPr>
        <p:spPr/>
        <p:txBody>
          <a:bodyPr/>
          <a:lstStyle/>
          <a:p>
            <a:fld id="{AD8F3ADD-4AF6-4667-ACBA-E1E1B0CA67FA}" type="slidenum">
              <a:rPr lang="en-GB" smtClean="0"/>
              <a:t>21</a:t>
            </a:fld>
            <a:endParaRPr lang="en-GB"/>
          </a:p>
        </p:txBody>
      </p:sp>
    </p:spTree>
    <p:extLst>
      <p:ext uri="{BB962C8B-B14F-4D97-AF65-F5344CB8AC3E}">
        <p14:creationId xmlns:p14="http://schemas.microsoft.com/office/powerpoint/2010/main" val="34539513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Tag</a:t>
            </a:r>
            <a:r>
              <a:rPr lang="en-GB" baseline="0" dirty="0" smtClean="0"/>
              <a:t> version</a:t>
            </a:r>
            <a:endParaRPr lang="en-GB" dirty="0"/>
          </a:p>
        </p:txBody>
      </p:sp>
      <p:sp>
        <p:nvSpPr>
          <p:cNvPr id="4" name="Slide Number Placeholder 3"/>
          <p:cNvSpPr>
            <a:spLocks noGrp="1"/>
          </p:cNvSpPr>
          <p:nvPr>
            <p:ph type="sldNum" sz="quarter" idx="10"/>
          </p:nvPr>
        </p:nvSpPr>
        <p:spPr/>
        <p:txBody>
          <a:bodyPr/>
          <a:lstStyle/>
          <a:p>
            <a:fld id="{AD8F3ADD-4AF6-4667-ACBA-E1E1B0CA67FA}" type="slidenum">
              <a:rPr lang="en-GB" smtClean="0"/>
              <a:t>22</a:t>
            </a:fld>
            <a:endParaRPr lang="en-GB"/>
          </a:p>
        </p:txBody>
      </p:sp>
    </p:spTree>
    <p:extLst>
      <p:ext uri="{BB962C8B-B14F-4D97-AF65-F5344CB8AC3E}">
        <p14:creationId xmlns:p14="http://schemas.microsoft.com/office/powerpoint/2010/main" val="19782180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Tag</a:t>
            </a:r>
            <a:r>
              <a:rPr lang="en-GB" baseline="0" dirty="0" smtClean="0"/>
              <a:t> version</a:t>
            </a:r>
            <a:endParaRPr lang="en-GB" dirty="0"/>
          </a:p>
        </p:txBody>
      </p:sp>
      <p:sp>
        <p:nvSpPr>
          <p:cNvPr id="4" name="Slide Number Placeholder 3"/>
          <p:cNvSpPr>
            <a:spLocks noGrp="1"/>
          </p:cNvSpPr>
          <p:nvPr>
            <p:ph type="sldNum" sz="quarter" idx="10"/>
          </p:nvPr>
        </p:nvSpPr>
        <p:spPr/>
        <p:txBody>
          <a:bodyPr/>
          <a:lstStyle/>
          <a:p>
            <a:fld id="{AD8F3ADD-4AF6-4667-ACBA-E1E1B0CA67FA}" type="slidenum">
              <a:rPr lang="en-GB" smtClean="0"/>
              <a:t>23</a:t>
            </a:fld>
            <a:endParaRPr lang="en-GB"/>
          </a:p>
        </p:txBody>
      </p:sp>
    </p:spTree>
    <p:extLst>
      <p:ext uri="{BB962C8B-B14F-4D97-AF65-F5344CB8AC3E}">
        <p14:creationId xmlns:p14="http://schemas.microsoft.com/office/powerpoint/2010/main" val="40484680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Tag</a:t>
            </a:r>
            <a:r>
              <a:rPr lang="en-GB" baseline="0" dirty="0" smtClean="0"/>
              <a:t> version</a:t>
            </a:r>
            <a:endParaRPr lang="en-GB" dirty="0"/>
          </a:p>
        </p:txBody>
      </p:sp>
      <p:sp>
        <p:nvSpPr>
          <p:cNvPr id="4" name="Slide Number Placeholder 3"/>
          <p:cNvSpPr>
            <a:spLocks noGrp="1"/>
          </p:cNvSpPr>
          <p:nvPr>
            <p:ph type="sldNum" sz="quarter" idx="10"/>
          </p:nvPr>
        </p:nvSpPr>
        <p:spPr/>
        <p:txBody>
          <a:bodyPr/>
          <a:lstStyle/>
          <a:p>
            <a:fld id="{AD8F3ADD-4AF6-4667-ACBA-E1E1B0CA67FA}" type="slidenum">
              <a:rPr lang="en-GB" smtClean="0"/>
              <a:t>24</a:t>
            </a:fld>
            <a:endParaRPr lang="en-GB"/>
          </a:p>
        </p:txBody>
      </p:sp>
    </p:spTree>
    <p:extLst>
      <p:ext uri="{BB962C8B-B14F-4D97-AF65-F5344CB8AC3E}">
        <p14:creationId xmlns:p14="http://schemas.microsoft.com/office/powerpoint/2010/main" val="10727254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Print this slide</a:t>
            </a:r>
            <a:r>
              <a:rPr lang="en-GB" baseline="0" dirty="0" smtClean="0"/>
              <a:t> off, quotes are bigger on the next three slides</a:t>
            </a:r>
            <a:endParaRPr lang="en-GB" dirty="0"/>
          </a:p>
        </p:txBody>
      </p:sp>
      <p:sp>
        <p:nvSpPr>
          <p:cNvPr id="4" name="Slide Number Placeholder 3"/>
          <p:cNvSpPr>
            <a:spLocks noGrp="1"/>
          </p:cNvSpPr>
          <p:nvPr>
            <p:ph type="sldNum" sz="quarter" idx="10"/>
          </p:nvPr>
        </p:nvSpPr>
        <p:spPr/>
        <p:txBody>
          <a:bodyPr/>
          <a:lstStyle/>
          <a:p>
            <a:fld id="{AD8F3ADD-4AF6-4667-ACBA-E1E1B0CA67FA}" type="slidenum">
              <a:rPr lang="en-GB" smtClean="0"/>
              <a:t>8</a:t>
            </a:fld>
            <a:endParaRPr lang="en-GB"/>
          </a:p>
        </p:txBody>
      </p:sp>
    </p:spTree>
    <p:extLst>
      <p:ext uri="{BB962C8B-B14F-4D97-AF65-F5344CB8AC3E}">
        <p14:creationId xmlns:p14="http://schemas.microsoft.com/office/powerpoint/2010/main" val="37335086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Print work sheet for most TAG version on the next slide</a:t>
            </a:r>
            <a:endParaRPr lang="en-GB" dirty="0"/>
          </a:p>
        </p:txBody>
      </p:sp>
      <p:sp>
        <p:nvSpPr>
          <p:cNvPr id="4" name="Slide Number Placeholder 3"/>
          <p:cNvSpPr>
            <a:spLocks noGrp="1"/>
          </p:cNvSpPr>
          <p:nvPr>
            <p:ph type="sldNum" sz="quarter" idx="10"/>
          </p:nvPr>
        </p:nvSpPr>
        <p:spPr/>
        <p:txBody>
          <a:bodyPr/>
          <a:lstStyle/>
          <a:p>
            <a:fld id="{AD8F3ADD-4AF6-4667-ACBA-E1E1B0CA67FA}" type="slidenum">
              <a:rPr lang="en-GB" smtClean="0"/>
              <a:t>14</a:t>
            </a:fld>
            <a:endParaRPr lang="en-GB"/>
          </a:p>
        </p:txBody>
      </p:sp>
    </p:spTree>
    <p:extLst>
      <p:ext uri="{BB962C8B-B14F-4D97-AF65-F5344CB8AC3E}">
        <p14:creationId xmlns:p14="http://schemas.microsoft.com/office/powerpoint/2010/main" val="41802490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TAG task</a:t>
            </a:r>
            <a:r>
              <a:rPr lang="en-GB" baseline="0" dirty="0" smtClean="0"/>
              <a:t> version of the worksheet</a:t>
            </a:r>
            <a:endParaRPr lang="en-GB" dirty="0"/>
          </a:p>
        </p:txBody>
      </p:sp>
      <p:sp>
        <p:nvSpPr>
          <p:cNvPr id="4" name="Slide Number Placeholder 3"/>
          <p:cNvSpPr>
            <a:spLocks noGrp="1"/>
          </p:cNvSpPr>
          <p:nvPr>
            <p:ph type="sldNum" sz="quarter" idx="10"/>
          </p:nvPr>
        </p:nvSpPr>
        <p:spPr/>
        <p:txBody>
          <a:bodyPr/>
          <a:lstStyle/>
          <a:p>
            <a:fld id="{AD8F3ADD-4AF6-4667-ACBA-E1E1B0CA67FA}" type="slidenum">
              <a:rPr lang="en-GB" smtClean="0"/>
              <a:t>15</a:t>
            </a:fld>
            <a:endParaRPr lang="en-GB"/>
          </a:p>
        </p:txBody>
      </p:sp>
    </p:spTree>
    <p:extLst>
      <p:ext uri="{BB962C8B-B14F-4D97-AF65-F5344CB8AC3E}">
        <p14:creationId xmlns:p14="http://schemas.microsoft.com/office/powerpoint/2010/main" val="22962743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Suggested</a:t>
            </a:r>
            <a:r>
              <a:rPr lang="en-GB" baseline="0" dirty="0" smtClean="0"/>
              <a:t> information for checking/peer marking</a:t>
            </a:r>
            <a:endParaRPr lang="en-GB" dirty="0"/>
          </a:p>
        </p:txBody>
      </p:sp>
      <p:sp>
        <p:nvSpPr>
          <p:cNvPr id="4" name="Slide Number Placeholder 3"/>
          <p:cNvSpPr>
            <a:spLocks noGrp="1"/>
          </p:cNvSpPr>
          <p:nvPr>
            <p:ph type="sldNum" sz="quarter" idx="10"/>
          </p:nvPr>
        </p:nvSpPr>
        <p:spPr/>
        <p:txBody>
          <a:bodyPr/>
          <a:lstStyle/>
          <a:p>
            <a:fld id="{AD8F3ADD-4AF6-4667-ACBA-E1E1B0CA67FA}" type="slidenum">
              <a:rPr lang="en-GB" smtClean="0"/>
              <a:t>16</a:t>
            </a:fld>
            <a:endParaRPr lang="en-GB"/>
          </a:p>
        </p:txBody>
      </p:sp>
    </p:spTree>
    <p:extLst>
      <p:ext uri="{BB962C8B-B14F-4D97-AF65-F5344CB8AC3E}">
        <p14:creationId xmlns:p14="http://schemas.microsoft.com/office/powerpoint/2010/main" val="12610060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8F3ADD-4AF6-4667-ACBA-E1E1B0CA67FA}" type="slidenum">
              <a:rPr lang="en-GB" smtClean="0"/>
              <a:t>17</a:t>
            </a:fld>
            <a:endParaRPr lang="en-GB"/>
          </a:p>
        </p:txBody>
      </p:sp>
    </p:spTree>
    <p:extLst>
      <p:ext uri="{BB962C8B-B14F-4D97-AF65-F5344CB8AC3E}">
        <p14:creationId xmlns:p14="http://schemas.microsoft.com/office/powerpoint/2010/main" val="41078234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To print</a:t>
            </a:r>
            <a:endParaRPr lang="en-GB" dirty="0"/>
          </a:p>
        </p:txBody>
      </p:sp>
      <p:sp>
        <p:nvSpPr>
          <p:cNvPr id="4" name="Slide Number Placeholder 3"/>
          <p:cNvSpPr>
            <a:spLocks noGrp="1"/>
          </p:cNvSpPr>
          <p:nvPr>
            <p:ph type="sldNum" sz="quarter" idx="10"/>
          </p:nvPr>
        </p:nvSpPr>
        <p:spPr/>
        <p:txBody>
          <a:bodyPr/>
          <a:lstStyle/>
          <a:p>
            <a:fld id="{AD8F3ADD-4AF6-4667-ACBA-E1E1B0CA67FA}" type="slidenum">
              <a:rPr lang="en-GB" smtClean="0"/>
              <a:t>18</a:t>
            </a:fld>
            <a:endParaRPr lang="en-GB"/>
          </a:p>
        </p:txBody>
      </p:sp>
    </p:spTree>
    <p:extLst>
      <p:ext uri="{BB962C8B-B14F-4D97-AF65-F5344CB8AC3E}">
        <p14:creationId xmlns:p14="http://schemas.microsoft.com/office/powerpoint/2010/main" val="6412911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To print</a:t>
            </a:r>
            <a:endParaRPr lang="en-GB" dirty="0"/>
          </a:p>
        </p:txBody>
      </p:sp>
      <p:sp>
        <p:nvSpPr>
          <p:cNvPr id="4" name="Slide Number Placeholder 3"/>
          <p:cNvSpPr>
            <a:spLocks noGrp="1"/>
          </p:cNvSpPr>
          <p:nvPr>
            <p:ph type="sldNum" sz="quarter" idx="10"/>
          </p:nvPr>
        </p:nvSpPr>
        <p:spPr/>
        <p:txBody>
          <a:bodyPr/>
          <a:lstStyle/>
          <a:p>
            <a:fld id="{AD8F3ADD-4AF6-4667-ACBA-E1E1B0CA67FA}" type="slidenum">
              <a:rPr lang="en-GB" smtClean="0"/>
              <a:t>19</a:t>
            </a:fld>
            <a:endParaRPr lang="en-GB"/>
          </a:p>
        </p:txBody>
      </p:sp>
    </p:spTree>
    <p:extLst>
      <p:ext uri="{BB962C8B-B14F-4D97-AF65-F5344CB8AC3E}">
        <p14:creationId xmlns:p14="http://schemas.microsoft.com/office/powerpoint/2010/main" val="23529377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To print</a:t>
            </a:r>
            <a:endParaRPr lang="en-GB" dirty="0"/>
          </a:p>
        </p:txBody>
      </p:sp>
      <p:sp>
        <p:nvSpPr>
          <p:cNvPr id="4" name="Slide Number Placeholder 3"/>
          <p:cNvSpPr>
            <a:spLocks noGrp="1"/>
          </p:cNvSpPr>
          <p:nvPr>
            <p:ph type="sldNum" sz="quarter" idx="10"/>
          </p:nvPr>
        </p:nvSpPr>
        <p:spPr/>
        <p:txBody>
          <a:bodyPr/>
          <a:lstStyle/>
          <a:p>
            <a:fld id="{AD8F3ADD-4AF6-4667-ACBA-E1E1B0CA67FA}" type="slidenum">
              <a:rPr lang="en-GB" smtClean="0"/>
              <a:t>20</a:t>
            </a:fld>
            <a:endParaRPr lang="en-GB"/>
          </a:p>
        </p:txBody>
      </p:sp>
    </p:spTree>
    <p:extLst>
      <p:ext uri="{BB962C8B-B14F-4D97-AF65-F5344CB8AC3E}">
        <p14:creationId xmlns:p14="http://schemas.microsoft.com/office/powerpoint/2010/main" val="1679998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501F6A1-6077-4E5D-B53F-A78894286272}" type="datetimeFigureOut">
              <a:rPr lang="en-GB" smtClean="0"/>
              <a:t>15/08/2017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3F4604-A516-45CD-AAE1-DA5808A2CA11}" type="slidenum">
              <a:rPr lang="en-GB" smtClean="0"/>
              <a:t>‹#›</a:t>
            </a:fld>
            <a:endParaRPr lang="en-GB"/>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01F6A1-6077-4E5D-B53F-A78894286272}" type="datetimeFigureOut">
              <a:rPr lang="en-GB" smtClean="0"/>
              <a:t>15/08/2017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3F4604-A516-45CD-AAE1-DA5808A2CA11}"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01F6A1-6077-4E5D-B53F-A78894286272}" type="datetimeFigureOut">
              <a:rPr lang="en-GB" smtClean="0"/>
              <a:t>15/08/2017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3F4604-A516-45CD-AAE1-DA5808A2CA11}"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501F6A1-6077-4E5D-B53F-A78894286272}" type="datetimeFigureOut">
              <a:rPr lang="en-GB" smtClean="0"/>
              <a:t>15/08/2017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3F4604-A516-45CD-AAE1-DA5808A2CA11}" type="slidenum">
              <a:rPr lang="en-GB" smtClean="0"/>
              <a:t>‹#›</a:t>
            </a:fld>
            <a:endParaRPr lang="en-GB"/>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01F6A1-6077-4E5D-B53F-A78894286272}" type="datetimeFigureOut">
              <a:rPr lang="en-GB" smtClean="0"/>
              <a:t>15/08/2017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3F4604-A516-45CD-AAE1-DA5808A2CA11}"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501F6A1-6077-4E5D-B53F-A78894286272}" type="datetimeFigureOut">
              <a:rPr lang="en-GB" smtClean="0"/>
              <a:t>15/08/2017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3F4604-A516-45CD-AAE1-DA5808A2CA11}" type="slidenum">
              <a:rPr lang="en-GB" smtClean="0"/>
              <a:t>‹#›</a:t>
            </a:fld>
            <a:endParaRPr lang="en-GB"/>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501F6A1-6077-4E5D-B53F-A78894286272}" type="datetimeFigureOut">
              <a:rPr lang="en-GB" smtClean="0"/>
              <a:t>15/08/2017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B3F4604-A516-45CD-AAE1-DA5808A2CA11}" type="slidenum">
              <a:rPr lang="en-GB" smtClean="0"/>
              <a:t>‹#›</a:t>
            </a:fld>
            <a:endParaRPr lang="en-GB"/>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501F6A1-6077-4E5D-B53F-A78894286272}" type="datetimeFigureOut">
              <a:rPr lang="en-GB" smtClean="0"/>
              <a:t>15/08/2017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B3F4604-A516-45CD-AAE1-DA5808A2CA11}"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01F6A1-6077-4E5D-B53F-A78894286272}" type="datetimeFigureOut">
              <a:rPr lang="en-GB" smtClean="0"/>
              <a:t>15/08/2017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B3F4604-A516-45CD-AAE1-DA5808A2CA11}"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01F6A1-6077-4E5D-B53F-A78894286272}" type="datetimeFigureOut">
              <a:rPr lang="en-GB" smtClean="0"/>
              <a:t>15/08/2017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3F4604-A516-45CD-AAE1-DA5808A2CA11}"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01F6A1-6077-4E5D-B53F-A78894286272}" type="datetimeFigureOut">
              <a:rPr lang="en-GB" smtClean="0"/>
              <a:t>15/08/2017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3F4604-A516-45CD-AAE1-DA5808A2CA11}" type="slidenum">
              <a:rPr lang="en-GB" smtClean="0"/>
              <a:t>‹#›</a:t>
            </a:fld>
            <a:endParaRPr lang="en-GB"/>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E501F6A1-6077-4E5D-B53F-A78894286272}" type="datetimeFigureOut">
              <a:rPr lang="en-GB" smtClean="0"/>
              <a:t>15/08/2017</a:t>
            </a:fld>
            <a:endParaRPr lang="en-GB"/>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GB"/>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0B3F4604-A516-45CD-AAE1-DA5808A2CA11}"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co.uk/url?sa=i&amp;rct=j&amp;q=&amp;esrc=s&amp;source=images&amp;cd=&amp;cad=rja&amp;uact=8&amp;ved=0CAcQjRw&amp;url=http://www.huntingtonlearninghub.com/differentiated-revision/&amp;ei=nLSfVYPYHK-v7Aaiw6DQAw&amp;bvm=bv.96952980,d.ZGU&amp;psig=AFQjCNFw5tWgdTk2-KOmfHrXv06pDoYH6w&amp;ust=1436616202376426"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CAcQjRw&amp;url=http://derekzrishmawy.com/tag/feuerbach/&amp;ei=IKyfVc3FOs_Q7AbLmozQCQ&amp;bvm=bv.96952980,d.ZGU&amp;psig=AFQjCNHyuxiZtBQYpgpUDusek_JyFo3CUg&amp;ust=1436614040374570"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CAcQjRw&amp;url=http://www.timothyministry.com/2014/11/david-hume-and-problem-of-evil.html&amp;ei=-qufVeP-KaGR7Ab54oHoCg&amp;bvm=bv.96952980,d.ZGU&amp;psig=AFQjCNGusdE7CkPz7dkfrG5A8-u_98E0GA&amp;ust=1436614001566262"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CAcQjRw&amp;url=http://derekzrishmawy.com/tag/feuerbach/&amp;ei=IKyfVc3FOs_Q7AbLmozQCQ&amp;bvm=bv.96952980,d.ZGU&amp;psig=AFQjCNHyuxiZtBQYpgpUDusek_JyFo3CUg&amp;ust=1436614040374570"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4.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CAcQjRw&amp;url=http://www.timothyministry.com/2014/11/david-hume-and-problem-of-evil.html&amp;ei=-qufVeP-KaGR7Ab54oHoCg&amp;bvm=bv.96952980,d.ZGU&amp;psig=AFQjCNGusdE7CkPz7dkfrG5A8-u_98E0GA&amp;ust=1436614001566262"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hyperlink" Target="https://www.google.co.uk/url?sa=i&amp;rct=j&amp;q=&amp;esrc=s&amp;source=images&amp;cd=&amp;cad=rja&amp;uact=8&amp;ved=0CAcQjRw&amp;url=https://scientiasalon.wordpress.com/2015/06/15/the-formal-darwinism-project/&amp;ei=xIWjVZSwIIyv7Abu9rLQCw&amp;bvm=bv.97653015,d.ZGU&amp;psig=AFQjCNFSRzymq7SpZSdHXDAnMHyAcK65Yw&amp;ust=1436866370435007" TargetMode="External"/><Relationship Id="rId5" Type="http://schemas.openxmlformats.org/officeDocument/2006/relationships/image" Target="../media/image10.png"/><Relationship Id="rId4" Type="http://schemas.openxmlformats.org/officeDocument/2006/relationships/hyperlink" Target="http://www.google.co.uk/url?sa=i&amp;rct=j&amp;q=&amp;esrc=s&amp;source=images&amp;cd=&amp;cad=rja&amp;uact=8&amp;ved=0CAcQjRw&amp;url=http://www.timothyministry.com/2014/11/david-hume-and-problem-of-evil.html&amp;ei=-qufVeP-KaGR7Ab54oHoCg&amp;bvm=bv.96952980,d.ZGU&amp;psig=AFQjCNGusdE7CkPz7dkfrG5A8-u_98E0GA&amp;ust=1436614001566262"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ddVcJT63LrE?feature=player_detailpage" TargetMode="External"/><Relationship Id="rId4" Type="http://schemas.openxmlformats.org/officeDocument/2006/relationships/hyperlink" Target="https://www.youtube.com/watch?v=ddVcJT63LrE"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K7q5oT-X_PI?feature=player_detailpage" TargetMode="External"/><Relationship Id="rId4" Type="http://schemas.openxmlformats.org/officeDocument/2006/relationships/hyperlink" Target="https://www.youtube.com/watch?v=K7q5oT-X_PI"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932040" y="92587"/>
            <a:ext cx="4067262" cy="792087"/>
          </a:xfrm>
          <a:solidFill>
            <a:srgbClr val="FF0000"/>
          </a:solidFill>
          <a:ln>
            <a:solidFill>
              <a:schemeClr val="tx1"/>
            </a:solidFill>
          </a:ln>
        </p:spPr>
        <p:txBody>
          <a:bodyPr/>
          <a:lstStyle/>
          <a:p>
            <a:pPr algn="ctr"/>
            <a:fld id="{AD4788C8-BEE9-46F9-8512-57DAFC3BE0EF}" type="datetime2">
              <a:rPr lang="en-GB" sz="2800" smtClean="0">
                <a:solidFill>
                  <a:schemeClr val="bg1"/>
                </a:solidFill>
                <a:latin typeface="Comic Sans MS" pitchFamily="66" charset="0"/>
              </a:rPr>
              <a:pPr algn="ctr"/>
              <a:t>Tuesday, 15 August 2017</a:t>
            </a:fld>
            <a:endParaRPr lang="en-GB" sz="2800" dirty="0">
              <a:solidFill>
                <a:schemeClr val="bg1"/>
              </a:solidFill>
              <a:latin typeface="Comic Sans MS" pitchFamily="66" charset="0"/>
            </a:endParaRPr>
          </a:p>
        </p:txBody>
      </p:sp>
      <p:sp>
        <p:nvSpPr>
          <p:cNvPr id="5" name="Rectangle 4"/>
          <p:cNvSpPr/>
          <p:nvPr/>
        </p:nvSpPr>
        <p:spPr>
          <a:xfrm>
            <a:off x="23138" y="980728"/>
            <a:ext cx="6083200" cy="129614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solidFill>
                  <a:srgbClr val="FF0000"/>
                </a:solidFill>
                <a:latin typeface="Comic Sans MS" pitchFamily="66" charset="0"/>
              </a:rPr>
              <a:t>Objective – To explain how </a:t>
            </a:r>
            <a:r>
              <a:rPr lang="en-GB" sz="2800" smtClean="0">
                <a:solidFill>
                  <a:srgbClr val="FF0000"/>
                </a:solidFill>
                <a:latin typeface="Comic Sans MS" pitchFamily="66" charset="0"/>
              </a:rPr>
              <a:t>humanism started </a:t>
            </a:r>
            <a:r>
              <a:rPr lang="en-GB" sz="2800" dirty="0" smtClean="0">
                <a:solidFill>
                  <a:srgbClr val="FF0000"/>
                </a:solidFill>
                <a:latin typeface="Comic Sans MS" pitchFamily="66" charset="0"/>
              </a:rPr>
              <a:t>to grow and the work of some humanist thinkers</a:t>
            </a:r>
            <a:endParaRPr lang="en-GB" sz="2800" u="sng" dirty="0">
              <a:solidFill>
                <a:srgbClr val="FF0000"/>
              </a:solidFill>
              <a:latin typeface="Comic Sans MS" pitchFamily="66" charset="0"/>
            </a:endParaRPr>
          </a:p>
        </p:txBody>
      </p:sp>
      <p:sp>
        <p:nvSpPr>
          <p:cNvPr id="6" name="Right Arrow 5"/>
          <p:cNvSpPr/>
          <p:nvPr/>
        </p:nvSpPr>
        <p:spPr>
          <a:xfrm>
            <a:off x="12408" y="908720"/>
            <a:ext cx="9131591" cy="5832648"/>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p:cNvSpPr/>
          <p:nvPr/>
        </p:nvSpPr>
        <p:spPr>
          <a:xfrm>
            <a:off x="12409" y="116632"/>
            <a:ext cx="4716016" cy="52322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Our Learning Journey</a:t>
            </a:r>
            <a:endParaRPr lang="en-US" sz="2800"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endParaRPr>
          </a:p>
        </p:txBody>
      </p:sp>
      <p:sp>
        <p:nvSpPr>
          <p:cNvPr id="9" name="Rectangle 8"/>
          <p:cNvSpPr/>
          <p:nvPr/>
        </p:nvSpPr>
        <p:spPr>
          <a:xfrm>
            <a:off x="968" y="5534561"/>
            <a:ext cx="6447599" cy="1323439"/>
          </a:xfrm>
          <a:prstGeom prst="rect">
            <a:avLst/>
          </a:prstGeom>
          <a:noFill/>
        </p:spPr>
        <p:txBody>
          <a:bodyPr wrap="square" lIns="91440" tIns="45720" rIns="91440" bIns="45720">
            <a:spAutoFit/>
          </a:bodyPr>
          <a:lstStyle/>
          <a:p>
            <a:pPr algn="ctr"/>
            <a:r>
              <a:rPr lang="en-US" sz="40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Ethics, Philosophy and Religion</a:t>
            </a:r>
            <a:endParaRPr lang="en-US" sz="40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4099612807"/>
              </p:ext>
            </p:extLst>
          </p:nvPr>
        </p:nvGraphicFramePr>
        <p:xfrm>
          <a:off x="176767" y="2744925"/>
          <a:ext cx="6096000" cy="2226479"/>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xmlns="" val="20000"/>
                    </a:ext>
                  </a:extLst>
                </a:gridCol>
                <a:gridCol w="2032000">
                  <a:extLst>
                    <a:ext uri="{9D8B030D-6E8A-4147-A177-3AD203B41FA5}">
                      <a16:colId xmlns:a16="http://schemas.microsoft.com/office/drawing/2014/main" xmlns="" val="20001"/>
                    </a:ext>
                  </a:extLst>
                </a:gridCol>
                <a:gridCol w="2032000">
                  <a:extLst>
                    <a:ext uri="{9D8B030D-6E8A-4147-A177-3AD203B41FA5}">
                      <a16:colId xmlns:a16="http://schemas.microsoft.com/office/drawing/2014/main" xmlns="" val="20002"/>
                    </a:ext>
                  </a:extLst>
                </a:gridCol>
              </a:tblGrid>
              <a:tr h="1548171">
                <a:tc>
                  <a:txBody>
                    <a:bodyPr/>
                    <a:lstStyle/>
                    <a:p>
                      <a:r>
                        <a:rPr lang="en-GB" baseline="0" dirty="0" smtClean="0"/>
                        <a:t>Describe how humanism began to grow.</a:t>
                      </a:r>
                      <a:endParaRPr lang="en-GB" dirty="0"/>
                    </a:p>
                  </a:txBody>
                  <a:tcPr/>
                </a:tc>
                <a:tc>
                  <a:txBody>
                    <a:bodyPr/>
                    <a:lstStyle/>
                    <a:p>
                      <a:r>
                        <a:rPr lang="en-GB" dirty="0" smtClean="0"/>
                        <a:t>Explain some of the famous humanist writers views on God</a:t>
                      </a:r>
                      <a:endParaRPr lang="en-GB" dirty="0"/>
                    </a:p>
                  </a:txBody>
                  <a:tcPr/>
                </a:tc>
                <a:tc>
                  <a:txBody>
                    <a:bodyPr/>
                    <a:lstStyle/>
                    <a:p>
                      <a:r>
                        <a:rPr lang="en-GB" dirty="0" smtClean="0"/>
                        <a:t>Evaluate some humanist views about</a:t>
                      </a:r>
                      <a:r>
                        <a:rPr lang="en-GB" baseline="0" dirty="0" smtClean="0"/>
                        <a:t> God.</a:t>
                      </a:r>
                      <a:endParaRPr lang="en-GB" dirty="0"/>
                    </a:p>
                  </a:txBody>
                  <a:tcPr/>
                </a:tc>
                <a:extLst>
                  <a:ext uri="{0D108BD9-81ED-4DB2-BD59-A6C34878D82A}">
                    <a16:rowId xmlns:a16="http://schemas.microsoft.com/office/drawing/2014/main" xmlns="" val="10000"/>
                  </a:ext>
                </a:extLst>
              </a:tr>
              <a:tr h="678308">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7831477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t1.gstatic.com/images?q=tbn:ANd9GcSn4HS4_KMbJaezwfzaN103mIaDYmA8sEmWJE6FTIXoydsZD0U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4288" y="188640"/>
            <a:ext cx="1800200" cy="240336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4294967295"/>
          </p:nvPr>
        </p:nvSpPr>
        <p:spPr>
          <a:xfrm>
            <a:off x="566514" y="548680"/>
            <a:ext cx="8229600" cy="5545595"/>
          </a:xfrm>
          <a:prstGeom prst="rect">
            <a:avLst/>
          </a:prstGeom>
        </p:spPr>
        <p:txBody>
          <a:bodyPr>
            <a:normAutofit/>
          </a:bodyPr>
          <a:lstStyle/>
          <a:p>
            <a:pPr marL="0" indent="0">
              <a:buNone/>
            </a:pPr>
            <a:r>
              <a:rPr lang="en-GB" sz="2400" b="1" dirty="0" smtClean="0"/>
              <a:t>“</a:t>
            </a:r>
            <a:r>
              <a:rPr lang="en-GB" sz="2400" b="1" i="1" dirty="0" smtClean="0"/>
              <a:t>I </a:t>
            </a:r>
            <a:r>
              <a:rPr lang="en-GB" sz="2400" b="1" i="1" dirty="0"/>
              <a:t>believe in living, the enjoyment </a:t>
            </a:r>
            <a:r>
              <a:rPr lang="en-GB" sz="2400" b="1" i="1" dirty="0" smtClean="0"/>
              <a:t>of</a:t>
            </a:r>
          </a:p>
          <a:p>
            <a:pPr marL="0" indent="0">
              <a:buNone/>
            </a:pPr>
            <a:r>
              <a:rPr lang="en-GB" sz="2400" b="1" i="1" dirty="0" smtClean="0"/>
              <a:t> </a:t>
            </a:r>
            <a:r>
              <a:rPr lang="en-GB" sz="2400" b="1" i="1" dirty="0"/>
              <a:t>being, the fulfilment of our powers, </a:t>
            </a:r>
            <a:endParaRPr lang="en-GB" sz="2400" b="1" i="1" dirty="0" smtClean="0"/>
          </a:p>
          <a:p>
            <a:pPr marL="0" indent="0">
              <a:buNone/>
            </a:pPr>
            <a:r>
              <a:rPr lang="en-GB" sz="2400" b="1" i="1" dirty="0" smtClean="0"/>
              <a:t>the </a:t>
            </a:r>
            <a:r>
              <a:rPr lang="en-GB" sz="2400" b="1" i="1" dirty="0"/>
              <a:t>wonders of nature, the </a:t>
            </a:r>
            <a:r>
              <a:rPr lang="en-GB" sz="2400" b="1" i="1" dirty="0" smtClean="0"/>
              <a:t>marvels</a:t>
            </a:r>
          </a:p>
          <a:p>
            <a:pPr marL="0" indent="0">
              <a:buNone/>
            </a:pPr>
            <a:r>
              <a:rPr lang="en-GB" sz="2400" b="1" i="1" dirty="0" smtClean="0"/>
              <a:t>of the</a:t>
            </a:r>
            <a:r>
              <a:rPr lang="en-GB" sz="2400" b="1" i="1" dirty="0"/>
              <a:t> </a:t>
            </a:r>
            <a:r>
              <a:rPr lang="en-GB" sz="2400" b="1" i="1" dirty="0" smtClean="0"/>
              <a:t>cosmos</a:t>
            </a:r>
            <a:r>
              <a:rPr lang="en-GB" sz="2400" b="1" i="1" dirty="0"/>
              <a:t>. We don’t have to </a:t>
            </a:r>
            <a:endParaRPr lang="en-GB" sz="2400" b="1" i="1" dirty="0" smtClean="0"/>
          </a:p>
          <a:p>
            <a:pPr marL="0" indent="0">
              <a:buNone/>
            </a:pPr>
            <a:r>
              <a:rPr lang="en-GB" sz="2400" b="1" i="1" dirty="0" smtClean="0"/>
              <a:t>bother </a:t>
            </a:r>
            <a:r>
              <a:rPr lang="en-GB" sz="2400" b="1" i="1" dirty="0"/>
              <a:t>ourselves too </a:t>
            </a:r>
            <a:r>
              <a:rPr lang="en-GB" sz="2400" b="1" i="1" dirty="0" smtClean="0"/>
              <a:t>much </a:t>
            </a:r>
            <a:r>
              <a:rPr lang="en-GB" sz="2400" b="1" i="1" dirty="0"/>
              <a:t>about what lies </a:t>
            </a:r>
            <a:endParaRPr lang="en-GB" sz="2400" b="1" i="1" dirty="0" smtClean="0"/>
          </a:p>
          <a:p>
            <a:pPr marL="0" indent="0">
              <a:buNone/>
            </a:pPr>
            <a:r>
              <a:rPr lang="en-GB" sz="2400" b="1" i="1" dirty="0" smtClean="0"/>
              <a:t>behind </a:t>
            </a:r>
            <a:r>
              <a:rPr lang="en-GB" sz="2400" b="1" i="1" dirty="0"/>
              <a:t>it all. It’s there. We </a:t>
            </a:r>
            <a:r>
              <a:rPr lang="en-GB" sz="2400" b="1" i="1" dirty="0" smtClean="0"/>
              <a:t>are </a:t>
            </a:r>
            <a:r>
              <a:rPr lang="en-GB" sz="2400" b="1" i="1" dirty="0"/>
              <a:t>here. What </a:t>
            </a:r>
            <a:r>
              <a:rPr lang="en-GB" sz="2400" b="1" i="1" dirty="0" smtClean="0"/>
              <a:t>is, is.</a:t>
            </a:r>
          </a:p>
          <a:p>
            <a:pPr marL="0" indent="0">
              <a:buNone/>
            </a:pPr>
            <a:r>
              <a:rPr lang="en-GB" sz="2400" b="1" i="1" dirty="0" smtClean="0"/>
              <a:t>Our </a:t>
            </a:r>
            <a:r>
              <a:rPr lang="en-GB" sz="2400" b="1" i="1" dirty="0"/>
              <a:t>job is to get on with </a:t>
            </a:r>
            <a:r>
              <a:rPr lang="en-GB" sz="2400" b="1" i="1" dirty="0" smtClean="0"/>
              <a:t>things</a:t>
            </a:r>
            <a:r>
              <a:rPr lang="en-GB" sz="2400" b="1" i="1" dirty="0"/>
              <a:t>, trying to </a:t>
            </a:r>
            <a:r>
              <a:rPr lang="en-GB" sz="2400" b="1" i="1" dirty="0" smtClean="0"/>
              <a:t>make</a:t>
            </a:r>
          </a:p>
          <a:p>
            <a:pPr marL="0" indent="0">
              <a:buNone/>
            </a:pPr>
            <a:r>
              <a:rPr lang="en-GB" sz="2400" b="1" i="1" dirty="0" smtClean="0"/>
              <a:t>life </a:t>
            </a:r>
            <a:r>
              <a:rPr lang="en-GB" sz="2400" b="1" i="1" dirty="0"/>
              <a:t>better as we go</a:t>
            </a:r>
            <a:r>
              <a:rPr lang="en-GB" sz="2400" b="1" i="1" dirty="0" smtClean="0">
                <a:latin typeface="Comic Sans MS" pitchFamily="66" charset="0"/>
              </a:rPr>
              <a:t>.</a:t>
            </a:r>
          </a:p>
          <a:p>
            <a:pPr marL="0" indent="0">
              <a:buNone/>
            </a:pPr>
            <a:endParaRPr lang="en-GB" dirty="0"/>
          </a:p>
          <a:p>
            <a:pPr marL="0" indent="0">
              <a:buNone/>
            </a:pPr>
            <a:r>
              <a:rPr lang="en-GB" dirty="0">
                <a:latin typeface="+mj-lt"/>
              </a:rPr>
              <a:t>Claire Rayner, writer and broadcaster. </a:t>
            </a:r>
          </a:p>
        </p:txBody>
      </p:sp>
    </p:spTree>
    <p:extLst>
      <p:ext uri="{BB962C8B-B14F-4D97-AF65-F5344CB8AC3E}">
        <p14:creationId xmlns:p14="http://schemas.microsoft.com/office/powerpoint/2010/main" val="1986176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1600200"/>
            <a:ext cx="8229600" cy="4525963"/>
          </a:xfrm>
          <a:prstGeom prst="rect">
            <a:avLst/>
          </a:prstGeom>
        </p:spPr>
        <p:txBody>
          <a:bodyPr>
            <a:normAutofit/>
          </a:bodyPr>
          <a:lstStyle/>
          <a:p>
            <a:pPr marL="0" indent="0">
              <a:buNone/>
            </a:pPr>
            <a:r>
              <a:rPr lang="en-GB" b="1" i="1" dirty="0" smtClean="0"/>
              <a:t>‘</a:t>
            </a:r>
            <a:r>
              <a:rPr lang="en-GB" b="1" i="1" dirty="0"/>
              <a:t>As for the meaning of life, I </a:t>
            </a:r>
            <a:r>
              <a:rPr lang="en-GB" b="1" i="1" dirty="0" smtClean="0"/>
              <a:t>do</a:t>
            </a:r>
          </a:p>
          <a:p>
            <a:pPr marL="0" indent="0">
              <a:buNone/>
            </a:pPr>
            <a:r>
              <a:rPr lang="en-GB" b="1" i="1" dirty="0" smtClean="0"/>
              <a:t> not </a:t>
            </a:r>
            <a:r>
              <a:rPr lang="en-GB" b="1" i="1" dirty="0"/>
              <a:t>believe it has any. I do not at all ask what it is, </a:t>
            </a:r>
            <a:endParaRPr lang="en-GB" b="1" i="1" dirty="0" smtClean="0"/>
          </a:p>
          <a:p>
            <a:pPr marL="0" indent="0">
              <a:buNone/>
            </a:pPr>
            <a:r>
              <a:rPr lang="en-GB" b="1" i="1" dirty="0" smtClean="0"/>
              <a:t>but </a:t>
            </a:r>
            <a:r>
              <a:rPr lang="en-GB" b="1" i="1" dirty="0"/>
              <a:t>I suspect that it has none and this is a </a:t>
            </a:r>
            <a:r>
              <a:rPr lang="en-GB" b="1" i="1" dirty="0" smtClean="0"/>
              <a:t>source</a:t>
            </a:r>
          </a:p>
          <a:p>
            <a:pPr marL="0" indent="0">
              <a:buNone/>
            </a:pPr>
            <a:r>
              <a:rPr lang="en-GB" b="1" i="1" dirty="0" smtClean="0"/>
              <a:t> </a:t>
            </a:r>
            <a:r>
              <a:rPr lang="en-GB" b="1" i="1" dirty="0"/>
              <a:t>of great comfort to me. We make of it what </a:t>
            </a:r>
            <a:r>
              <a:rPr lang="en-GB" b="1" i="1" dirty="0" smtClean="0"/>
              <a:t>we</a:t>
            </a:r>
          </a:p>
          <a:p>
            <a:pPr marL="0" indent="0">
              <a:buNone/>
            </a:pPr>
            <a:r>
              <a:rPr lang="en-GB" b="1" i="1" dirty="0" smtClean="0"/>
              <a:t> </a:t>
            </a:r>
            <a:r>
              <a:rPr lang="en-GB" b="1" i="1" dirty="0"/>
              <a:t>can and that is all there is about it.’ </a:t>
            </a:r>
            <a:endParaRPr lang="en-GB" b="1" i="1" dirty="0" smtClean="0"/>
          </a:p>
          <a:p>
            <a:pPr marL="0" indent="0">
              <a:buNone/>
            </a:pPr>
            <a:endParaRPr lang="en-GB" dirty="0"/>
          </a:p>
          <a:p>
            <a:pPr marL="0" indent="0">
              <a:buNone/>
            </a:pPr>
            <a:r>
              <a:rPr lang="en-GB" dirty="0"/>
              <a:t>Isaiah Berlin, philosopher (1909 - 1997), in a letter. </a:t>
            </a:r>
          </a:p>
        </p:txBody>
      </p:sp>
      <p:sp>
        <p:nvSpPr>
          <p:cNvPr id="2" name="AutoShape 2" descr="data:image/jpeg;base64,/9j/4AAQSkZJRgABAQAAAQABAAD/2wCEAAkGBhQSERUTExMVFRQUGBgYGBcXFxUVGBgYFBcVGBYZGhcXHCYeFxkkGRYVHy8gIycpLCwsFR4xNTAqNSYrLCkBCQoKDgwOGg8PGiwkHCQsLCwsLCksKSkpKSksKSwsKSksLCwsLCwsLCwsLCwsLCwsLCksKSkpLCwpLCwsKSwpLP/AABEIAKAAxAMBIgACEQEDEQH/xAAbAAACAwEBAQAAAAAAAAAAAAAEBQIDBgEAB//EAEAQAAEDAgMFBgUCBAMIAwAAAAEAAhEDIQQxQQUSUWFxBiKBkaGxEzLB0fDh8RRCYnIjUpIVJDNjgqKywgdDU//EABkBAAMBAQEAAAAAAAAAAAAAAAECAwAEBf/EACERAAICAgMBAAMBAAAAAAAAAAABAhEhMQMSQVETMmEi/9oADAMBAAIRAxEAPwDG9nN5zQ6STuknqSYcdRyWloHcbbM3J1ibgeJ90u7M4L4eFaZkvJcSJvo30HqUeWzbM26ADmk7ZLOOCvGY0l4bq0t3xnBcJI8AnWAogCDE5+ft0WbrYRzBvyXFz946nu94+ET5LT4Eh1wLWkrTeDQVMN+H3d6J6c/sSUQwDdsDa/4UvqYogwLAHPS2YzXaOLaYJEH+oGctC3TqpJFbaHBbHRXBqEoVmuETI5g/hV56mPP1R6GU7wWgxqrGicoH5wVDTMqYfwSmCJiy7vBUF0KYKYWicrwUF0ImOvIsqpEaKbj7/VU1HnklYyR5wCqJ4qT3Kt5SMojjnaISs9XPNkBXdZCglVeshTVk8xHjB73ofRV4iqo0zJBGczlxP6lPDYk9HaVgG8MvD8Hmlu0xnGonoR+iLxFW40N/b2IQeOuCQSPDIjMdVc5kL8PXABEZE+Wf1XlXUw0mQM+B/NV5YND7YLGnC0u7fdiOYkfREfw4BvPT7lCdjHf7o0AzuOLSbjPvf+yaVaV4Iy+ilpl6tAOMPMm0xpGUddF5m16NCA+oGzfUcicsyq8TiAOrfQ2JSvaWPqUWOexwLHEbzD3gHMBLSGukZFwjJNsmrQXW7RhztyhTfVfck5NE8Z8FbTbjHX3aQ5Z+qu2Ds8U6TWkQ8w554uInyAt4JticcykBJ+/gEjdFo7FNA4hhDiwyLndLHCx0bvN05pm7tG5oBdTc06nde3xO6HA9EGduFzgGtz4zNhOQUsRtCW9/dzjVvPWdFk2M0vRphu1NJ0SS02mIdE8QLjyR9HHsf8jg7oZ/ZYh7pNwCDkHAH/S5D1cJLgaTnMeOZI8x3h6hC7H6JLB9EFeSBwUxVM2WI2J2tcyo6lXs4X3jFxzOXC61OD2xTdkHQdYctrYlfBgXwosrXIQGOrbnfaSQMwUDW29TZBLgJvGp8FmzJGhNSyHq4gDNIT2npvs3e6mGj3XR2hpDMtJ/uP2RVMzi4+Dp+JAznwQztoA2IPklru01Fwmw5ksj/wAgZ8EO/adM5w2dZMfZFpCJt6HgxDSLOH18QgsUfzklxqDQk6yDMdD6jorqWJJbnceoNxy4+SFBt+lTqc/uoVW7pkZfqFawLtUWM6A/nutBZByPAlxtUEg6tP09iDCofV7390amDGXuga2M799QMuhB8PsVa2sT/cOU8pVmQR6pVc0xC8isNRDgTJzOgPPjldeQDQJ/8dbRG9UoE3cA8cy2z+uh8FtKjs51+tl8h7O4l1HEU6rcmvbvf2kw7wg+i+t46zBxgnyP2lT5FTK8TtUL8bTB3jERJn7TrAQe2cOG0aTSPmqifEOP0WgGHll+A58ylvaFoNDeP/1va76exU+xRJWGuqBkny65Qgq+znPcHOMfTkEY4BzQ7MWIR1Ngc1DY0XQCMJDSG2MWSfaIc4bu9AmSNPXknzsI9uWS5uu1Yy2pun7NKgOCuxDhNnuDLzukzB5ajgi6VIEXvGsQU4FEuzg9FczDNF4AW/oW0jD9qKQpinU1l0E8gCPX3Vmy+379zvWgQBul5MW+Zv1Cs7U4T+JxNPDNMbvzEfy70Fx8G7vmtJhOxmDY0BtEEx8xLpPUyqWkskqbd+Gfxnby26d3eIMDdd5mbD6oDZmCn/EJDnuvfT8Ct7X9l2UIrU53T3SDeJyvwMQmWB2fvRwIEeP4EsmqVDxw2B4vGEOs4gcBafJU0cduneguPUwPomj9gkGXSRyjyI4I07JaWEAAZGEqyyk2klQJ/tnuglhg8Y+oVjMTSqWcxt+UH0zQtahAgzrbhKjXwPdBjvZwE7USEWzmP2Ix0Gk51M6FpVGExb6UtrOFvleBmP6hyjNG4KvvNy6jgR9EFtpohjxBLXixiCDNjIIi3BBLwZvOcjfB40OHdcDGeXtmM0vx9Y1d4NJDR8xAtncZZqGzKPxBvfDp0aZHd3GgPcJkFztfLJMqdEbpEWmPAz+SjHDElrJn8RgBMCwmQev6hUU6Rygjic4OcGOq0AwtjrHnfOJ1Gcc1S5gHygE+Xjf2TNuhYpNnsBgS1kbs3JmRqvIf+Gcbh7vX6FeUO8jp/DH6fNcLYzJA5fmS+0YykXUhGbc+YP4F8Ra1fc6DZDSMiGz5BW5fDm4vS7CVN9nVvqhGU21GFjxLXDdcOogomhR3CeBIjx/ZDsEOI5lQZRCnDYo0D/D1ZgfI/Rw+nMaJxh8UIF56fdQxlIVGw4Aj25jgUpp4MsPdPd4a/Y+iGCy/0aAYlxyj85LjqoGZlI313giDa94sPKVUNp5gu1/yu+oWtIquNvRpG4nRVbQ2q2hTL3eH9R0CTU8ZVfanRe7me61MsH2cc9wqYkgubdrB8o68VlLIsoVvBR2d2W5s1qk/FrHeM6AmQPbyC1dFtkG2ndH03QE6eSMtCDtHgfi0XM1It1zHqAgOzFbfoUycwN08QW2I9An+MbIWVbXGGxJabU6/ebyf/MPO/it4GsmlNLebzFvJAvolp7pMc7qX8XBspfHBzPVawtNaA6lY/wCULooE8vsjKVVsqOLxwjSy1hS/gox+Da074MEZx9eKV7Y/4Eavc1o0u6Y900dX+I7dGWqCxDPjYpjB8lAb7j/UbMHXVCLzYJfBiWgMDdIA8Au4Vt96bGPTP3VeLeBA4mLeKm3LdB/q8CRAvZUhojy7KKjnAmYMk7t4yJIvoYUHtmCfpP6hX13g3te89Bx5yoNaS1oF5jT80Szl4U4o+ltPDiPsYXkfQw5AXktFOyPi+Dw++9rD/M5rem8QCV93pUAGtAyAA8BYL4XSsQQbjXgvrfZftE3EUh/+jbObwPHoVfkRx8T2O2U+4eWXhdABveUtp7WFKg52ug4k2A81Fju8oeFWSq01UyiHWhGO7y9SpwUKKRLKGzWagI+nhGN/lHkhxUhC43aYYCSVlQ7i5B9bFhsxml5rVC6YsUpw1OpXeHPO5TBmMnO4DkE9FQWAyWuw9VDATh2WRTmwFVRrAXVlSuCnWiTbsBxeSQY3DsqzSffUHUHin+JKztenFUP0JjxSMsknsD+DWpd1w+I0ZGd14HJ2R8QojajWnv79Pm9jt3/U2QtWKYc2/BLsTgoy1WsDfwEZiqbmz8alfL/EaPciFVXwwiTVpQf+Y30goevggTdrTzIC5hqbGmwE/l0G0OkU77zLMO0njVcCymBymHVD4AIzCYVtBkAlxMlzjm5xzP0HJerY6OqGfiS5Dt4hOubZHFV8o4q343dGVmm3Owjloh+JKHbi+IzNlSMqElCwoP3nxMjS9shPsPVMMOyHdB7/ALITBUNwF7tb+f1VwcWyD8zruHDgEt2x21CIU7GOJ7gEcSYnn0XlWHryNEPyv4fKhyRGz8e6i8PY4tcLWyIPEahAhTpG912HIaTG9pzWawOECcgdbXW/ov73WfdfJA36Hla4svqlIyARrB8/3UJqi0Xext8UdFH4oVD2QJzP3VW/xCmXiy+vjICpwOzzVPxKlmi7GnX+o/ZcweG+K7eP/Daf9Th/6g+ZToHQZJass5VoC2jR/wAPdFjosrRq16VQl0vYcxwHELbVaUoStgwRZGhYypVQLQ2qIBnNFtxoOqz20NlvF6Zg6jTyS5mMrMsWg87hG0ZRvRq8XjwEv+Mx4LSfm91nazqlTN0DgEXsnZ5a+bpXL4UXHi2zT4Fxb3TmNeI0K7iHKbaXynwUMU1ATYnq1c9EM5vJHDC7xvdWOwgAWoN0IqsyrGtjNXvoguPJVuGn5yShuyirRJEAxP5CnRZABiY/PojquCsPzO6vo4aICILBJd877R8refEqmk8kycyu4+tL40CjQF1aMaRx8vJ2l/A4Ly61ll5AU+VfBUgxMBhicgV7+CK6SQE1v5qvpfZzFfEoU3cWAHq2x9lgzhiOa0fZLHgA05+V0jo7lyMpORYGg8m0ptkIXGUXOG6NdeA1PWFfQfZEkX8FznRHDOtIYwBosBHgpUa94KBxOLLDG7PS6CdXrzvCnI6wfJGylWaMVLrvxAs9T28L7zXt6tMW6ZI3DbQY/JwPQomcZLaC61ISgq+CBmyLMcVVUrItCp0K/wDZwnJGUMPCIYBqofEzOgSdUh+7YQ093ouYhtpVdOsIvqqxXDqYM6IDJkMEy5K5jIAJCswB7qox5Bt4+SK0I9i1zYbzPqg61SL8C2ekq/E179EOaZIIIsUErC59MjZlTeXMRjAxvNKWPLRG8TGSGfWJOapGFkZ8qWizfkyiaAQLDdH4XNUejlQyY2y8psyXlMqYcu8Qhq7uHuompdX0aO9+cF2HMU06M5+/FX0Kvw3hw0zA1B/W6vcz7ql7fJBqwpm32Vig+mCLplQqT4AfVZHsniofUp8w4f8AVn6tWnoWeR+QuNqnR2KVqwqgBvE2VuJw5iQqmRMcAjHO7vp9kpRMVfB3ssxnzVNfZbXX3S1/+dkA+I1V+Ke5pkAqrD7avduXHNFFFJg1WjiBYPpgcXAgx7IR+JrNPeDHj+kxl1Th22WOyF5VNXECYa2T4eqLaQya+C1u3hk7eZGcg/siW49rx3TKl8GpUdG6I1BiIUamyvhumm0Di05eB0S9gUgmtV3WE8B9FGg7/Cb0C66kXNM2PBEsp90dAsC8EcKYbCExtVEvfFko2jX0CHgqyymgwOfyFz+dURjGQidj0P8AD3ou6T6kBU7RYqRVIhySuQvrCyATFzLIWrSVIshIqY66ZYMpXTF00wYWYsRszJeXWCy8plbMBRw4Nzkj2NA4LjaQGQNhC7+dF2nMccL/AJrkqSJN1NyjF0GEs2RIxQA/mY7/ALYIPuthRryWnI/KVnezNIOx1JhiHsqt8TTMJ1XbA3gc8+o1HsuflWbOnjdodNFwUY1toOqS7Oxu9Y5hPGAOGaidCAK5jNLcVXB1EjitKKQBUy0DMBCmNaRj24em7Ibp1LTmjcJgabL58ynlbDUnZsB8AhHbIYR3d5nS/oVmh+1kqNYAaKD3yVU/BlnPn+miGp1jqCIz8OaAKCgRkqvjdz80sgMTjg0ydR7fullXaRc3d8yjRMNxGKEEylb6nzPOgJnoJUatSbITbFbcoO4uhvnn6Aqf7SUS36xcja4Vo+G3du3dEdIEJdtFqzvZjta2lTFKsTut+WpmI4O1EHVPMViWvAcxwcOIMhdTVHnp5KIVNa6m42VDighJMq+EjcELoUORuDai2KhswWXl1psvJShj93ouRwHBWubouBkrsIA9UW/demFYaf5zXDT/ADmYQCG9nIGOwrv+ZE83NcPstDToEUxMXBI4xJB9ZSDZTIrUD/lq0vAbwlbfaGDIY616Nao0/wBlU77fDvDyU+RXEpxyqRky80nSNM+i0eD2gC0XGVksxmFlA0ahYYIkeoK5tnYjYNxUi8z6KNTEcckipbUEIgVg/N0eiwRgcQJ4Kx2JtmSlYxgbYwPHNQdiwM3Z6ArBGNXFTpCAxeMDQSYuhKuOI9UsxeKLjyCFGs5i6+9A0uUMSvCZVrKdkkpUPGP0jSp3Q3aGh/u5d/W0eWf/AJJg3uyTp+Qpdr6O7hKLYguhx6uufZHghbsTnnSowTm28ev7LlKq6md5jnN6H3GRRXw5ER+fnuu/Atcfp+q7TiD8F2nOVVv/AFN+o+yb0MS14lpBHJZT4RDskXhWEGRM8cil6oBogLpjhHJFhsc7+bve6c7PrB2R8DYqck0ZDYLqk0LyAx//2Q=="/>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3075"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15019" y="160338"/>
            <a:ext cx="186690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652620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932040" y="92587"/>
            <a:ext cx="4067262" cy="792087"/>
          </a:xfrm>
          <a:solidFill>
            <a:srgbClr val="FF0000"/>
          </a:solidFill>
          <a:ln>
            <a:solidFill>
              <a:schemeClr val="tx1"/>
            </a:solidFill>
          </a:ln>
        </p:spPr>
        <p:txBody>
          <a:bodyPr/>
          <a:lstStyle/>
          <a:p>
            <a:pPr algn="ctr"/>
            <a:fld id="{AD4788C8-BEE9-46F9-8512-57DAFC3BE0EF}" type="datetime2">
              <a:rPr lang="en-GB" sz="2800" smtClean="0">
                <a:solidFill>
                  <a:schemeClr val="bg1"/>
                </a:solidFill>
                <a:latin typeface="Comic Sans MS" pitchFamily="66" charset="0"/>
              </a:rPr>
              <a:pPr algn="ctr"/>
              <a:t>Tuesday, 15 August 2017</a:t>
            </a:fld>
            <a:endParaRPr lang="en-GB" sz="2800" dirty="0">
              <a:solidFill>
                <a:schemeClr val="bg1"/>
              </a:solidFill>
              <a:latin typeface="Comic Sans MS" pitchFamily="66" charset="0"/>
            </a:endParaRPr>
          </a:p>
        </p:txBody>
      </p:sp>
      <p:sp>
        <p:nvSpPr>
          <p:cNvPr id="5" name="Rectangle 4"/>
          <p:cNvSpPr/>
          <p:nvPr/>
        </p:nvSpPr>
        <p:spPr>
          <a:xfrm>
            <a:off x="23138" y="980728"/>
            <a:ext cx="6083200" cy="129614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solidFill>
                  <a:srgbClr val="FF0000"/>
                </a:solidFill>
                <a:latin typeface="Comic Sans MS" pitchFamily="66" charset="0"/>
              </a:rPr>
              <a:t>Objective – To Explain how humanism start to grow and the work of some humanist thinkers</a:t>
            </a:r>
            <a:endParaRPr lang="en-GB" sz="2800" u="sng" dirty="0">
              <a:solidFill>
                <a:srgbClr val="FF0000"/>
              </a:solidFill>
              <a:latin typeface="Comic Sans MS" pitchFamily="66" charset="0"/>
            </a:endParaRPr>
          </a:p>
        </p:txBody>
      </p:sp>
      <p:sp>
        <p:nvSpPr>
          <p:cNvPr id="6" name="Right Arrow 5"/>
          <p:cNvSpPr/>
          <p:nvPr/>
        </p:nvSpPr>
        <p:spPr>
          <a:xfrm>
            <a:off x="12408" y="908720"/>
            <a:ext cx="9131591" cy="5832648"/>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p:cNvSpPr/>
          <p:nvPr/>
        </p:nvSpPr>
        <p:spPr>
          <a:xfrm>
            <a:off x="12409" y="116632"/>
            <a:ext cx="4716016" cy="52322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Our Learning Journey</a:t>
            </a:r>
            <a:endParaRPr lang="en-US" sz="2800"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endParaRPr>
          </a:p>
        </p:txBody>
      </p:sp>
      <p:sp>
        <p:nvSpPr>
          <p:cNvPr id="9" name="Rectangle 8"/>
          <p:cNvSpPr/>
          <p:nvPr/>
        </p:nvSpPr>
        <p:spPr>
          <a:xfrm>
            <a:off x="968" y="5534561"/>
            <a:ext cx="6447599" cy="1323439"/>
          </a:xfrm>
          <a:prstGeom prst="rect">
            <a:avLst/>
          </a:prstGeom>
          <a:noFill/>
        </p:spPr>
        <p:txBody>
          <a:bodyPr wrap="square" lIns="91440" tIns="45720" rIns="91440" bIns="45720">
            <a:spAutoFit/>
          </a:bodyPr>
          <a:lstStyle/>
          <a:p>
            <a:pPr algn="ctr"/>
            <a:r>
              <a:rPr lang="en-US" sz="40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Ethics, Philosophy and Religion</a:t>
            </a:r>
            <a:endParaRPr lang="en-US" sz="40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graphicFrame>
        <p:nvGraphicFramePr>
          <p:cNvPr id="2" name="Table 1"/>
          <p:cNvGraphicFramePr>
            <a:graphicFrameLocks noGrp="1"/>
          </p:cNvGraphicFramePr>
          <p:nvPr>
            <p:extLst/>
          </p:nvPr>
        </p:nvGraphicFramePr>
        <p:xfrm>
          <a:off x="176767" y="2744925"/>
          <a:ext cx="6096000" cy="2226479"/>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xmlns="" val="20000"/>
                    </a:ext>
                  </a:extLst>
                </a:gridCol>
                <a:gridCol w="2032000">
                  <a:extLst>
                    <a:ext uri="{9D8B030D-6E8A-4147-A177-3AD203B41FA5}">
                      <a16:colId xmlns:a16="http://schemas.microsoft.com/office/drawing/2014/main" xmlns="" val="20001"/>
                    </a:ext>
                  </a:extLst>
                </a:gridCol>
                <a:gridCol w="2032000">
                  <a:extLst>
                    <a:ext uri="{9D8B030D-6E8A-4147-A177-3AD203B41FA5}">
                      <a16:colId xmlns:a16="http://schemas.microsoft.com/office/drawing/2014/main" xmlns="" val="20002"/>
                    </a:ext>
                  </a:extLst>
                </a:gridCol>
              </a:tblGrid>
              <a:tr h="1548171">
                <a:tc>
                  <a:txBody>
                    <a:bodyPr/>
                    <a:lstStyle/>
                    <a:p>
                      <a:r>
                        <a:rPr lang="en-GB" baseline="0" dirty="0" smtClean="0"/>
                        <a:t>Describe how humanism began to grow.</a:t>
                      </a:r>
                      <a:endParaRPr lang="en-GB" dirty="0"/>
                    </a:p>
                  </a:txBody>
                  <a:tcPr/>
                </a:tc>
                <a:tc>
                  <a:txBody>
                    <a:bodyPr/>
                    <a:lstStyle/>
                    <a:p>
                      <a:r>
                        <a:rPr lang="en-GB" dirty="0" smtClean="0"/>
                        <a:t>Explain some of the famous humanist writers views on God</a:t>
                      </a:r>
                      <a:endParaRPr lang="en-GB" dirty="0"/>
                    </a:p>
                  </a:txBody>
                  <a:tcPr/>
                </a:tc>
                <a:tc>
                  <a:txBody>
                    <a:bodyPr/>
                    <a:lstStyle/>
                    <a:p>
                      <a:r>
                        <a:rPr lang="en-GB" dirty="0" smtClean="0"/>
                        <a:t>Evaluate some humanist views about</a:t>
                      </a:r>
                      <a:r>
                        <a:rPr lang="en-GB" baseline="0" dirty="0" smtClean="0"/>
                        <a:t> God.</a:t>
                      </a:r>
                      <a:endParaRPr lang="en-GB" dirty="0"/>
                    </a:p>
                  </a:txBody>
                  <a:tcPr/>
                </a:tc>
                <a:extLst>
                  <a:ext uri="{0D108BD9-81ED-4DB2-BD59-A6C34878D82A}">
                    <a16:rowId xmlns:a16="http://schemas.microsoft.com/office/drawing/2014/main" xmlns="" val="10000"/>
                  </a:ext>
                </a:extLst>
              </a:tr>
              <a:tr h="678308">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0177710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619672" y="95730"/>
            <a:ext cx="4834880" cy="850106"/>
          </a:xfrm>
          <a:prstGeom prst="rect">
            <a:avLst/>
          </a:prstGeom>
          <a:noFill/>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GB" sz="4400" b="1" dirty="0" smtClean="0">
                <a:latin typeface="+mj-lt"/>
                <a:ea typeface="+mj-ea"/>
                <a:cs typeface="+mj-cs"/>
              </a:rPr>
              <a:t>Paired work</a:t>
            </a:r>
            <a:endParaRPr kumimoji="0" lang="en-GB" sz="4400" b="1" i="0" u="none" strike="noStrike" kern="1200" cap="none" spc="0" normalizeH="0" baseline="0" noProof="0" dirty="0">
              <a:ln>
                <a:noFill/>
              </a:ln>
              <a:effectLst/>
              <a:uLnTx/>
              <a:uFillTx/>
              <a:latin typeface="+mj-lt"/>
              <a:ea typeface="+mj-ea"/>
              <a:cs typeface="+mj-cs"/>
            </a:endParaRPr>
          </a:p>
        </p:txBody>
      </p:sp>
      <p:sp>
        <p:nvSpPr>
          <p:cNvPr id="3" name="TextBox 2"/>
          <p:cNvSpPr txBox="1"/>
          <p:nvPr/>
        </p:nvSpPr>
        <p:spPr>
          <a:xfrm>
            <a:off x="298020" y="1844824"/>
            <a:ext cx="8352928" cy="4708981"/>
          </a:xfrm>
          <a:prstGeom prst="rect">
            <a:avLst/>
          </a:prstGeom>
          <a:noFill/>
        </p:spPr>
        <p:txBody>
          <a:bodyPr wrap="square" rtlCol="0">
            <a:spAutoFit/>
          </a:bodyPr>
          <a:lstStyle/>
          <a:p>
            <a:r>
              <a:rPr lang="en-GB" sz="2000" dirty="0"/>
              <a:t>Y</a:t>
            </a:r>
            <a:r>
              <a:rPr lang="en-GB" sz="2000" dirty="0" smtClean="0"/>
              <a:t>ou are going to complete the information table by becoming experts in either:</a:t>
            </a:r>
          </a:p>
          <a:p>
            <a:endParaRPr lang="en-GB" sz="2000" dirty="0" smtClean="0"/>
          </a:p>
          <a:p>
            <a:pPr algn="ctr">
              <a:buFont typeface="Arial" pitchFamily="34" charset="0"/>
              <a:buChar char="•"/>
            </a:pPr>
            <a:r>
              <a:rPr lang="en-GB" sz="2000" dirty="0" smtClean="0"/>
              <a:t>Einstein,</a:t>
            </a:r>
          </a:p>
          <a:p>
            <a:pPr algn="ctr">
              <a:buFont typeface="Arial" pitchFamily="34" charset="0"/>
              <a:buChar char="•"/>
            </a:pPr>
            <a:r>
              <a:rPr lang="en-GB" sz="2000" dirty="0" smtClean="0"/>
              <a:t>Darwin,</a:t>
            </a:r>
          </a:p>
          <a:p>
            <a:pPr algn="ctr">
              <a:buFont typeface="Arial" pitchFamily="34" charset="0"/>
              <a:buChar char="•"/>
            </a:pPr>
            <a:r>
              <a:rPr lang="en-GB" sz="2000" dirty="0" smtClean="0"/>
              <a:t>Hume,</a:t>
            </a:r>
          </a:p>
          <a:p>
            <a:pPr algn="ctr">
              <a:buFont typeface="Arial" pitchFamily="34" charset="0"/>
              <a:buChar char="•"/>
            </a:pPr>
            <a:r>
              <a:rPr lang="en-GB" sz="2000" dirty="0" smtClean="0"/>
              <a:t>Feuerbach</a:t>
            </a:r>
          </a:p>
          <a:p>
            <a:pPr algn="ctr"/>
            <a:endParaRPr lang="en-GB" sz="2000" dirty="0" smtClean="0"/>
          </a:p>
          <a:p>
            <a:r>
              <a:rPr lang="en-GB" sz="2000" dirty="0" smtClean="0"/>
              <a:t>1. Using the information sheet you have been given, in pairs you need to become experts in your humanist thinker.</a:t>
            </a:r>
          </a:p>
          <a:p>
            <a:endParaRPr lang="en-GB" sz="2000" dirty="0"/>
          </a:p>
          <a:p>
            <a:r>
              <a:rPr lang="en-GB" sz="2000" dirty="0" smtClean="0"/>
              <a:t>2. Fill in your own section of the table.</a:t>
            </a:r>
          </a:p>
          <a:p>
            <a:endParaRPr lang="en-GB" sz="2000" dirty="0"/>
          </a:p>
          <a:p>
            <a:r>
              <a:rPr lang="en-GB" sz="2000" dirty="0" smtClean="0"/>
              <a:t>3. Fill in the rest of the table by finding another pair who are experts in a different thinker and interviewing them.</a:t>
            </a:r>
            <a:endParaRPr lang="en-GB" sz="2000" dirty="0"/>
          </a:p>
        </p:txBody>
      </p:sp>
      <p:pic>
        <p:nvPicPr>
          <p:cNvPr id="5122" name="Picture 2" descr="http://www.huntingtonlearninghub.com/wp-content/uploads/2015/05/COLOURBOX5310457.jp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236061">
            <a:off x="6407881" y="23479"/>
            <a:ext cx="2989709" cy="18447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53186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graphicFrame>
        <p:nvGraphicFramePr>
          <p:cNvPr id="6" name="Content Placeholder 5"/>
          <p:cNvGraphicFramePr>
            <a:graphicFrameLocks noGrp="1"/>
          </p:cNvGraphicFramePr>
          <p:nvPr>
            <p:ph sz="quarter" idx="13"/>
            <p:extLst>
              <p:ext uri="{D42A27DB-BD31-4B8C-83A1-F6EECF244321}">
                <p14:modId xmlns:p14="http://schemas.microsoft.com/office/powerpoint/2010/main" val="2450153921"/>
              </p:ext>
            </p:extLst>
          </p:nvPr>
        </p:nvGraphicFramePr>
        <p:xfrm>
          <a:off x="0" y="116631"/>
          <a:ext cx="9144000" cy="6500648"/>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xmlns="" val="20000"/>
                    </a:ext>
                  </a:extLst>
                </a:gridCol>
                <a:gridCol w="2286000">
                  <a:extLst>
                    <a:ext uri="{9D8B030D-6E8A-4147-A177-3AD203B41FA5}">
                      <a16:colId xmlns:a16="http://schemas.microsoft.com/office/drawing/2014/main" xmlns="" val="20001"/>
                    </a:ext>
                  </a:extLst>
                </a:gridCol>
                <a:gridCol w="4572000">
                  <a:extLst>
                    <a:ext uri="{9D8B030D-6E8A-4147-A177-3AD203B41FA5}">
                      <a16:colId xmlns:a16="http://schemas.microsoft.com/office/drawing/2014/main" xmlns="" val="20002"/>
                    </a:ext>
                  </a:extLst>
                </a:gridCol>
              </a:tblGrid>
              <a:tr h="1296145">
                <a:tc>
                  <a:txBody>
                    <a:bodyPr/>
                    <a:lstStyle/>
                    <a:p>
                      <a:endParaRPr lang="en-GB" dirty="0"/>
                    </a:p>
                  </a:txBody>
                  <a:tcPr/>
                </a:tc>
                <a:tc>
                  <a:txBody>
                    <a:bodyPr/>
                    <a:lstStyle/>
                    <a:p>
                      <a:r>
                        <a:rPr lang="en-GB" sz="2000" b="1" kern="1200" dirty="0" smtClean="0">
                          <a:solidFill>
                            <a:schemeClr val="lt1"/>
                          </a:solidFill>
                          <a:effectLst/>
                          <a:latin typeface="+mn-lt"/>
                          <a:ea typeface="+mn-ea"/>
                          <a:cs typeface="+mn-cs"/>
                        </a:rPr>
                        <a:t>What are the key words or key phrases in his idea?</a:t>
                      </a:r>
                      <a:endParaRPr lang="en-GB"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1" kern="1200" dirty="0" smtClean="0">
                          <a:solidFill>
                            <a:schemeClr val="lt1"/>
                          </a:solidFill>
                          <a:effectLst/>
                          <a:latin typeface="+mn-lt"/>
                          <a:ea typeface="+mn-ea"/>
                          <a:cs typeface="+mn-cs"/>
                        </a:rPr>
                        <a:t>What</a:t>
                      </a:r>
                      <a:r>
                        <a:rPr lang="en-GB" sz="2000" b="1" kern="1200" baseline="0" dirty="0" smtClean="0">
                          <a:solidFill>
                            <a:schemeClr val="lt1"/>
                          </a:solidFill>
                          <a:effectLst/>
                          <a:latin typeface="+mn-lt"/>
                          <a:ea typeface="+mn-ea"/>
                          <a:cs typeface="+mn-cs"/>
                        </a:rPr>
                        <a:t> do they say about God/What is the main point of their argument?</a:t>
                      </a:r>
                      <a:endParaRPr lang="en-GB" sz="2000" b="1" kern="1200" dirty="0" smtClean="0">
                        <a:solidFill>
                          <a:schemeClr val="lt1"/>
                        </a:solidFill>
                        <a:effectLst/>
                        <a:latin typeface="+mn-lt"/>
                        <a:ea typeface="+mn-ea"/>
                        <a:cs typeface="+mn-cs"/>
                      </a:endParaRPr>
                    </a:p>
                  </a:txBody>
                  <a:tcPr/>
                </a:tc>
                <a:extLst>
                  <a:ext uri="{0D108BD9-81ED-4DB2-BD59-A6C34878D82A}">
                    <a16:rowId xmlns:a16="http://schemas.microsoft.com/office/drawing/2014/main" xmlns="" val="10000"/>
                  </a:ext>
                </a:extLst>
              </a:tr>
              <a:tr h="1297502">
                <a:tc>
                  <a:txBody>
                    <a:bodyPr/>
                    <a:lstStyle/>
                    <a:p>
                      <a:r>
                        <a:rPr lang="en-GB" dirty="0" smtClean="0"/>
                        <a:t>Charles</a:t>
                      </a:r>
                      <a:r>
                        <a:rPr lang="en-GB" baseline="0" dirty="0" smtClean="0"/>
                        <a:t> Darwin</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xmlns="" val="10001"/>
                  </a:ext>
                </a:extLst>
              </a:tr>
              <a:tr h="1297502">
                <a:tc>
                  <a:txBody>
                    <a:bodyPr/>
                    <a:lstStyle/>
                    <a:p>
                      <a:r>
                        <a:rPr lang="en-GB" sz="1800" kern="1200" dirty="0" smtClean="0">
                          <a:solidFill>
                            <a:schemeClr val="dk1"/>
                          </a:solidFill>
                          <a:effectLst/>
                          <a:latin typeface="+mn-lt"/>
                          <a:ea typeface="+mn-ea"/>
                          <a:cs typeface="+mn-cs"/>
                        </a:rPr>
                        <a:t>Albert Einstein</a:t>
                      </a:r>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xmlns="" val="10002"/>
                  </a:ext>
                </a:extLst>
              </a:tr>
              <a:tr h="1297502">
                <a:tc>
                  <a:txBody>
                    <a:bodyPr/>
                    <a:lstStyle/>
                    <a:p>
                      <a:r>
                        <a:rPr lang="en-GB" sz="1800" kern="1200" dirty="0" smtClean="0">
                          <a:solidFill>
                            <a:schemeClr val="dk1"/>
                          </a:solidFill>
                          <a:effectLst/>
                          <a:latin typeface="+mn-lt"/>
                          <a:ea typeface="+mn-ea"/>
                          <a:cs typeface="+mn-cs"/>
                        </a:rPr>
                        <a:t>David Hume</a:t>
                      </a:r>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xmlns="" val="10003"/>
                  </a:ext>
                </a:extLst>
              </a:tr>
              <a:tr h="1297502">
                <a:tc>
                  <a:txBody>
                    <a:bodyPr/>
                    <a:lstStyle/>
                    <a:p>
                      <a:r>
                        <a:rPr lang="en-GB" sz="1800" kern="1200" dirty="0" smtClean="0">
                          <a:solidFill>
                            <a:schemeClr val="dk1"/>
                          </a:solidFill>
                          <a:effectLst/>
                          <a:latin typeface="+mn-lt"/>
                          <a:ea typeface="+mn-ea"/>
                          <a:cs typeface="+mn-cs"/>
                        </a:rPr>
                        <a:t>Ludwig Feuerbach</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15662065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3"/>
          </p:nvPr>
        </p:nvSpPr>
        <p:spPr/>
        <p:txBody>
          <a:bodyPr/>
          <a:lstStyle/>
          <a:p>
            <a:endParaRPr lang="en-GB"/>
          </a:p>
        </p:txBody>
      </p:sp>
      <p:graphicFrame>
        <p:nvGraphicFramePr>
          <p:cNvPr id="4" name="Content Placeholder 5"/>
          <p:cNvGraphicFramePr>
            <a:graphicFrameLocks/>
          </p:cNvGraphicFramePr>
          <p:nvPr>
            <p:extLst>
              <p:ext uri="{D42A27DB-BD31-4B8C-83A1-F6EECF244321}">
                <p14:modId xmlns:p14="http://schemas.microsoft.com/office/powerpoint/2010/main" val="3448163458"/>
              </p:ext>
            </p:extLst>
          </p:nvPr>
        </p:nvGraphicFramePr>
        <p:xfrm>
          <a:off x="0" y="18158"/>
          <a:ext cx="9144000" cy="6741369"/>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xmlns="" val="20000"/>
                    </a:ext>
                  </a:extLst>
                </a:gridCol>
                <a:gridCol w="1828800">
                  <a:extLst>
                    <a:ext uri="{9D8B030D-6E8A-4147-A177-3AD203B41FA5}">
                      <a16:colId xmlns:a16="http://schemas.microsoft.com/office/drawing/2014/main" xmlns="" val="20001"/>
                    </a:ext>
                  </a:extLst>
                </a:gridCol>
                <a:gridCol w="3218656">
                  <a:extLst>
                    <a:ext uri="{9D8B030D-6E8A-4147-A177-3AD203B41FA5}">
                      <a16:colId xmlns:a16="http://schemas.microsoft.com/office/drawing/2014/main" xmlns="" val="20002"/>
                    </a:ext>
                  </a:extLst>
                </a:gridCol>
                <a:gridCol w="2267744">
                  <a:extLst>
                    <a:ext uri="{9D8B030D-6E8A-4147-A177-3AD203B41FA5}">
                      <a16:colId xmlns:a16="http://schemas.microsoft.com/office/drawing/2014/main" xmlns="" val="20003"/>
                    </a:ext>
                  </a:extLst>
                </a:gridCol>
              </a:tblGrid>
              <a:tr h="1551361">
                <a:tc>
                  <a:txBody>
                    <a:bodyPr/>
                    <a:lstStyle/>
                    <a:p>
                      <a:endParaRPr lang="en-GB" dirty="0"/>
                    </a:p>
                  </a:txBody>
                  <a:tcPr/>
                </a:tc>
                <a:tc>
                  <a:txBody>
                    <a:bodyPr/>
                    <a:lstStyle/>
                    <a:p>
                      <a:r>
                        <a:rPr lang="en-GB" sz="2000" b="1" kern="1200" dirty="0" smtClean="0">
                          <a:solidFill>
                            <a:schemeClr val="lt1"/>
                          </a:solidFill>
                          <a:effectLst/>
                          <a:latin typeface="+mn-lt"/>
                          <a:ea typeface="+mn-ea"/>
                          <a:cs typeface="+mn-cs"/>
                        </a:rPr>
                        <a:t>What are the key words or key phrases in his idea?</a:t>
                      </a:r>
                      <a:endParaRPr lang="en-GB"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1" kern="1200" dirty="0" smtClean="0">
                          <a:solidFill>
                            <a:schemeClr val="lt1"/>
                          </a:solidFill>
                          <a:effectLst/>
                          <a:latin typeface="+mn-lt"/>
                          <a:ea typeface="+mn-ea"/>
                          <a:cs typeface="+mn-cs"/>
                        </a:rPr>
                        <a:t>What</a:t>
                      </a:r>
                      <a:r>
                        <a:rPr lang="en-GB" sz="2000" b="1" kern="1200" baseline="0" dirty="0" smtClean="0">
                          <a:solidFill>
                            <a:schemeClr val="lt1"/>
                          </a:solidFill>
                          <a:effectLst/>
                          <a:latin typeface="+mn-lt"/>
                          <a:ea typeface="+mn-ea"/>
                          <a:cs typeface="+mn-cs"/>
                        </a:rPr>
                        <a:t> argument does he make about God? / what is the main point of their argument?</a:t>
                      </a:r>
                      <a:endParaRPr lang="en-GB" sz="2000" b="1" kern="1200" dirty="0" smtClean="0">
                        <a:solidFill>
                          <a:schemeClr val="lt1"/>
                        </a:solidFill>
                        <a:effectLst/>
                        <a:latin typeface="+mn-lt"/>
                        <a:ea typeface="+mn-ea"/>
                        <a:cs typeface="+mn-cs"/>
                      </a:endParaRPr>
                    </a:p>
                  </a:txBody>
                  <a:tcPr/>
                </a:tc>
                <a:tc>
                  <a:txBody>
                    <a:bodyPr/>
                    <a:lstStyle/>
                    <a:p>
                      <a:pPr algn="ctr"/>
                      <a:r>
                        <a:rPr lang="en-GB" sz="1800" b="1" kern="1200" baseline="0" dirty="0" smtClean="0">
                          <a:solidFill>
                            <a:schemeClr val="lt1"/>
                          </a:solidFill>
                          <a:effectLst/>
                          <a:latin typeface="+mn-lt"/>
                          <a:ea typeface="+mn-ea"/>
                          <a:cs typeface="+mn-cs"/>
                        </a:rPr>
                        <a:t>TAG Task</a:t>
                      </a:r>
                    </a:p>
                    <a:p>
                      <a:r>
                        <a:rPr lang="en-GB" sz="2000" b="1" kern="1200" baseline="0" dirty="0" smtClean="0">
                          <a:solidFill>
                            <a:schemeClr val="lt1"/>
                          </a:solidFill>
                          <a:effectLst/>
                          <a:latin typeface="+mn-lt"/>
                          <a:ea typeface="+mn-ea"/>
                          <a:cs typeface="+mn-cs"/>
                        </a:rPr>
                        <a:t>Is it a strong argument?</a:t>
                      </a:r>
                    </a:p>
                    <a:p>
                      <a:r>
                        <a:rPr lang="en-GB" sz="2000" b="1" kern="1200" baseline="0" dirty="0" smtClean="0">
                          <a:solidFill>
                            <a:schemeClr val="lt1"/>
                          </a:solidFill>
                          <a:effectLst/>
                          <a:latin typeface="+mn-lt"/>
                          <a:ea typeface="+mn-ea"/>
                          <a:cs typeface="+mn-cs"/>
                        </a:rPr>
                        <a:t>Why? </a:t>
                      </a:r>
                      <a:endParaRPr lang="en-GB" sz="2000" b="1" kern="1200" dirty="0">
                        <a:solidFill>
                          <a:schemeClr val="lt1"/>
                        </a:solidFill>
                        <a:effectLst/>
                        <a:latin typeface="+mn-lt"/>
                        <a:ea typeface="+mn-ea"/>
                        <a:cs typeface="+mn-cs"/>
                      </a:endParaRPr>
                    </a:p>
                  </a:txBody>
                  <a:tcPr/>
                </a:tc>
                <a:extLst>
                  <a:ext uri="{0D108BD9-81ED-4DB2-BD59-A6C34878D82A}">
                    <a16:rowId xmlns:a16="http://schemas.microsoft.com/office/drawing/2014/main" xmlns="" val="10000"/>
                  </a:ext>
                </a:extLst>
              </a:tr>
              <a:tr h="1297502">
                <a:tc>
                  <a:txBody>
                    <a:bodyPr/>
                    <a:lstStyle/>
                    <a:p>
                      <a:r>
                        <a:rPr lang="en-GB" dirty="0" smtClean="0"/>
                        <a:t>Charles</a:t>
                      </a:r>
                      <a:r>
                        <a:rPr lang="en-GB" baseline="0" dirty="0" smtClean="0"/>
                        <a:t> Darwin</a:t>
                      </a:r>
                      <a:endParaRPr lang="en-GB" dirty="0"/>
                    </a:p>
                  </a:txBody>
                  <a:tcPr/>
                </a:tc>
                <a:tc>
                  <a:txBody>
                    <a:bodyPr/>
                    <a:lstStyle/>
                    <a:p>
                      <a:endParaRPr lang="en-GB" dirty="0"/>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xmlns="" val="10001"/>
                  </a:ext>
                </a:extLst>
              </a:tr>
              <a:tr h="1297502">
                <a:tc>
                  <a:txBody>
                    <a:bodyPr/>
                    <a:lstStyle/>
                    <a:p>
                      <a:r>
                        <a:rPr lang="en-GB" sz="1800" kern="1200" dirty="0" smtClean="0">
                          <a:solidFill>
                            <a:schemeClr val="dk1"/>
                          </a:solidFill>
                          <a:effectLst/>
                          <a:latin typeface="+mn-lt"/>
                          <a:ea typeface="+mn-ea"/>
                          <a:cs typeface="+mn-cs"/>
                        </a:rPr>
                        <a:t>Albert Einstein</a:t>
                      </a:r>
                      <a:endParaRPr lang="en-GB" dirty="0"/>
                    </a:p>
                  </a:txBody>
                  <a:tcP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xmlns="" val="10002"/>
                  </a:ext>
                </a:extLst>
              </a:tr>
              <a:tr h="1297502">
                <a:tc>
                  <a:txBody>
                    <a:bodyPr/>
                    <a:lstStyle/>
                    <a:p>
                      <a:r>
                        <a:rPr lang="en-GB" sz="1800" kern="1200" dirty="0" smtClean="0">
                          <a:solidFill>
                            <a:schemeClr val="dk1"/>
                          </a:solidFill>
                          <a:effectLst/>
                          <a:latin typeface="+mn-lt"/>
                          <a:ea typeface="+mn-ea"/>
                          <a:cs typeface="+mn-cs"/>
                        </a:rPr>
                        <a:t>David Hume</a:t>
                      </a:r>
                      <a:endParaRPr lang="en-GB" dirty="0"/>
                    </a:p>
                  </a:txBody>
                  <a:tcP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xmlns="" val="10003"/>
                  </a:ext>
                </a:extLst>
              </a:tr>
              <a:tr h="1297502">
                <a:tc>
                  <a:txBody>
                    <a:bodyPr/>
                    <a:lstStyle/>
                    <a:p>
                      <a:r>
                        <a:rPr lang="en-GB" sz="1800" kern="1200" dirty="0" smtClean="0">
                          <a:solidFill>
                            <a:schemeClr val="dk1"/>
                          </a:solidFill>
                          <a:effectLst/>
                          <a:latin typeface="+mn-lt"/>
                          <a:ea typeface="+mn-ea"/>
                          <a:cs typeface="+mn-cs"/>
                        </a:rPr>
                        <a:t>Ludwig Feuerbach</a:t>
                      </a:r>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33190091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graphicFrame>
        <p:nvGraphicFramePr>
          <p:cNvPr id="6" name="Content Placeholder 5"/>
          <p:cNvGraphicFramePr>
            <a:graphicFrameLocks noGrp="1"/>
          </p:cNvGraphicFramePr>
          <p:nvPr>
            <p:ph sz="quarter" idx="13"/>
            <p:extLst>
              <p:ext uri="{D42A27DB-BD31-4B8C-83A1-F6EECF244321}">
                <p14:modId xmlns:p14="http://schemas.microsoft.com/office/powerpoint/2010/main" val="218524273"/>
              </p:ext>
            </p:extLst>
          </p:nvPr>
        </p:nvGraphicFramePr>
        <p:xfrm>
          <a:off x="0" y="116631"/>
          <a:ext cx="9144000" cy="6679324"/>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xmlns="" val="20000"/>
                    </a:ext>
                  </a:extLst>
                </a:gridCol>
                <a:gridCol w="2286000">
                  <a:extLst>
                    <a:ext uri="{9D8B030D-6E8A-4147-A177-3AD203B41FA5}">
                      <a16:colId xmlns:a16="http://schemas.microsoft.com/office/drawing/2014/main" xmlns="" val="20001"/>
                    </a:ext>
                  </a:extLst>
                </a:gridCol>
                <a:gridCol w="4572000">
                  <a:extLst>
                    <a:ext uri="{9D8B030D-6E8A-4147-A177-3AD203B41FA5}">
                      <a16:colId xmlns:a16="http://schemas.microsoft.com/office/drawing/2014/main" xmlns="" val="20002"/>
                    </a:ext>
                  </a:extLst>
                </a:gridCol>
              </a:tblGrid>
              <a:tr h="1296145">
                <a:tc>
                  <a:txBody>
                    <a:bodyPr/>
                    <a:lstStyle/>
                    <a:p>
                      <a:endParaRPr lang="en-GB" dirty="0"/>
                    </a:p>
                  </a:txBody>
                  <a:tcPr/>
                </a:tc>
                <a:tc>
                  <a:txBody>
                    <a:bodyPr/>
                    <a:lstStyle/>
                    <a:p>
                      <a:r>
                        <a:rPr lang="en-GB" sz="2000" b="1" kern="1200" dirty="0" smtClean="0">
                          <a:solidFill>
                            <a:schemeClr val="lt1"/>
                          </a:solidFill>
                          <a:effectLst/>
                          <a:latin typeface="+mn-lt"/>
                          <a:ea typeface="+mn-ea"/>
                          <a:cs typeface="+mn-cs"/>
                        </a:rPr>
                        <a:t>What are the key words or key phrases in his idea?</a:t>
                      </a:r>
                      <a:endParaRPr lang="en-GB"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1" kern="1200" dirty="0" smtClean="0">
                          <a:solidFill>
                            <a:schemeClr val="lt1"/>
                          </a:solidFill>
                          <a:effectLst/>
                          <a:latin typeface="+mn-lt"/>
                          <a:ea typeface="+mn-ea"/>
                          <a:cs typeface="+mn-cs"/>
                        </a:rPr>
                        <a:t>What</a:t>
                      </a:r>
                      <a:r>
                        <a:rPr lang="en-GB" sz="2000" b="1" kern="1200" baseline="0" dirty="0" smtClean="0">
                          <a:solidFill>
                            <a:schemeClr val="lt1"/>
                          </a:solidFill>
                          <a:effectLst/>
                          <a:latin typeface="+mn-lt"/>
                          <a:ea typeface="+mn-ea"/>
                          <a:cs typeface="+mn-cs"/>
                        </a:rPr>
                        <a:t> do they say about God/What is the main point of their argument?</a:t>
                      </a:r>
                      <a:endParaRPr lang="en-GB" sz="2000" b="1" kern="1200" dirty="0" smtClean="0">
                        <a:solidFill>
                          <a:schemeClr val="lt1"/>
                        </a:solidFill>
                        <a:effectLst/>
                        <a:latin typeface="+mn-lt"/>
                        <a:ea typeface="+mn-ea"/>
                        <a:cs typeface="+mn-cs"/>
                      </a:endParaRPr>
                    </a:p>
                  </a:txBody>
                  <a:tcPr/>
                </a:tc>
                <a:extLst>
                  <a:ext uri="{0D108BD9-81ED-4DB2-BD59-A6C34878D82A}">
                    <a16:rowId xmlns:a16="http://schemas.microsoft.com/office/drawing/2014/main" xmlns="" val="10000"/>
                  </a:ext>
                </a:extLst>
              </a:tr>
              <a:tr h="1297502">
                <a:tc>
                  <a:txBody>
                    <a:bodyPr/>
                    <a:lstStyle/>
                    <a:p>
                      <a:r>
                        <a:rPr lang="en-GB" dirty="0" smtClean="0"/>
                        <a:t>Charles</a:t>
                      </a:r>
                      <a:r>
                        <a:rPr lang="en-GB" baseline="0" dirty="0" smtClean="0"/>
                        <a:t> Darwin</a:t>
                      </a:r>
                      <a:endParaRPr lang="en-GB" dirty="0"/>
                    </a:p>
                  </a:txBody>
                  <a:tcPr/>
                </a:tc>
                <a:tc>
                  <a:txBody>
                    <a:bodyPr/>
                    <a:lstStyle/>
                    <a:p>
                      <a:r>
                        <a:rPr lang="en-GB" sz="1600" dirty="0" smtClean="0"/>
                        <a:t>Natural selection, </a:t>
                      </a:r>
                      <a:r>
                        <a:rPr lang="en-GB" sz="1600" dirty="0" err="1" smtClean="0"/>
                        <a:t>variation,environmentOn</a:t>
                      </a:r>
                      <a:r>
                        <a:rPr lang="en-GB" sz="1600" baseline="0" dirty="0" smtClean="0"/>
                        <a:t> the Origins of Species</a:t>
                      </a:r>
                      <a:endParaRPr lang="en-GB" sz="1600" dirty="0"/>
                    </a:p>
                  </a:txBody>
                  <a:tcPr/>
                </a:tc>
                <a:tc>
                  <a:txBody>
                    <a:bodyPr/>
                    <a:lstStyle/>
                    <a:p>
                      <a:r>
                        <a:rPr lang="en-GB" dirty="0" smtClean="0"/>
                        <a:t>God could not have created humans on the sixth</a:t>
                      </a:r>
                      <a:r>
                        <a:rPr lang="en-GB" baseline="0" dirty="0" smtClean="0"/>
                        <a:t> day of creation because they are the result of millions of years of evolution</a:t>
                      </a:r>
                      <a:endParaRPr lang="en-GB" dirty="0"/>
                    </a:p>
                  </a:txBody>
                  <a:tcPr/>
                </a:tc>
                <a:extLst>
                  <a:ext uri="{0D108BD9-81ED-4DB2-BD59-A6C34878D82A}">
                    <a16:rowId xmlns:a16="http://schemas.microsoft.com/office/drawing/2014/main" xmlns="" val="10001"/>
                  </a:ext>
                </a:extLst>
              </a:tr>
              <a:tr h="1297502">
                <a:tc>
                  <a:txBody>
                    <a:bodyPr/>
                    <a:lstStyle/>
                    <a:p>
                      <a:r>
                        <a:rPr lang="en-GB" sz="1800" kern="1200" dirty="0" smtClean="0">
                          <a:solidFill>
                            <a:schemeClr val="dk1"/>
                          </a:solidFill>
                          <a:effectLst/>
                          <a:latin typeface="+mn-lt"/>
                          <a:ea typeface="+mn-ea"/>
                          <a:cs typeface="+mn-cs"/>
                        </a:rPr>
                        <a:t>Albert Einstein</a:t>
                      </a:r>
                      <a:endParaRPr lang="en-GB" dirty="0"/>
                    </a:p>
                  </a:txBody>
                  <a:tcPr/>
                </a:tc>
                <a:tc>
                  <a:txBody>
                    <a:bodyPr/>
                    <a:lstStyle/>
                    <a:p>
                      <a:r>
                        <a:rPr lang="en-GB" dirty="0" smtClean="0"/>
                        <a:t>Reason evidence, god not necessary, argue against a good god</a:t>
                      </a:r>
                      <a:endParaRPr lang="en-GB" dirty="0"/>
                    </a:p>
                  </a:txBody>
                  <a:tcPr/>
                </a:tc>
                <a:tc>
                  <a:txBody>
                    <a:bodyPr/>
                    <a:lstStyle/>
                    <a:p>
                      <a:r>
                        <a:rPr lang="en-GB" dirty="0" smtClean="0"/>
                        <a:t>Why is their</a:t>
                      </a:r>
                      <a:r>
                        <a:rPr lang="en-GB" baseline="0" dirty="0" smtClean="0"/>
                        <a:t> evil in the world if God is all powerful and all loving. Maybe he is not powerful, or he is not good. If he is not powerful or good why do we call him God?</a:t>
                      </a:r>
                      <a:endParaRPr lang="en-GB" dirty="0"/>
                    </a:p>
                  </a:txBody>
                  <a:tcPr/>
                </a:tc>
                <a:extLst>
                  <a:ext uri="{0D108BD9-81ED-4DB2-BD59-A6C34878D82A}">
                    <a16:rowId xmlns:a16="http://schemas.microsoft.com/office/drawing/2014/main" xmlns="" val="10002"/>
                  </a:ext>
                </a:extLst>
              </a:tr>
              <a:tr h="1297502">
                <a:tc>
                  <a:txBody>
                    <a:bodyPr/>
                    <a:lstStyle/>
                    <a:p>
                      <a:r>
                        <a:rPr lang="en-GB" sz="1800" kern="1200" dirty="0" smtClean="0">
                          <a:solidFill>
                            <a:schemeClr val="dk1"/>
                          </a:solidFill>
                          <a:effectLst/>
                          <a:latin typeface="+mn-lt"/>
                          <a:ea typeface="+mn-ea"/>
                          <a:cs typeface="+mn-cs"/>
                        </a:rPr>
                        <a:t>David Hume</a:t>
                      </a:r>
                      <a:endParaRPr lang="en-GB" dirty="0"/>
                    </a:p>
                  </a:txBody>
                  <a:tcPr/>
                </a:tc>
                <a:tc>
                  <a:txBody>
                    <a:bodyPr/>
                    <a:lstStyle/>
                    <a:p>
                      <a:r>
                        <a:rPr lang="en-GB" dirty="0" smtClean="0"/>
                        <a:t>Against miracles experience, observing, lying,</a:t>
                      </a:r>
                      <a:r>
                        <a:rPr lang="en-GB" baseline="0" dirty="0" smtClean="0"/>
                        <a:t> </a:t>
                      </a:r>
                      <a:endParaRPr lang="en-GB" dirty="0"/>
                    </a:p>
                  </a:txBody>
                  <a:tcPr/>
                </a:tc>
                <a:tc>
                  <a:txBody>
                    <a:bodyPr/>
                    <a:lstStyle/>
                    <a:p>
                      <a:r>
                        <a:rPr lang="en-GB" sz="1600" dirty="0" smtClean="0"/>
                        <a:t>Miracles are very unlikely to be true because they go against</a:t>
                      </a:r>
                      <a:r>
                        <a:rPr lang="en-GB" sz="1600" baseline="0" dirty="0" smtClean="0"/>
                        <a:t> our experiences and knowledge of the world. Some one who thinks they have seen a miracle is probably lying or has been mistaken/tricked</a:t>
                      </a:r>
                      <a:endParaRPr lang="en-GB" sz="1600" dirty="0"/>
                    </a:p>
                  </a:txBody>
                  <a:tcPr/>
                </a:tc>
                <a:extLst>
                  <a:ext uri="{0D108BD9-81ED-4DB2-BD59-A6C34878D82A}">
                    <a16:rowId xmlns:a16="http://schemas.microsoft.com/office/drawing/2014/main" xmlns="" val="10003"/>
                  </a:ext>
                </a:extLst>
              </a:tr>
              <a:tr h="1297502">
                <a:tc>
                  <a:txBody>
                    <a:bodyPr/>
                    <a:lstStyle/>
                    <a:p>
                      <a:r>
                        <a:rPr lang="en-GB" sz="1800" kern="1200" dirty="0" smtClean="0">
                          <a:solidFill>
                            <a:schemeClr val="dk1"/>
                          </a:solidFill>
                          <a:effectLst/>
                          <a:latin typeface="+mn-lt"/>
                          <a:ea typeface="+mn-ea"/>
                          <a:cs typeface="+mn-cs"/>
                        </a:rPr>
                        <a:t>Ludwig Feuerbach</a:t>
                      </a:r>
                      <a:endParaRPr lang="en-GB" dirty="0"/>
                    </a:p>
                  </a:txBody>
                  <a:tcPr/>
                </a:tc>
                <a:tc>
                  <a:txBody>
                    <a:bodyPr/>
                    <a:lstStyle/>
                    <a:p>
                      <a:r>
                        <a:rPr lang="en-GB" dirty="0" smtClean="0"/>
                        <a:t>God really just our selves, human nature</a:t>
                      </a:r>
                      <a:endParaRPr lang="en-GB" dirty="0"/>
                    </a:p>
                  </a:txBody>
                  <a:tcPr/>
                </a:tc>
                <a:tc>
                  <a:txBody>
                    <a:bodyPr/>
                    <a:lstStyle/>
                    <a:p>
                      <a:r>
                        <a:rPr lang="en-GB" dirty="0" smtClean="0"/>
                        <a:t>Humans create God based on their own inner feelings about what is good and right. They</a:t>
                      </a:r>
                      <a:r>
                        <a:rPr lang="en-GB" baseline="0" dirty="0" smtClean="0"/>
                        <a:t> </a:t>
                      </a:r>
                      <a:r>
                        <a:rPr lang="en-GB" dirty="0" smtClean="0"/>
                        <a:t>mistakenly</a:t>
                      </a:r>
                      <a:r>
                        <a:rPr lang="en-GB" baseline="0" dirty="0" smtClean="0"/>
                        <a:t> think these things are from God but they are in fact from themselves, it is their human nature.</a:t>
                      </a:r>
                      <a:endParaRPr lang="en-GB" dirty="0"/>
                    </a:p>
                  </a:txBody>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32398300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1489" y="5954514"/>
            <a:ext cx="6512511" cy="1143000"/>
          </a:xfrm>
        </p:spPr>
        <p:txBody>
          <a:bodyPr/>
          <a:lstStyle/>
          <a:p>
            <a:r>
              <a:rPr lang="en-GB" dirty="0" smtClean="0"/>
              <a:t>Charles Darwin </a:t>
            </a:r>
            <a:endParaRPr lang="en-GB" sz="1100" dirty="0"/>
          </a:p>
        </p:txBody>
      </p:sp>
      <p:sp>
        <p:nvSpPr>
          <p:cNvPr id="4" name="Rectangle 3"/>
          <p:cNvSpPr/>
          <p:nvPr/>
        </p:nvSpPr>
        <p:spPr>
          <a:xfrm>
            <a:off x="251520" y="260648"/>
            <a:ext cx="8640960" cy="3539430"/>
          </a:xfrm>
          <a:prstGeom prst="rect">
            <a:avLst/>
          </a:prstGeom>
        </p:spPr>
        <p:txBody>
          <a:bodyPr wrap="square">
            <a:spAutoFit/>
          </a:bodyPr>
          <a:lstStyle/>
          <a:p>
            <a:r>
              <a:rPr lang="en-GB" sz="1400" dirty="0"/>
              <a:t>‘It’s like confessing to a murder’, wrote Darwin about his book ‘On the Origin of Species by </a:t>
            </a:r>
            <a:r>
              <a:rPr lang="en-GB" sz="1400" b="1" u="sng" dirty="0"/>
              <a:t>Natural Selection</a:t>
            </a:r>
            <a:r>
              <a:rPr lang="en-GB" sz="1400" dirty="0"/>
              <a:t>’. To explain Darwin’s hypothesis of </a:t>
            </a:r>
            <a:r>
              <a:rPr lang="en-GB" sz="1400" u="sng" dirty="0"/>
              <a:t>‘natural selection</a:t>
            </a:r>
            <a:r>
              <a:rPr lang="en-GB" sz="1400" dirty="0"/>
              <a:t>’ imagine the following: white and speckled brown moths live in a birch wood, where the trees are white and brown. Each moth has a 50% chance of being eaten by birds. Then the forest is cut down and a factory is built with brown walls. All the white moths are eaten, but the brown moths survive. </a:t>
            </a:r>
          </a:p>
          <a:p>
            <a:r>
              <a:rPr lang="en-GB" sz="1400" dirty="0"/>
              <a:t> </a:t>
            </a:r>
          </a:p>
          <a:p>
            <a:r>
              <a:rPr lang="en-GB" sz="1400" dirty="0"/>
              <a:t>Darwin argued that the plants and animals that survive are those that are </a:t>
            </a:r>
            <a:r>
              <a:rPr lang="en-GB" sz="1400" b="1" dirty="0"/>
              <a:t>best suited to their </a:t>
            </a:r>
            <a:r>
              <a:rPr lang="en-GB" sz="1400" b="1" u="sng" dirty="0"/>
              <a:t>environment</a:t>
            </a:r>
            <a:r>
              <a:rPr lang="en-GB" sz="1400" b="1" dirty="0"/>
              <a:t>.</a:t>
            </a:r>
            <a:r>
              <a:rPr lang="en-GB" sz="1400" dirty="0"/>
              <a:t> If the environment changes then some animals may die while others, with a slight </a:t>
            </a:r>
            <a:r>
              <a:rPr lang="en-GB" sz="1400" b="1" u="sng" dirty="0"/>
              <a:t>variation</a:t>
            </a:r>
            <a:r>
              <a:rPr lang="en-GB" sz="1400" dirty="0"/>
              <a:t> which by chance suits the new environment, </a:t>
            </a:r>
            <a:r>
              <a:rPr lang="en-GB" sz="1400" b="1" u="sng" dirty="0"/>
              <a:t>survive</a:t>
            </a:r>
            <a:r>
              <a:rPr lang="en-GB" sz="1400" dirty="0"/>
              <a:t>, reproduce, and give rise to new species. </a:t>
            </a:r>
            <a:endParaRPr lang="en-GB" sz="1400" dirty="0" smtClean="0"/>
          </a:p>
          <a:p>
            <a:r>
              <a:rPr lang="en-GB" sz="1400" dirty="0" smtClean="0"/>
              <a:t> </a:t>
            </a:r>
            <a:r>
              <a:rPr lang="en-GB" sz="1400" dirty="0"/>
              <a:t> </a:t>
            </a:r>
          </a:p>
          <a:p>
            <a:r>
              <a:rPr lang="en-GB" sz="1400" dirty="0"/>
              <a:t>In 1859, when ‘</a:t>
            </a:r>
            <a:r>
              <a:rPr lang="en-GB" sz="1400" b="1" u="sng" dirty="0"/>
              <a:t>On the Origin of Species</a:t>
            </a:r>
            <a:r>
              <a:rPr lang="en-GB" sz="1400" dirty="0"/>
              <a:t>’ was published, most people believed that God had designed each species during the six days of creation described in the Bible. This is what Darwin meant by ‘the old argument from design in nature’. Darwin was a gentle, quiet man who hated arguments. He knew that ’natural selection’ would be a devastating blow to traditional Christian </a:t>
            </a:r>
            <a:r>
              <a:rPr lang="en-GB" sz="1400" dirty="0" smtClean="0"/>
              <a:t>beliefs. According to Darwin's theory humans could not have been created as described in the Bible.</a:t>
            </a:r>
            <a:endParaRPr lang="en-GB" sz="1400" dirty="0"/>
          </a:p>
          <a:p>
            <a:r>
              <a:rPr lang="en-GB" sz="1400" dirty="0"/>
              <a:t> </a:t>
            </a:r>
          </a:p>
        </p:txBody>
      </p:sp>
    </p:spTree>
    <p:extLst>
      <p:ext uri="{BB962C8B-B14F-4D97-AF65-F5344CB8AC3E}">
        <p14:creationId xmlns:p14="http://schemas.microsoft.com/office/powerpoint/2010/main" val="2169372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1489" y="5962552"/>
            <a:ext cx="6512511" cy="1143000"/>
          </a:xfrm>
        </p:spPr>
        <p:txBody>
          <a:bodyPr/>
          <a:lstStyle/>
          <a:p>
            <a:r>
              <a:rPr lang="en-GB" dirty="0" smtClean="0"/>
              <a:t>Albert Einstein</a:t>
            </a:r>
            <a:endParaRPr lang="en-GB" sz="1400" dirty="0"/>
          </a:p>
        </p:txBody>
      </p:sp>
      <p:sp>
        <p:nvSpPr>
          <p:cNvPr id="4" name="Rectangle 3"/>
          <p:cNvSpPr/>
          <p:nvPr/>
        </p:nvSpPr>
        <p:spPr>
          <a:xfrm>
            <a:off x="251520" y="188640"/>
            <a:ext cx="8712968" cy="5724644"/>
          </a:xfrm>
          <a:prstGeom prst="rect">
            <a:avLst/>
          </a:prstGeom>
        </p:spPr>
        <p:txBody>
          <a:bodyPr wrap="square">
            <a:spAutoFit/>
          </a:bodyPr>
          <a:lstStyle/>
          <a:p>
            <a:r>
              <a:rPr lang="en-GB" sz="1400" dirty="0"/>
              <a:t>Albert Einstein (born in 1879) described himself as ‘a deeply religious man’, yet also said he could not ‘conceive of [imagine] a God who rewards and punishes his creatures’. What did he mean? </a:t>
            </a:r>
          </a:p>
          <a:p>
            <a:r>
              <a:rPr lang="en-GB" sz="1400" dirty="0"/>
              <a:t> </a:t>
            </a:r>
          </a:p>
          <a:p>
            <a:r>
              <a:rPr lang="en-GB" sz="1400" dirty="0"/>
              <a:t>Einstein was a genius of physics and maths who spent his life using reason and evidence to find out how the world works. He used information about the movements of the stars and planets to explain what gravity is</a:t>
            </a:r>
            <a:r>
              <a:rPr lang="en-GB" sz="1400" dirty="0" smtClean="0"/>
              <a:t>.</a:t>
            </a:r>
          </a:p>
          <a:p>
            <a:r>
              <a:rPr lang="en-GB" sz="1400" dirty="0" smtClean="0"/>
              <a:t> </a:t>
            </a:r>
            <a:r>
              <a:rPr lang="en-GB" sz="1400" dirty="0"/>
              <a:t> </a:t>
            </a:r>
          </a:p>
          <a:p>
            <a:r>
              <a:rPr lang="en-GB" sz="1400" dirty="0"/>
              <a:t>Einstein said he was using </a:t>
            </a:r>
            <a:r>
              <a:rPr lang="en-GB" sz="1400" b="1" u="sng" dirty="0"/>
              <a:t>reason and evidence</a:t>
            </a:r>
            <a:r>
              <a:rPr lang="en-GB" sz="1400" b="1" dirty="0"/>
              <a:t> </a:t>
            </a:r>
            <a:r>
              <a:rPr lang="en-GB" sz="1400" dirty="0"/>
              <a:t>to discover the ’mystery’, ’radiant beauty’ and ’marvellous structure’ of reality. </a:t>
            </a:r>
            <a:r>
              <a:rPr lang="en-GB" sz="1400" dirty="0" smtClean="0"/>
              <a:t> The </a:t>
            </a:r>
            <a:r>
              <a:rPr lang="en-GB" sz="1400" dirty="0"/>
              <a:t>traditional idea of </a:t>
            </a:r>
            <a:r>
              <a:rPr lang="en-GB" sz="1400" b="1" u="sng" dirty="0"/>
              <a:t>God was</a:t>
            </a:r>
            <a:r>
              <a:rPr lang="en-GB" sz="1400" b="1" dirty="0"/>
              <a:t> </a:t>
            </a:r>
            <a:r>
              <a:rPr lang="en-GB" sz="1400" dirty="0"/>
              <a:t>simply </a:t>
            </a:r>
            <a:r>
              <a:rPr lang="en-GB" sz="1400" b="1" u="sng" dirty="0"/>
              <a:t>not necessary </a:t>
            </a:r>
            <a:r>
              <a:rPr lang="en-GB" sz="1400" dirty="0"/>
              <a:t>to him. </a:t>
            </a:r>
          </a:p>
          <a:p>
            <a:r>
              <a:rPr lang="en-GB" sz="1400" dirty="0"/>
              <a:t> </a:t>
            </a:r>
          </a:p>
          <a:p>
            <a:r>
              <a:rPr lang="en-GB" sz="1400" dirty="0"/>
              <a:t>In the quote from Einstein here</a:t>
            </a:r>
            <a:r>
              <a:rPr lang="en-GB" sz="1400" dirty="0" smtClean="0"/>
              <a:t>, Einstein </a:t>
            </a:r>
            <a:r>
              <a:rPr lang="en-GB" sz="1400" b="1" u="sng" dirty="0" smtClean="0"/>
              <a:t>argues against the idea of a good god</a:t>
            </a:r>
            <a:r>
              <a:rPr lang="en-GB" sz="1400" dirty="0" smtClean="0"/>
              <a:t>.</a:t>
            </a:r>
          </a:p>
          <a:p>
            <a:endParaRPr lang="en-GB" sz="1400" dirty="0" smtClean="0"/>
          </a:p>
          <a:p>
            <a:r>
              <a:rPr lang="en-GB" sz="1400" dirty="0"/>
              <a:t> </a:t>
            </a:r>
          </a:p>
          <a:p>
            <a:r>
              <a:rPr lang="en-GB" sz="1400" dirty="0"/>
              <a:t>‘Is God willing to prevent evil, but not able? Then he is not </a:t>
            </a:r>
            <a:r>
              <a:rPr lang="en-GB" sz="1400" dirty="0" smtClean="0"/>
              <a:t>omnipotent</a:t>
            </a:r>
          </a:p>
          <a:p>
            <a:r>
              <a:rPr lang="en-GB" sz="1200" dirty="0" smtClean="0"/>
              <a:t>(If God is willing to stop bad things but he is not able too then he is not all powerful)</a:t>
            </a:r>
            <a:endParaRPr lang="en-GB" sz="1200" dirty="0"/>
          </a:p>
          <a:p>
            <a:r>
              <a:rPr lang="en-GB" sz="1400" dirty="0"/>
              <a:t> </a:t>
            </a:r>
          </a:p>
          <a:p>
            <a:r>
              <a:rPr lang="en-GB" sz="1400" dirty="0"/>
              <a:t>Is he able, but not willing? Then he is malevolent. </a:t>
            </a:r>
            <a:endParaRPr lang="en-GB" sz="1400" dirty="0" smtClean="0"/>
          </a:p>
          <a:p>
            <a:r>
              <a:rPr lang="en-GB" sz="1200" dirty="0" smtClean="0"/>
              <a:t>(is he able to but does not want to then he is evil)</a:t>
            </a:r>
            <a:endParaRPr lang="en-GB" sz="1200" dirty="0"/>
          </a:p>
          <a:p>
            <a:r>
              <a:rPr lang="en-GB" sz="1400" dirty="0"/>
              <a:t> </a:t>
            </a:r>
          </a:p>
          <a:p>
            <a:r>
              <a:rPr lang="en-GB" sz="1400" dirty="0"/>
              <a:t>Is he both able and willing? Then whence cometh evil? </a:t>
            </a:r>
            <a:endParaRPr lang="en-GB" sz="1400" dirty="0" smtClean="0"/>
          </a:p>
          <a:p>
            <a:r>
              <a:rPr lang="en-GB" sz="1400" dirty="0" smtClean="0"/>
              <a:t>(</a:t>
            </a:r>
            <a:r>
              <a:rPr lang="en-GB" sz="1200" dirty="0" smtClean="0"/>
              <a:t>if he can stop evil and is willing to stop evil then why is there evil in the world?)</a:t>
            </a:r>
            <a:endParaRPr lang="en-GB" sz="1400" dirty="0"/>
          </a:p>
          <a:p>
            <a:r>
              <a:rPr lang="en-GB" sz="1400" dirty="0"/>
              <a:t> </a:t>
            </a:r>
          </a:p>
          <a:p>
            <a:r>
              <a:rPr lang="en-GB" sz="1400" dirty="0"/>
              <a:t>Is he neither able nor willing? Then why call him God</a:t>
            </a:r>
            <a:r>
              <a:rPr lang="en-GB" sz="1400" dirty="0" smtClean="0"/>
              <a:t>?’</a:t>
            </a:r>
          </a:p>
          <a:p>
            <a:r>
              <a:rPr lang="en-GB" sz="1200" dirty="0" smtClean="0"/>
              <a:t>(if he is not able to stop evil and does not want too anyway then why call him God at all?)</a:t>
            </a:r>
          </a:p>
          <a:p>
            <a:endParaRPr lang="en-GB" sz="1200" dirty="0"/>
          </a:p>
          <a:p>
            <a:endParaRPr lang="en-GB" sz="1200" dirty="0" smtClean="0"/>
          </a:p>
          <a:p>
            <a:r>
              <a:rPr lang="en-GB" sz="1200" dirty="0" smtClean="0"/>
              <a:t>This argument was also made by an ancient </a:t>
            </a:r>
            <a:r>
              <a:rPr lang="en-GB" sz="1200" dirty="0"/>
              <a:t>Epicurus almost </a:t>
            </a:r>
            <a:r>
              <a:rPr lang="en-GB" sz="1200" dirty="0" smtClean="0"/>
              <a:t>2,500! </a:t>
            </a:r>
            <a:endParaRPr lang="en-GB" sz="1200" dirty="0"/>
          </a:p>
        </p:txBody>
      </p:sp>
      <p:pic>
        <p:nvPicPr>
          <p:cNvPr id="5" name="Picture 4" descr="http://t0.gstatic.com/images?q=tbn:ANd9GcTCaD8GT8cX6Q_hD2V1Tyz_rkXQzxWF7Uo7vx9nl5gK5awFUXk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53680" y="3429000"/>
            <a:ext cx="1455043" cy="2238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42571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1937" y="5715000"/>
            <a:ext cx="6800543" cy="1143000"/>
          </a:xfrm>
        </p:spPr>
        <p:txBody>
          <a:bodyPr/>
          <a:lstStyle/>
          <a:p>
            <a:r>
              <a:rPr lang="en-GB" dirty="0" smtClean="0"/>
              <a:t>Ludwig Feuerbach</a:t>
            </a:r>
            <a:endParaRPr lang="en-GB" sz="1400" dirty="0"/>
          </a:p>
        </p:txBody>
      </p:sp>
      <p:sp>
        <p:nvSpPr>
          <p:cNvPr id="4" name="Rectangle 3"/>
          <p:cNvSpPr/>
          <p:nvPr/>
        </p:nvSpPr>
        <p:spPr>
          <a:xfrm>
            <a:off x="323528" y="116632"/>
            <a:ext cx="8280920" cy="3970318"/>
          </a:xfrm>
          <a:prstGeom prst="rect">
            <a:avLst/>
          </a:prstGeom>
        </p:spPr>
        <p:txBody>
          <a:bodyPr wrap="square">
            <a:spAutoFit/>
          </a:bodyPr>
          <a:lstStyle/>
          <a:p>
            <a:r>
              <a:rPr lang="en-GB" dirty="0"/>
              <a:t>Ludwig Feuerbach, a German philosopher born in </a:t>
            </a:r>
            <a:r>
              <a:rPr lang="en-GB" dirty="0" smtClean="0"/>
              <a:t>1804</a:t>
            </a:r>
            <a:r>
              <a:rPr lang="en-GB" dirty="0"/>
              <a:t>. Feuerbach’s writings were translated into English by Mary Ann Evans, the famous novelist and humanist, whose pen-name was George Eliot. </a:t>
            </a:r>
          </a:p>
          <a:p>
            <a:endParaRPr lang="en-GB" dirty="0" smtClean="0"/>
          </a:p>
          <a:p>
            <a:endParaRPr lang="en-GB" dirty="0"/>
          </a:p>
          <a:p>
            <a:r>
              <a:rPr lang="en-GB" dirty="0" smtClean="0"/>
              <a:t>He </a:t>
            </a:r>
            <a:r>
              <a:rPr lang="en-GB" dirty="0"/>
              <a:t>argued that God is a human dream</a:t>
            </a:r>
            <a:r>
              <a:rPr lang="en-GB" u="sng" dirty="0"/>
              <a:t>. </a:t>
            </a:r>
            <a:r>
              <a:rPr lang="en-GB" b="1" u="sng" dirty="0"/>
              <a:t>‘God’ is really just ourselves </a:t>
            </a:r>
            <a:r>
              <a:rPr lang="en-GB" dirty="0"/>
              <a:t>- our own thoughts, our own values, our own nature. When people think about God, they are really thinking about themselves. What people think of as God is in fact our own </a:t>
            </a:r>
            <a:r>
              <a:rPr lang="en-GB" b="1" u="sng" dirty="0"/>
              <a:t>human </a:t>
            </a:r>
            <a:r>
              <a:rPr lang="en-GB" b="1" u="sng" dirty="0" smtClean="0"/>
              <a:t>nature</a:t>
            </a:r>
            <a:r>
              <a:rPr lang="en-GB" dirty="0" smtClean="0"/>
              <a:t>.</a:t>
            </a:r>
            <a:endParaRPr lang="en-GB" dirty="0"/>
          </a:p>
          <a:p>
            <a:r>
              <a:rPr lang="en-GB" dirty="0"/>
              <a:t>  </a:t>
            </a:r>
          </a:p>
          <a:p>
            <a:r>
              <a:rPr lang="en-GB" dirty="0" smtClean="0"/>
              <a:t>Feuerbach said ‘Whatever </a:t>
            </a:r>
            <a:r>
              <a:rPr lang="en-GB" dirty="0"/>
              <a:t>is God to a man, that is his heart and soul’. </a:t>
            </a:r>
          </a:p>
          <a:p>
            <a:r>
              <a:rPr lang="en-GB" dirty="0"/>
              <a:t> </a:t>
            </a:r>
          </a:p>
          <a:p>
            <a:r>
              <a:rPr lang="en-GB" dirty="0" smtClean="0"/>
              <a:t>This argument was also made by the ancient Xenophanes </a:t>
            </a:r>
            <a:r>
              <a:rPr lang="en-GB" dirty="0"/>
              <a:t>over 2,500 years ago. </a:t>
            </a:r>
          </a:p>
        </p:txBody>
      </p:sp>
      <p:sp>
        <p:nvSpPr>
          <p:cNvPr id="5" name="AutoShape 2" descr="data:image/jpeg;base64,/9j/4AAQSkZJRgABAQAAAQABAAD/2wCEAAkGBxQTERUUExQVFRQXGBcaGBcWFxgXGBcYFRcXGhUXGBUYHiggGBwlHBgWITEiJSkrLi4uGB8zODMtNygvLisBCgoKBQUFDgUFDisZExkrKysrKysrKysrKysrKysrKysrKysrKysrKysrKysrKysrKysrKysrKysrKysrKysrK//AABEIAO0AyQMBIgACEQEDEQH/xAAbAAAABwEAAAAAAAAAAAAAAAAAAQMEBQYHAv/EAEIQAAIBAwIEAwYDBgUDAgcAAAECEQMSIQAxBCJBUQUTYQYycYGR8EKhsRQjUmLB0QczkuHxFUNyFoIkJVOTotLi/8QAFAEBAAAAAAAAAAAAAAAAAAAAAP/EABQRAQAAAAAAAAAAAAAAAAAAAAD/2gAMAwEAAhEDEQA/ANv0NHoaDkaMDQjR6AhoDR6LQGdFoToToOWGijRM33tpN+IX+IfLJ+g0CsZ0c6aftq98bziMZJOdtIv4tSiVYMegB3PQT0z10EkBrrTThOMDidvT1+OnWgONDQGhoANDQGhoBoaGhGgAM6GhoaA9DQ0WgPRRo9FoBoRoaGgGgdHotAWi0em3F8SqIzMcD730CXHcalNZZoEx6kkSAB1OoCr7Q1KhISKaAESRcxMwOsKNx8YzqK8Q4816xa3lUGJBJyPwj8XeMTHXUNxPFgTa0zI94AMwVjAP8LAWxiLvgdBP8XVu5pYjHUcpB2jftMyeae2mXFcWoiSVABAPLuD2df6j56Q4muCoCbgAgncn8JH8UggRnaDsNNV49CyyAjkiCGMHIUm2IbaO+CBnGgfNxkAG64SI5YMnFy2yIwTjAjrvpL/qljE9iTK5hQAfdOciQTON/ix4qpIJ91rgJGAesnENhhMQw+GoLieKucFQbSSGIM2OsnHY4wfUTtkLbS8ZVWbn2K/vLYaSsgkrAI93MdMjfVh8P9pzFzEMuJPQbzB33jfqY9dZu3h9STJFgPX30kzECA4uNwJ7mZBjTjhmakRNpRiLbGWOY7OzCQcDI2IXtIDX+C8UR46E99jjoe2n+si8H8WMFDInCtGKb3QvyZgFxiTB7a0PwbxcuqB8Ej3otyMEWnaSGjQTY0NFGjGgGhOhoaAaGj1zbnQHoDR6GgGhoaGgJRoaGhoBotGdcsdAlVYx3x23OqR7WeNqSKIYRgtESxMwlxwvQnfcdxq1+PcSafDVHHvBcehaAD6RM/LWH+N8Qx/hBYyzWEAKuGN4OFgCTIEFY3GgmvFvEf3YBUsBkMDdzbrM8rAkQUJEg4PTUZS4lqji0CIvhQTMXAsJz2kHfI6nVY4BZAYVSeWG3AKEDAa7m9BG8dtXj2d4DzhlVGxLCG6yJBuBaMCI76BBGqqoAkEFSVaQdxMA74z0OTpPi6hMsqyym7lllaMlw2eYANI/lPXfQfC/Z6kogLO5yOu/yyZ3idSX/QKJEW7RB+BwfWO49dBm3E+IedSeIFykxIJNhBLKQdw3LAJAkd41A8HSr+YKlRXHLUYxkE+UkJynMS3/ANvvk67/AOl6MQBHwAkyQJu3ydKv4HTttCjPwk/lt0O250GVcRxgVGVgSSYDDlNwVVKAGWlkLQdzB9NMX8XUMYIiGWZEqAt7lpwww3xC+urf417CMXmnAG8DY7g4O2Gx2nTbh/8AD9pkz07RKjO8xIiQNBBcT4unniZ8vy4eMYMkkj8QAwQOvz1L8N4ySqhqgBKz7wgNacyfxBwrx6MOuleN9iwBAMEqBJUMJEQCRknAiTI/LVWr8C1Jgr/xAElhawbqOjHEb7AdZkN79n/EPNpgn3hHzHf6yPl66lJ1R/8ADXiP3RBkGWA+RLdMH3tx2OrwdANDQGj0Ba5gTPUSPrE/oNdRoRoD0NFo9AWhop0egA0NHojoAdckaM6InQVL/EXi7eHCAhbySxJiEpiXJjMbTHfWMeL+LguwQASBLVOgG3KMK3QCOgGwxrX+J9KadMxm2qBMmGhWSY9Vj8+msK453Z2aIBbeVOWmxepIABzB6/AhI8JxLlwfOcgBgAFvRSwJYcxtWTbORiMARrRvYesShaOoAMzIGFFskkD03n5ay/gwhkltwVV/dPeQswpg9TnGBrRPZCtaLCIjPMLdwQoMgWmBEHOTjOg0Pg6+xP1HpBjAz1/LT41o3BnsAdwIMdTt0jfVeo1M7wPSM7bxiMRqbpzEBcz+LGSRmDv09c6BYOx6AdcnPaYzow7dQBv12jEGYJ+HXSO3vVD9QowTkD0H6jQW3EM0emdj8OkAT66BVp7CJEkmMYk5mcCPjo6k7wP7ESd/jH6b6bLWJ/FGc4mMjcH4/r2jQd5EeYfoM7YEj5Y7fHQMvEjvIPxkbCMH8x84xqpeK8HTqKZKRBHvAYJIbMHGTOrJ4oCF5ajgxvMxPSPyA9BquJVcjO8iCB8MWj0k/XQR3sRxh4fivLZoUMYnANgWLAMQUJmNo+Q2ZdYdx7CnxaEkojFScseYYmPdIkLnB/TW2cJVuRWwZAMjIyJwe2gX0NFOhoBohPXv+Xro9A6AaGhpGvw4ZkYzKEkQSBJUrkDfBO+gW0NDQnQEx+xo9DQ0AGuTrrXOgoP+KF/lrAJBRxA+eQe8lY1h/EU1psyyAygjeVJDAAwAItCnH80a3b/E7jAlKmuJPmNJjAQAHB9WX6awXjME7IMWn0EiDjmMspOcAgztId8CxABB3Y84FogmCZgkgZm2P66vXsxRNotkgEmbpGdyBAEYBxM4yZ1UPA/D7qirn/3CDAIi1WHU3QIycdIGtcFQVFhRaJAj45BBI5um06CT4SnkHLEW79pBz0nf5+upxOKVVlmAAzE9JO5jpnoOmTqp8VxxVRZuZzIOwzJj0gfD46rvF8RVcwrM7YMEiAV90ScY20GlU/EqROGUsAOskAwVu6wdsnSj8egzIgCZ37nfr0OcayY+GcaZKgQxEM7G3aSScdLgNzO5HSG4ulx1MXGxoP4GDElpwwnMYwN8DQa/4hxyiYtMZgSYzgHOJ3+eujx6mlfICxMmO3fYZzkaxPhPaTirvLcGZAMgzdjBkzBz657a0VL/ANjg4Mfi6ZzJPpP1zoJOrWWoDBH1WCBG3fOOvx02Wgogz2zEnlIyCoyMdu+qW/taKRKtgzvt1gdfgfQN666qe1xYSq3HpkJvGSS3p2zGJnQPvbIFWpsLR0Mgm43SoPrhB/TrrWfZerdwdBgbgUXPWIxI7xGsN8T8SerRAdQCHXEk5IImYB+eOpyN9q9hgw4CgGW0w2Itxe0GDtIg/PQTs6Gho9ANHotDQDR6LR6AtDR6LQDQ0DoaADRHQOkuJqWox6gH69NBQ/8AEvwarxMfs8MyrBUe8pDXIRkAbnGZgdNY14l4e9KoUNJ0aIiqGaVJOKc774gkE5661zx39rrV/L4aoVFMrJBAknMsNzJ/L84Pxiv+0Ump11UcRTa2VM5gQTG2Tkek6Cu+w/AMarM5ut3OYmRtif6dNaJXpGBAnb0OTgb4zOY6ehJqvgKeW9oggfxdm/FmABv/AM6sNLjgCMjrie0iR+WMb6BrVVy0BXEjM+6YH4ZHTfHfSDNxNpXhqarGDWqHAIwYkRO+TMQDB21bOFAMYHfPpnHf++lON4QFZIJn1gfT4ddBm3iXAeIEliysZk2gOSMYuMyDH4besDUF/wCmuJeoCwa8bMLabDPKsQTEXGPhnWhcd4dREypJwSpdvoVHz0v7P+HpIZEVVE5GzMMABtumSNBVfC/ZxqNaawD596MH0MiBjH01ofifDhuEby490xjHaNNfEUBeRv0Pwx+mn3hCTTdO8jPTGemMnQYjU4SpTaRw7VHbmBKsUBJIBMdu2CLTOpngfaPieGB83haREfgFQHpORdbjvjE6uKVHpVGpjGZG+J6+uPpGueJ4dqhg+STEAssmZ2xIHpoIf2e8N/6rVBjy6aMTUBMkWkABCuDMmfj01tNGmFVVUQAAAOwAxqg+wnAjh+IK/wD1FbYGLsMYO2QD9NaBoDA0egNFoD0NDRDQHoaGhoBoaJTo9AU6PXI0Y0AnSHGU7kZe4IHx6aXI1yw0FA9pPMThuJalKsSnMMG2ADtsRn6apPsb4YxrWVbjytVLFhzEHIJnO3XsNar4jwxvYAK12bHAKup6bYIIOfXUPxPs6op/u38szJL84zjB6aCjVn8vimF2+B0N1rRPcAQfnqSR8jIyRMjeD2Ow2029qOHt4m4QoYQrRkNJAGenMZ7RpZKiIoIO8W/wk7SR1n6YPbQP6fHFYj4TGJI7jrn5xqR4DxKrgFC4ncMD1Ji2c9fqdQtVJiSMgx3yOh+PTJz10rwlRl/r+nTHbp0+egs1LgUeDUpp6Aid5P8AfS1euqiMKB22GJERviDjUdwnGNb2+Z6gDEQfX59NLcPRLvvy9exzkevcep0DW13JIAg57fT46lfAqiwduuBnM6pftpxfGpU8nh1hXIHme9CHtmJG2c7Y716nxVThbj55qREH8QaGL3Y9ZHx0F98boL50yOuxGCSc+mfz11S4IswuKssYuUXRPcQD6H1Gs/8AZvjuL4niGqKwNISGmc2yPrtjHQ9pvPEcR+7uG4GTO2/zn77HQSfhzqOJ4dFgcxiO1rE/X176uo1mfs54hbxlOSv4gOsTPc4kmPnrTJ0HQOj0Q0egKNcUawbK5AMT0+XfXc6PQDQ0J0J0A0Wj0WgGjjRaAOgM64bXR1y2gQ4nhQ8TMgyCMEf31XfHOMfhUvcB15sjBhRgQcTt1zq0agvbGjdwdT0iN8SbSfkCdBmFfi6nEjzWQAsSF6RcYTrImQD9NNuJ4gCsQCSC3lpjNvLBGNjLfZ044ivZwys2SSRkkiVkg4InpCjcgA9dVw1KhQMxby2ypIsD7z70EnLTH8MY20Fw4NxHQiOWJmB6DO3URqT4SkWaGgZAzHz/AKfDvqu0HhFzuDIn+KSoNuALVyAep1L8LxhDQNx5ZMCffb0E9GxsToJ2oZ5F3/vucR0Jz6R01KLUSjTycAkb5bbA9c6hF8Qp06JckFiOWehnE9gN/hqqeOeORbcWqO9rhFBY7iCQAQgkFfkfjoLL454gXBCkKsATOWYGWEdIwZ7HVKFClVXnWTFrR0m6cDHuld+/pg+N8Wr1FAp0Kre+b4s5mmcMRIid5nGq9U4LibCAk53vAAuxtOSBafiOp0E54DVThq003FsCZzMX3GJyCqx1y2fS4PUm4DZllZ6E7ZEgdv8AjWTVFrUTLoUJByCGGY2jpg/6tW7wDxgtTi5fMWYJELvsQdsNv/KdzuEr4crCuGH4TTAHcEkkHG4GfjjWzUKoZQw2OsS8D4sz5lsSwYGMwGA+BgVAT8Cemtm8NP7lIMwozsDjcemgdgaGgNDQHoa5d40RfQdfHRxojo9ANc660NAmXHf7GuRW31HNWMY+Zifh8iRt/TXIbr+uT67/AC+fyGglb9GdR1Stj9I/5/X+8GK2dzn6f26/eNA/nTPxWgXoVUUSWpuoExJKkDPTOjFX10oKsnQYvWYVOHg+8pIAaBNykAEnr+8T6/IRfiRas0YAQQuIksRI6cpbBjYL8dW72s4EUOLYBYpuDUE7AnJH/jcoEd9VmnQJxaNmKzDQCAF3/FfUc9R7kYB0HNTikBCh5KQWKicqoIWSIO56zJGlqXFkVixuBhhcCBAsO0HJmR8O2mlHgxOxLPhYdfdVg0bwMMlzQM3gSRGpLgaKsS1MSRBuxAAiRvAXsOoGZBOgV8c4gKsgyS0KAZiYJPYAAn6aY06JeoxTJcCIx7kwudjC77cwOn9SgahLLsqCZiJyBkieuTicxGlPDuCIIKyTP0NszG03Fp+XfQd+GezDXual0IggBsEziTGfUT00rw/ggFYvUEAwFUCVXBAn45E421OrS8vMG/JAJ6G0KzDqZOd++k+KqAXCSTAxElotBAA9G2gbHtoIXxb2ZoBHJDjMchBMAC0wfUGY6kdDqk8J4SyMxuaFLXGOwJTc4BF0wJ6ddarRc1EAjmFuGzKujKQTM78wnIkfDVa4nwQjziBJlSo5cR7oM+v9tydA08HoWhbfwPkdVBuFpMe6Nu057nWyeEABAARsNuuNz66xjw5TdACyciJW0GHCgSAwBjlGeYmDONO9muKFgzzSAyk8ykYPLgRj8Iz1zOgtAOuS2mrVv7ffz/PHfSTcR9/fp/faNA5qt8tJrUAGfv1H366aNVO/3+v39dJiqT8/rt3/ADn/AGGglP2gaUWpqLY/fz/L79dKU6n39/fyjQSYbQjTWlV+n3Gu/NPY/TQRPmxvj6fTtn7xvwj+u49e5HXP/PfZuzSCen6wRkfOP+duRU3nJETtvzT8cSPgD6kg4Wpie+DOJjb+/wB56pv1nJ+f39+umZrbQd/XoBv+Qnb+xpU6gjp8s9Men6bdAkUfG8Hr+ejHFLTlnYKoEksQAAN/v++Y5a8DtEff6/T6Zr/iR7Us6GnTJFNTMHBYhpS70kYByNzkjQW/jfEqXH06/EW//DcMCqsRD1ahCsAJwqCae4J5jtBGqT5E3N5kO0lTsZAZbUzJ65MKozgkk3L2I8MI8BVCJZlqVGH8RLlyI/8AAQMdBqq8bw4UuQouIgsLoCwT05SYZeh5n2IEaBNoQ1EtC8qgFIWA1RmME492oCW/lM7DXXiFe0MotS0KgHTzWUMUx+CmIb+Y7loyXFOSUaqFUyuBM5Y2gNMOwEAAH4zcumHiJZS7MIqEj94SCRe0OaY91TIIu62YxoLB7PH/AOHW4ZN8zBBKE2EnHNcxkZwOvS08LRFOQRGTEbwRJfOxlGgfyDvqB8OBsQG6BYoFxMm3c27tNxJ1NUavUxdIjbeWNvpcSpnoM6DniIbDNBIET0ABwAdxGIjqTudR7sA+6jkugQclR5l05yJ+gOu+I44Yt5v4J2a1WtYnuWZyAelMHAI1C8YWV83EFSJlSSakBiekAljtgL2OgsXs3XlqhZbblRhsAIgCLehuGd4M9NJ+NNyVSCMMJGAY85RPpcMz2JjpptwVUmpT8sgkxy4BdU5CLsQDY5yMY019p2JZKSyTbTF0ZZQDuTjISY7CdBB12dWsqqQggioYDLjBmTIABWDkYiMau/hji1WUs5P4gwKxuefrIEybt8dtNfC6IrqSTD0v3bgiJUBYaQJjYbkG2DcBGu/DaCoTCFTJLIocKw3BiLN2npjuIOgs9ByQJMn5fDpgicfbE9ip64+/9vuAIyjxXKCCMiIM79iScbDEnYYjTn9o26fTvn+31/mOgcMfufv79J12pjJ+87/1+fwGm3m7benbbf1++kDQvxt8umT3+v6bzoFy2e+MD7+H3nSs+vfP1+/9o0zU/X/bbtGPy7DSoqT9/P7+I9BoHQq/1/XePs/PY/MPf9NIA/fTr/b9fU65n7n/AG0ESahj0+MR+fp8N+xOuSJG38XfYQYnEdZ+UxgBJakfOB0zkyM/Lof0B6pvjbJAPQ+927gfczkAUMnsbuvYD/f6D0Glh7p+BjO8DAEbb/p80SuIO/8AQj89v13zJ8TxCopdiYETjO42+f8AzoIn2u8S8rh2hodw8QYMBVuZZxA/Uj4DIfaCoS3lyRLE7GYBxiJGFOJz8jq0e0HibVGZ2IggBQNkEnBlCh7xOYEgag6fDK/FcOGGHq0g0KIs849FkyVnLAevfQb97MqtHh6dEmCqLg4J5QCYHqM6r/tR4LZzJmlcp2DeW3SR1gAROMd96B7Z+1jVONCUaptUrfY5UF2c3w65tUWIIPRjiZK3/qfiqSSta+kRzU6w80G6Riof3o6e62IOJ0A8R8zzfOgs6sbCQGC1IhWVDyi3kiOqE7DT3wrw5j++rTdACqoMTgXgCSDL2jtZnqTEDxl619RadrbpbDLbkgsWBMC0CIlpIBMxqZ8JrftGdgpg/wCZaS05zlgZk7wLoALRoJnh4UGqcKJK2zlutQA7kzapOIBbpJ44WuaiEsSAxKhCCARt1E9s4mO06Qr8eK1QUaeVAPJ1tmDcduhxOBG86dBwCsQCcNBJCpeGIUbXRONyWz00CPE1lV2gqIkgQSTbgtauwxv/ADHUdWrh1MCbQhnMSVHMxJBCgsMjMfLSniXECmXZSAWR6gxBZuelS3EAlrTbHX11F8EORBaeVvKCwbUUASA25wW+At7aC2eDUvLLnDv5YCsCghEuvIkhveYEiDE9Zu0p4twbusUwq2qkS1kMrE+9sAbvUrdI5TqO4GoTbaskDlZccriXUqxObWqAOcXACcDT+4lVNyhwVwxFokh7Ki7gWkrP4WnIkaCt8ZXrJVZqtGoQFXdqdyy0Nc1Mi7Ij1kz1OpvhnLMADUaVkZmRgwQWMxtdvAE75T8WVnWWAUKMyWBpgmXS87qRnBIFuNhFcKvTEq4dCbmEtdygEMLSFBmASoViJ96chd+FosIMAA5kKQNsYE5wT03xHSRRz3Ej8MMuwG4Y52z8O06pXhviYYG2xWbmMzVEkgAjzyTTxExiQe+rLw1JRGAzGTOTsDO4AEegG2ZxoJYE/P8ArO//AOXxz326Wp979Dj8tvTeJJjWqsGW1ZGzb4BAM79/nv1kh0j/AH8Sfr09MfwjIO1cZ/X5/wC/2Ik7un3t6/P1+cw1SpG3p/Qn1n19e5EKkx9d+kZGIwf+em4Lh4O/fftJ/v8AYgHm8/d2k78/D+pBJ7z/AHGJiO4Hb8/99BE9tjM7/wDt/v8AfXq+Dn++xzj4H9fXULx3tPw9J1RyRdAuhrQciTibZA7bzB6NeK9pqfN5Yaq3MQPdmI7iRJkDuZgdwso4gj6z8T6ffXVa9p/E5/dz7lpJkmGEyBAOwOd5JxsdQHi3tZXqEJSPlS1oCwpIMgczCQDMwMysH3stroBiDhuknpE2NIByTiQBgaCP4sDlxy4MLAMCSItYfCAOhnOkeJVlan5gY8+Qey2wCrjO+0z6ScyDQS8yYLbt3ERzLKtl+oJvgnMFp4opamSMiWBtCjJ90WpO0AgFR3gXZCz1v8OawqVq3DBFp03lLmywgMw5jBCEFSSwJ7iJ1VeEXzApdyolYt6wWaCFz2yvQ62Txvi//kdV6f4uFYYkm6oArCAJklmHcHWL8T7q4ZQRV5SeaSsKP5MgAkAg2/QH9BUNcKqO9S5TAJpBUGwZuXlAnYxgmMnTwcMRbRpMVY87vFwtCkLgziVfJORnORpHg63mUkuqJCj94tLzPOJtUsuEsKAEi4GcfiO8hwdQSoWywM/+UFFoBklr4AIENzfxd8aCY8LpWIoMAhLixlIUczLdky20ggDpmWMnRrXXYjlNoaAtrHBEZWSMdR8tQ/C10FEuJfzFkAxawkm8sYinvvBtpGfe0XD8arOGOWLBqpVD1MIm8jd8Rsp6ZYOuOvJcGSs4AxPlC6/Ak8yKZ6Cfm3rVLafKDasqABHM7DmI9W8xcn8RJxGlPEeKWSxBQyoQESwYVCUuY8ssyRDHCFtRv7TzU2tZVl2Icl1tuXycCSxAZcEzPcDQSfhjRaFdsEiNoR3amUAjm5lL83cAdBqa4XjCbllZyQCYZjJIIOQeUBoI2IjI1V6bEA1BiSUMQSDS5qZunMvUB7AmTp86t5NY07rg61FSBIFDy0qQWPRgWjtBHTQTNTgkPvKQY3AAXLZIKm3B5otk/PNe4hzTPlgkCVuNpEFsF2MWgWEyJgjbIkn/ANWZkXJIuN2ELCM0zjDNaVJCXSJEA7KVqga1luqFiDKwHNMhXMFiAQVYAjb07hB8RwH72VtpqbSbryBCr/l2qeU2hpJH+YpLakOC9pPICoWLhBEhgWa0wYGBblsYYRnvpXispIDQAQpuua8QSWW6BJDYBKN/KSBqu+K+HmnUBKxJFjERuDENiO5UwZ3GJAad4d4ilVSUaSBlZFw5SMj1j4dNgdPFY5PTeIzkg7/n9PQaxzheNqUmV0coywbsdQJ5WgMCZzJ2zq8+De1ivy1wKbbXDKkgNMruvuNnY/OdBcEIjr0+gBxE98Y3z0JOlDU2nfff+ZTP5+nfsNR3C+I0qmUqIwOxDqQZmDOxn4RjtEuw2JO0D+nX8+5PrMAuHx12GPkf+OuZ9TpS71/NNIKfXfp8mHw/pA/h3KB3/X+2gxy3zq67m2ZjYkPi4ZPvGII9IExpy6QVJMkxmd5xhYJWG/lxkQDjUb4K4urGCzy0NkgAIGCsF3kzgCNwQRtKcZi4GbVzuThWZf8AtSWIBXJYyDgtEaBtQ4cNUYgPKhBAu5iQfwkk4g7nON9LczCQGYMVxgzeSIIqDeF/iwCY1DVeHcrKs4O9qkgwbQGkEnFw3AmMHoD8CWp5pud2xUlXJMWhbZW/eSdwdoE50E5wyAZhpYqS0rGA8gCnUxuO2IlgcHjDAHGbCb7uhG16Y94iJEbmJLFNJstG5khZUmRtF7XFgJETjus6cKmeUED4MABIiDSNrdTy9YMMcgLr7JVWrez/ABVKCHpLWxOZUCqp5jI5gwzGQdZa1bCKRAU82VblY2nE8x3Yegjpq9exPiy8OnGq5LI9EiACTeiNv1g3PnYRuZGqInCeayPEIuAwi4mm2SoJC9QMmZnB6BMcBw7U1uKCneoW55AUuSAVM3K0yBiZHbOpAVzcV8pmYmFsYO2SpFMgk2M77mCvKTJjlacOxCW8im2fNc+WFMg+YHANxIYwSd0zG+pLimSiXYiQJ8u25uXLEnAUubqgZrixDwM6BXxSsBScFkFq0FJzahZBTKLcBLC0GWOLt99N/B+LW8YKoHhVXd2CTUdhu3KbvSDMEwOOJU1niYFrki24gVLEqZ28wgwCSCCWbcDSnFqAGRVSnRQqqpAFzP8A9uVICJlrmmTcwzAJAeJcRfa1plv3tkELhaNhYHcwtQYyJPVtNeJRjYBdavnOyxAlQRSNoJAJABxsfhBJLgpqlgzmnUkG8Wq8OqwB0UhSvVfMz2FTiDaA1oVrUZiCGLAAELTOJyw7gWnJBGgU4UFnNJZCFGc+YUZV50pu4tn/ALdMyOlzdBqQ43xI0/3pS398BUJlmKPYCMCAjDy8dQWPpqAWq03AsgKgAEFThWpgWqYP7ykzMCAIBjBy/p8UEQisgazy/NvY+X5loAYUxIeEUvBIgiY20D39mJOPLYgN5Ylx7pCqQ24WVRbsi4vAKk6jOKBVLVmyWlmDN5bqjMQhXnQ5qNMDaPTT96/nhiDeYuNrlWKyzEIrn/NVgRDGGUYORoqVceSQthcbFkw61FPkkKR7t62spHLzjsQCNHig4qbgwLycO4hUkI5UnJWYHuTIuJ1E+NnzFDDmWk0OoBBphy4p23w7U8YJEjvAGlK9VFZaiCopDMyK8up2kKLzaUBZSewAjJIa+I8bUZ3LyeVkOTJJdrQDuVAIaDEGciYIMWOMqYxJkFfcU53CqPVh/TTyhwOR5hDMDtkqpYkCblkNzQDawY4kAa5WotNTcSWJEXLB9yAvlm4AZbDkgwMr0clBE3kgHeYGXAtBeChPmHkAImSCYEAKHmCSAZ5RKsoIlVMshMDEZAtmNWX2b9oWpkUq2aRIRWO6MJEEwFYECTGBGJkjVeakoAG4DW8pqyoRSSiF6fLmmJB5TrhBTOwUtZdCecIS4CEDIAqyQCp9Y6aDXfXr39TE7/XbO5/CD3Hqfqf76hvZrjvO4amSZYAK89SgIWdskCekz0ORMz6D8v8A9dBingYlagMWllBPKwlqYA5mkDbMhu4iCVd8bVvsp8zXMTEMyliEujmCk3KRyxN25nEb4PW8tqoYYmnBws5dZJgsRkGMj02h94Sgc3usQBBa5rgGbzN+aeUAluXEE7HQO6lMMIJa0kwJkksoEBaQCkyALSZEGVPWO8JH+e8cplAtsEXkHAXIm4bRlcwIGpeohGGJHKgFzmmFgm0FUJaMj3yRy+8J0h4PTQMyKTD+U4BEFhlWYg5bYGGLbyJEyHfEG5cTaSZBvCk2J0ZDdgSIBOJC4DFJGGcCSzQwCnmZF/EG94kmep/Ew204UjEhpgmI7zIAWp1jOwzzEzAbpLFVkQUBY2qxsDC61mpySx5VXAkgjqQCnkdTcqMMwxXzQRzKA7C4SluCCbx0jSXiFSCTHNBwOQwy7dGYZtBubZ/SVeIq7wckWmBCwxZD7kgLCndZEE9tR9cNbIAa6LgAhBZyYkSVgsQDFsADqdAt4b46/DtaKYKCeUqqyIXqIZZziIF09wXfEeJoZdPNCmAKQdlJLTNwDGw80egXvMQT8BUbJBCyoEkSLjF3NKrMKMEbemmfGFEJLVVvhREGoQCsZMETktgzzHroLZ4d4svOlMqrBgwUiOdcggmWLgraCSZIHQAh7x/ErBBDlEi14uLFRLkI3LvfvBDGcGdZ+vFWyq7kAgkgZjmMZnA6xuQR00+r+KGw0iL0NokjYyQMNicnmg57xOgtNbjhUmkXChARHJdNgkgJN1paQPRrgdJ1awIi0VDTJ5f+5zNc0Y95XUsNoiBIwatwvGNBYQIIM25EwGBIAuDBoInt6EHQ44YxkEOIYgyQpOATAJUk9uxwNBZPPUrBEkMSVkBjKsXJBbCo7s5uGQIO5gPVRBUNgNMQoVowoHlsAdykgpOcRAE4hKHidl4JZgRkMzQIKuotCxa0tIbHXpJWTi1VU8xZabXVvcdeSRy4BO9wAKkMQboGgmzVSmwtK3AOVIUGoHZCykbKt1NgN4k4iMnxvHLC0UNJlgGHBYhiMcv/AGySWa5cHsCTFU4nxNkJVLGQvygGIPMAVYZErE53E4M6S/a/N3wXJJUZkhTaTL5IgZ3Oeu4PeL42d4ORAVUVxESTbBBhOpOQe+j8Oq4aoQCQCADarESJAEgnZsA7fGNR3ELbScDpGRvl0PSpB33zv06O+MqFaaUhJkUwVUgjoIgGJNqmSAeeZJ0HXDXNU2uaGJ5YCjmUtcokrEAgwZGZ1LLAAAMEhR76BytoMKQ6+ZNo5DsIjtptwiLSk1Lb5F82CCfLcIXkPTt7rIY776acVxqkrIZgCshmYkkKVPmxOQRhl7ydBKPViOU9ZLORJUtcINSbRJMbqeumfEcUXtWWfaFJYmQohibpnkJDTEAYxpJWNTDQhAuMgyZZSSIKjdh1E5wdPIpogBjctJC24RoAZGZogk3DKmJGZ0Fu9hOMEtS9Lx1DQSrEBsm64GdjaZIgzbvPP8R/1f8A86oXsjUjiqTSTfcpZuZiKhLSWO0EoSTvKYOYvXmnuP8AW39tBh9OtNRjkLaSTBLScH3Dyz7pMk9J1aOFolaYCmWAkiiLOdckmoIIi60ledcgqV1D+z3Dln3XNJWys4l5WJjIB6QZyG62Rh5lQqYyzpzCVBW7ITACyBA95YgNtAN6dAKQECA/hZAahU0wCLHUSAVaeSd5Kd23Gqy/vVkMksDUtmIJcCmmIlZmALgSQpzp1xnEQ1vM0syGWMEiFuZVgMMzmW25saUrUvLps2AD5rxTHlk2OqGWyS5k8+Dkg3aBmeMRk85cGmYakwXldcrCMCCeYAEiIOMzrkoaYhRLZJgTLIom4EQQJVREnfbMIcJwY8+ocTTtprAj/OUiTnZei/ECBAEF4n7QVPMqJTApgErcJL4MYbZcdABHSNBPcZWSiSXIVpJCkF3xJBUpIBNkSCBygkC7ULxfjxOEp/hVb6kB7cgNavUXHMnYTtptwHhis0E+9UamMe7cEg53i7aem41YaPhFNFJCoYUsLkDkC1oEvO0HIjcYxkKwrM8l2Z+bMkkCHJwBH8RIUYknbS1Hwhybj5QEoCIYncZuVTBg/Sd9WDiagQMROWEwQCQr2gXATjJBmRy/wjSPEXMAVNuC8S8Ye22LsCUn/SPw5CKbgmBMqxjBwSZKxuTvJHaQR6T3U4Z8QVMEnDBSO0Ab+7GOogbAmTo8PLZsPuyWS4k/uATLEkA37AjAOcyBVfoSxLSZBAEuLcgDOGE97QNogIGnQIDBkAGMwRgkEc04wRntjqJ7ZRIjA2OUhudgII365xmewOplqAbIx+JgZa7FIxuB1nbfPaO6XAqhCqFmTmwfgZth0ny5+JH8MEIJkyQBORE1CcWCAJ2M24/8QdOuG4dvxWAH3iTc5m3YgY5d4Owc/GY4nh7FaD7gPQbsVBIkGB+8OOsvJlpDB6ZVWJdiGNPlBAEVKpWDjMWT22EQBoIXxVyHIVmxO4Mm43KRicgrn1GluGaFZpAGSCxQAraUwsZ3gRsQdo1z4rTHnFcwFQjJmDTptHrlh/pGntGi37MWDAYiBeNq4WffjaREde+dAz4/NMsQGOwa1CDIBumbtlYkxuSSM6luGgfvnGWVwgAUkZifLPKJySVMgCANRnglY1We/IUFremzGCdyJGxJHx0742pLADAYA5g7Cp3wDAiQBGgTWqzGKZYlgACpfCqFJCSVhTEEZ+WpFPDbTcyrbcQtwMSKgUAchtb5lYAEidHwNCkiIfLuLXZNsgmdpWB9M99IcfxX756aCy2ZZIQsrEG0rTCruRJjMaB9X42EsFyglQbbUS4Da1TKEWEBlGTk7TpnQRqrhmYkq1xGeYgbs3WpBMneASNc8JTuCGWADsMEA5VjAgRHLsQdSXBcLKOEIQ0wFLAczAsgw6kOoxgXGNA58D40ni6TBVMgAQAZ5kG7KDuJh8iPidadB7n/AFPrJ/Z57+LQEm0tRBkyxDB8XCIA7ARrWrfVv9R0H//Z">
            <a:hlinkClick r:id="rId3"/>
          </p:cNvPr>
          <p:cNvSpPr>
            <a:spLocks noChangeAspect="1" noChangeArrowheads="1"/>
          </p:cNvSpPr>
          <p:nvPr/>
        </p:nvSpPr>
        <p:spPr bwMode="auto">
          <a:xfrm>
            <a:off x="53975" y="-1355725"/>
            <a:ext cx="2400300" cy="28289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512" y="5094936"/>
            <a:ext cx="1486216" cy="17524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808910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68649" y="0"/>
            <a:ext cx="7175351" cy="896584"/>
          </a:xfrm>
        </p:spPr>
        <p:txBody>
          <a:bodyPr/>
          <a:lstStyle/>
          <a:p>
            <a:pPr marL="182880" indent="0">
              <a:buNone/>
            </a:pPr>
            <a:r>
              <a:rPr lang="en-GB" sz="2000" dirty="0" smtClean="0"/>
              <a:t>The growth of Humanism</a:t>
            </a:r>
            <a:endParaRPr lang="en-GB" sz="2000" dirty="0"/>
          </a:p>
        </p:txBody>
      </p:sp>
      <p:sp>
        <p:nvSpPr>
          <p:cNvPr id="3" name="TextBox 2"/>
          <p:cNvSpPr txBox="1"/>
          <p:nvPr/>
        </p:nvSpPr>
        <p:spPr>
          <a:xfrm>
            <a:off x="139226" y="394692"/>
            <a:ext cx="8897270" cy="6247864"/>
          </a:xfrm>
          <a:prstGeom prst="rect">
            <a:avLst/>
          </a:prstGeom>
          <a:noFill/>
        </p:spPr>
        <p:txBody>
          <a:bodyPr wrap="square" rtlCol="0">
            <a:spAutoFit/>
          </a:bodyPr>
          <a:lstStyle/>
          <a:p>
            <a:r>
              <a:rPr lang="en-GB" sz="1600" dirty="0" smtClean="0"/>
              <a:t>For a long time people believed that religion had the answers to life's big philosophical questions. During a period of time called the </a:t>
            </a:r>
            <a:r>
              <a:rPr lang="en-GB" sz="1600" b="1" dirty="0"/>
              <a:t>R</a:t>
            </a:r>
            <a:r>
              <a:rPr lang="en-GB" sz="1600" b="1" dirty="0" smtClean="0"/>
              <a:t>enaissance</a:t>
            </a:r>
            <a:r>
              <a:rPr lang="en-GB" sz="1600" dirty="0" smtClean="0"/>
              <a:t> (1300-1700) people started to study and rediscover the writings of ancient philosophers which had largely been forgotten, this lead to people starting to understanding things differently. </a:t>
            </a:r>
          </a:p>
          <a:p>
            <a:endParaRPr lang="en-GB" sz="1600" dirty="0"/>
          </a:p>
          <a:p>
            <a:r>
              <a:rPr lang="en-GB" sz="1600" dirty="0" smtClean="0"/>
              <a:t>After the renaissance came the </a:t>
            </a:r>
            <a:r>
              <a:rPr lang="en-GB" sz="1600" b="1" dirty="0"/>
              <a:t>E</a:t>
            </a:r>
            <a:r>
              <a:rPr lang="en-GB" sz="1600" b="1" dirty="0" smtClean="0"/>
              <a:t>nlightenment  or the Age of Reason (1700-1800) </a:t>
            </a:r>
            <a:r>
              <a:rPr lang="en-GB" sz="1600" dirty="0" smtClean="0"/>
              <a:t>where people began make huge scientific discoveries in the fields of biology, astronomy and mathematics. They began to consider human rights for the first time and the right of people to choose their own government or leader rather than just accept the absolute power of the monarch. </a:t>
            </a:r>
          </a:p>
          <a:p>
            <a:endParaRPr lang="en-GB" sz="1600" dirty="0"/>
          </a:p>
          <a:p>
            <a:r>
              <a:rPr lang="en-GB" sz="1600" dirty="0" smtClean="0"/>
              <a:t>Whilst many of these early scientists were still theists (believers) some did begin  to question the Church and its teachings. They wanted to make sense of the world for themselves with out being told what to think by Church leaders. The Bible was translated into the language of the people for the first time so that normal people, not just priests and religious leaders could read it for them selves and interpret it freely. </a:t>
            </a:r>
          </a:p>
          <a:p>
            <a:endParaRPr lang="en-GB" sz="1600" dirty="0"/>
          </a:p>
          <a:p>
            <a:r>
              <a:rPr lang="en-GB" sz="1600" dirty="0" smtClean="0"/>
              <a:t>Some of these early humanists also started to value the humans as a creative and thoughtful beings not just a creation of God. They started to believe that humans could be good people, and important in their own right with out having to follow the rules of God. </a:t>
            </a:r>
          </a:p>
          <a:p>
            <a:endParaRPr lang="en-GB" sz="1600" dirty="0"/>
          </a:p>
          <a:p>
            <a:r>
              <a:rPr lang="en-GB" sz="1600" dirty="0" smtClean="0"/>
              <a:t>Speaking against God was still a very brave thing to do, blasphemy at that time, was a crime with very severe punishments including death (until 1676) In the UK blasphemy was still a crime right up until 2008 but people were very rarely convicted. </a:t>
            </a:r>
            <a:r>
              <a:rPr lang="en-GB" sz="1600" dirty="0"/>
              <a:t>T</a:t>
            </a:r>
            <a:r>
              <a:rPr lang="en-GB" sz="1600" dirty="0" smtClean="0"/>
              <a:t>he last person convicted was in early in the 19</a:t>
            </a:r>
            <a:r>
              <a:rPr lang="en-GB" sz="1600" baseline="30000" dirty="0" smtClean="0"/>
              <a:t>th</a:t>
            </a:r>
            <a:r>
              <a:rPr lang="en-GB" sz="1600" dirty="0" smtClean="0"/>
              <a:t> Century.</a:t>
            </a:r>
            <a:endParaRPr lang="en-GB" sz="1600" b="1" dirty="0"/>
          </a:p>
        </p:txBody>
      </p:sp>
    </p:spTree>
    <p:extLst>
      <p:ext uri="{BB962C8B-B14F-4D97-AF65-F5344CB8AC3E}">
        <p14:creationId xmlns:p14="http://schemas.microsoft.com/office/powerpoint/2010/main" val="29988439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09567" y="5517232"/>
            <a:ext cx="6512511" cy="1143000"/>
          </a:xfrm>
        </p:spPr>
        <p:txBody>
          <a:bodyPr/>
          <a:lstStyle/>
          <a:p>
            <a:r>
              <a:rPr lang="en-GB" dirty="0" smtClean="0"/>
              <a:t>David Hume</a:t>
            </a:r>
            <a:endParaRPr lang="en-GB" dirty="0"/>
          </a:p>
        </p:txBody>
      </p:sp>
      <p:sp>
        <p:nvSpPr>
          <p:cNvPr id="4" name="Rectangle 3"/>
          <p:cNvSpPr/>
          <p:nvPr/>
        </p:nvSpPr>
        <p:spPr>
          <a:xfrm>
            <a:off x="323528" y="260648"/>
            <a:ext cx="8568952" cy="3539430"/>
          </a:xfrm>
          <a:prstGeom prst="rect">
            <a:avLst/>
          </a:prstGeom>
        </p:spPr>
        <p:txBody>
          <a:bodyPr wrap="square">
            <a:spAutoFit/>
          </a:bodyPr>
          <a:lstStyle/>
          <a:p>
            <a:r>
              <a:rPr lang="en-GB" sz="1600" dirty="0"/>
              <a:t>David Hume, a Scottish philosopher born in 1711, liked good company, a good laugh, and a good argument. </a:t>
            </a:r>
          </a:p>
          <a:p>
            <a:r>
              <a:rPr lang="en-GB" sz="1600" dirty="0"/>
              <a:t> </a:t>
            </a:r>
          </a:p>
          <a:p>
            <a:r>
              <a:rPr lang="en-GB" sz="1600" dirty="0"/>
              <a:t>He argued </a:t>
            </a:r>
            <a:r>
              <a:rPr lang="en-GB" sz="1600" b="1" u="sng" dirty="0"/>
              <a:t>against miracles </a:t>
            </a:r>
            <a:r>
              <a:rPr lang="en-GB" sz="1600" dirty="0"/>
              <a:t>like this: It is far more likely that a person who talks about a miracle is </a:t>
            </a:r>
            <a:r>
              <a:rPr lang="en-GB" sz="1600" b="1" u="sng" dirty="0"/>
              <a:t>lying</a:t>
            </a:r>
            <a:r>
              <a:rPr lang="en-GB" sz="1600" dirty="0"/>
              <a:t>, than that the miracle actually happened. </a:t>
            </a:r>
          </a:p>
          <a:p>
            <a:r>
              <a:rPr lang="en-GB" sz="1600" dirty="0"/>
              <a:t> </a:t>
            </a:r>
          </a:p>
          <a:p>
            <a:r>
              <a:rPr lang="en-GB" sz="1600" dirty="0"/>
              <a:t>‘When anyone tells me, that he saw a dead man restored to life, I immediately [wonder] whether it be more probable that this person should either </a:t>
            </a:r>
            <a:r>
              <a:rPr lang="en-GB" sz="1600" dirty="0" smtClean="0"/>
              <a:t>deceive </a:t>
            </a:r>
            <a:r>
              <a:rPr lang="en-GB" sz="1200" dirty="0" smtClean="0"/>
              <a:t>(lie)</a:t>
            </a:r>
            <a:r>
              <a:rPr lang="en-GB" sz="1600" dirty="0" smtClean="0"/>
              <a:t> </a:t>
            </a:r>
            <a:r>
              <a:rPr lang="en-GB" sz="1600" dirty="0"/>
              <a:t>or be </a:t>
            </a:r>
            <a:r>
              <a:rPr lang="en-GB" sz="1600" dirty="0" smtClean="0"/>
              <a:t>deceived</a:t>
            </a:r>
            <a:r>
              <a:rPr lang="en-GB" sz="1200" dirty="0" smtClean="0"/>
              <a:t>(been tricked)</a:t>
            </a:r>
            <a:r>
              <a:rPr lang="en-GB" sz="1600" dirty="0" smtClean="0"/>
              <a:t>, </a:t>
            </a:r>
            <a:r>
              <a:rPr lang="en-GB" sz="1600" dirty="0"/>
              <a:t>or that the fact … should really have happened’.  </a:t>
            </a:r>
          </a:p>
          <a:p>
            <a:r>
              <a:rPr lang="en-GB" sz="1600" dirty="0"/>
              <a:t> </a:t>
            </a:r>
          </a:p>
          <a:p>
            <a:r>
              <a:rPr lang="en-GB" sz="1600" dirty="0"/>
              <a:t>Hume said that we know what is true from our </a:t>
            </a:r>
            <a:r>
              <a:rPr lang="en-GB" sz="1600" b="1" u="sng" dirty="0"/>
              <a:t>experience</a:t>
            </a:r>
            <a:r>
              <a:rPr lang="en-GB" sz="1600" dirty="0"/>
              <a:t> and </a:t>
            </a:r>
            <a:r>
              <a:rPr lang="en-GB" sz="1600" dirty="0" smtClean="0"/>
              <a:t>from </a:t>
            </a:r>
            <a:r>
              <a:rPr lang="en-GB" sz="1600" b="1" u="sng" dirty="0" smtClean="0"/>
              <a:t>observing</a:t>
            </a:r>
            <a:r>
              <a:rPr lang="en-GB" sz="1600" b="1" dirty="0" smtClean="0"/>
              <a:t> </a:t>
            </a:r>
            <a:r>
              <a:rPr lang="en-GB" sz="1600" dirty="0" smtClean="0"/>
              <a:t>(looking at) the world. Miracles do not make sense because they go against everything that we know and understand about the world, therefore they are highly unlikely to be true.</a:t>
            </a:r>
          </a:p>
          <a:p>
            <a:r>
              <a:rPr lang="en-GB" sz="1600" dirty="0"/>
              <a:t> </a:t>
            </a:r>
          </a:p>
        </p:txBody>
      </p:sp>
      <p:pic>
        <p:nvPicPr>
          <p:cNvPr id="3074" name="Picture 2" descr="http://2.bp.blogspot.com/-iBTGRA2l1YY/VFqZ0ujL0vI/AAAAAAAABRA/fV1W7uKdkB8/s1600/david-hume.pn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3798" y="4784963"/>
            <a:ext cx="1457325" cy="1933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20113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1489" y="5954514"/>
            <a:ext cx="6512511" cy="1143000"/>
          </a:xfrm>
        </p:spPr>
        <p:txBody>
          <a:bodyPr/>
          <a:lstStyle/>
          <a:p>
            <a:r>
              <a:rPr lang="en-GB" dirty="0" smtClean="0"/>
              <a:t>Charles Darwin </a:t>
            </a:r>
            <a:r>
              <a:rPr lang="en-GB" sz="1100" dirty="0" smtClean="0"/>
              <a:t>TAG Version</a:t>
            </a:r>
            <a:endParaRPr lang="en-GB" sz="1100" dirty="0"/>
          </a:p>
        </p:txBody>
      </p:sp>
      <p:sp>
        <p:nvSpPr>
          <p:cNvPr id="4" name="Rectangle 3"/>
          <p:cNvSpPr/>
          <p:nvPr/>
        </p:nvSpPr>
        <p:spPr>
          <a:xfrm>
            <a:off x="251520" y="260648"/>
            <a:ext cx="8640960" cy="5693866"/>
          </a:xfrm>
          <a:prstGeom prst="rect">
            <a:avLst/>
          </a:prstGeom>
        </p:spPr>
        <p:txBody>
          <a:bodyPr wrap="square">
            <a:spAutoFit/>
          </a:bodyPr>
          <a:lstStyle/>
          <a:p>
            <a:r>
              <a:rPr lang="en-GB" sz="1400" dirty="0"/>
              <a:t>‘It’s like confessing to a murder’, wrote Darwin about his book ‘On the Origin of Species by Natural Selection’. To explain Darwin’s hypothesis of ‘natural selection’ imagine the following: white and speckled brown moths live in a birch wood, where the trees are white and brown. Each moth has a 50% chance of being eaten by birds. Then the forest is cut down and a factory is built with brown walls. All the white moths are eaten, but the brown moths survive. </a:t>
            </a:r>
          </a:p>
          <a:p>
            <a:r>
              <a:rPr lang="en-GB" sz="1400" dirty="0"/>
              <a:t> </a:t>
            </a:r>
          </a:p>
          <a:p>
            <a:r>
              <a:rPr lang="en-GB" sz="1400" dirty="0"/>
              <a:t>Darwin argued that the plants and animals that survive are those that are </a:t>
            </a:r>
            <a:r>
              <a:rPr lang="en-GB" sz="1400" b="1" dirty="0"/>
              <a:t>best suited to their environment.</a:t>
            </a:r>
            <a:r>
              <a:rPr lang="en-GB" sz="1400" dirty="0"/>
              <a:t> If the environment changes then some animals may die while others, with a slight variation which by chance suits the new environment, survive, reproduce, and give rise to new species. </a:t>
            </a:r>
            <a:endParaRPr lang="en-GB" sz="1400" dirty="0" smtClean="0"/>
          </a:p>
          <a:p>
            <a:r>
              <a:rPr lang="en-GB" sz="1400" dirty="0" smtClean="0"/>
              <a:t> </a:t>
            </a:r>
          </a:p>
          <a:p>
            <a:r>
              <a:rPr lang="en-GB" sz="1400" dirty="0" smtClean="0"/>
              <a:t>Darwin based his hypothesis on years of observing plants and animals, including five seasick years as naturalist aboard the ‘Beagle’. He visited the Galapagos Islands off the coast of South America, where he saw that on each island the turtles and the shapes of the finches’ beaks were slightly different. He concluded that one species of turtle and finch had come from the mainland and then individuals who were best suited to each island environment had survived and reproduced, leading to slightly different new species on each island. </a:t>
            </a:r>
          </a:p>
          <a:p>
            <a:r>
              <a:rPr lang="en-GB" sz="1400" dirty="0"/>
              <a:t> </a:t>
            </a:r>
          </a:p>
          <a:p>
            <a:r>
              <a:rPr lang="en-GB" sz="1400" dirty="0"/>
              <a:t>In 1859, when ‘On the Origin of Species’ was published, most people believed that God had designed each species during the six days of creation described in the Bible. This is what Darwin meant by ‘the old argument from design in nature’. Darwin was a gentle, quiet man who hated arguments. He knew that ’natural selection’ would be a devastating blow to traditional Christian </a:t>
            </a:r>
            <a:r>
              <a:rPr lang="en-GB" sz="1400" dirty="0" smtClean="0"/>
              <a:t>beliefs and the argument, when it came, was explosive.</a:t>
            </a:r>
          </a:p>
          <a:p>
            <a:r>
              <a:rPr lang="en-GB" sz="1400" dirty="0" smtClean="0"/>
              <a:t> </a:t>
            </a:r>
          </a:p>
          <a:p>
            <a:r>
              <a:rPr lang="en-GB" sz="1400" dirty="0" smtClean="0"/>
              <a:t>The </a:t>
            </a:r>
            <a:r>
              <a:rPr lang="en-GB" sz="1400" dirty="0"/>
              <a:t>argument against the existence of </a:t>
            </a:r>
            <a:r>
              <a:rPr lang="en-GB" sz="1400" dirty="0" smtClean="0"/>
              <a:t>God </a:t>
            </a:r>
            <a:r>
              <a:rPr lang="en-GB" sz="1400" dirty="0"/>
              <a:t>which rises out of Darwin’s work is based on the elimination of </a:t>
            </a:r>
            <a:r>
              <a:rPr lang="en-GB" sz="1400" dirty="0" smtClean="0"/>
              <a:t>God </a:t>
            </a:r>
            <a:r>
              <a:rPr lang="en-GB" sz="1400" dirty="0"/>
              <a:t>as an explanation for how human beings came to be. Because evolution explains the origin of human beings, older ideas based </a:t>
            </a:r>
            <a:r>
              <a:rPr lang="en-GB" sz="1400"/>
              <a:t>on </a:t>
            </a:r>
            <a:r>
              <a:rPr lang="en-GB" sz="1400" smtClean="0"/>
              <a:t>God </a:t>
            </a:r>
            <a:r>
              <a:rPr lang="en-GB" sz="1400" dirty="0"/>
              <a:t>about how human beings originated are shown to be incorrect.</a:t>
            </a:r>
          </a:p>
        </p:txBody>
      </p:sp>
    </p:spTree>
    <p:extLst>
      <p:ext uri="{BB962C8B-B14F-4D97-AF65-F5344CB8AC3E}">
        <p14:creationId xmlns:p14="http://schemas.microsoft.com/office/powerpoint/2010/main" val="28143591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03847" y="5652084"/>
            <a:ext cx="6512511" cy="1143000"/>
          </a:xfrm>
        </p:spPr>
        <p:txBody>
          <a:bodyPr/>
          <a:lstStyle/>
          <a:p>
            <a:r>
              <a:rPr lang="en-GB" dirty="0" smtClean="0"/>
              <a:t>Albert Einstein </a:t>
            </a:r>
            <a:r>
              <a:rPr lang="en-GB" sz="1400" dirty="0" smtClean="0"/>
              <a:t>TAG Version</a:t>
            </a:r>
            <a:endParaRPr lang="en-GB" sz="1400" dirty="0"/>
          </a:p>
        </p:txBody>
      </p:sp>
      <p:sp>
        <p:nvSpPr>
          <p:cNvPr id="4" name="Rectangle 3"/>
          <p:cNvSpPr/>
          <p:nvPr/>
        </p:nvSpPr>
        <p:spPr>
          <a:xfrm>
            <a:off x="251520" y="188640"/>
            <a:ext cx="8712968" cy="5262979"/>
          </a:xfrm>
          <a:prstGeom prst="rect">
            <a:avLst/>
          </a:prstGeom>
        </p:spPr>
        <p:txBody>
          <a:bodyPr wrap="square">
            <a:spAutoFit/>
          </a:bodyPr>
          <a:lstStyle/>
          <a:p>
            <a:r>
              <a:rPr lang="en-GB" sz="1400" dirty="0"/>
              <a:t>Albert Einstein (born in 1879) described himself as ‘a deeply religious man’, yet also said he could not ‘conceive of [imagine] a God who rewards and punishes his creatures’. What did he mean? </a:t>
            </a:r>
          </a:p>
          <a:p>
            <a:r>
              <a:rPr lang="en-GB" sz="1400" dirty="0"/>
              <a:t> </a:t>
            </a:r>
          </a:p>
          <a:p>
            <a:r>
              <a:rPr lang="en-GB" sz="1400" dirty="0"/>
              <a:t>Einstein was a genius of physics and maths who spent his life using reason and evidence to find out how the world works. He used information about the movements of the stars and planets to explain what gravity is. With his famous equation E=mc2 he explained the relationship between an object’s energy and mass. He explained how space, time, light, and matter are all related. </a:t>
            </a:r>
          </a:p>
          <a:p>
            <a:r>
              <a:rPr lang="en-GB" sz="1400" dirty="0"/>
              <a:t> </a:t>
            </a:r>
          </a:p>
          <a:p>
            <a:r>
              <a:rPr lang="en-GB" sz="1400" dirty="0"/>
              <a:t>Einstein said he was using reason and evidence to discover the </a:t>
            </a:r>
            <a:r>
              <a:rPr lang="en-GB" sz="1400" dirty="0" smtClean="0"/>
              <a:t>‘mystery</a:t>
            </a:r>
            <a:r>
              <a:rPr lang="en-GB" sz="1400" dirty="0"/>
              <a:t>’, </a:t>
            </a:r>
            <a:r>
              <a:rPr lang="en-GB" sz="1400" dirty="0" smtClean="0"/>
              <a:t>‘radiant </a:t>
            </a:r>
            <a:r>
              <a:rPr lang="en-GB" sz="1400" dirty="0"/>
              <a:t>beauty’ and </a:t>
            </a:r>
            <a:r>
              <a:rPr lang="en-GB" sz="1400" dirty="0" smtClean="0"/>
              <a:t>‘marvellous </a:t>
            </a:r>
            <a:r>
              <a:rPr lang="en-GB" sz="1400" dirty="0"/>
              <a:t>structure’ of reality. For him this was a religious experience in the language of his time because it was a deep and profound one. The traditional idea of God was simply not necessary to him. </a:t>
            </a:r>
          </a:p>
          <a:p>
            <a:r>
              <a:rPr lang="en-GB" sz="1400" dirty="0"/>
              <a:t> </a:t>
            </a:r>
          </a:p>
          <a:p>
            <a:r>
              <a:rPr lang="en-GB" sz="1400" dirty="0"/>
              <a:t>In the quote from Einstein here, the view of god which is being argued against is that of a good god. This argument against the existence of a loving god is first recorded as having been made by the philosopher Epicurus almost 2,500 years ago: </a:t>
            </a:r>
          </a:p>
          <a:p>
            <a:r>
              <a:rPr lang="en-GB" sz="1400" dirty="0"/>
              <a:t> </a:t>
            </a:r>
          </a:p>
          <a:p>
            <a:r>
              <a:rPr lang="en-GB" sz="1400" dirty="0"/>
              <a:t> </a:t>
            </a:r>
          </a:p>
          <a:p>
            <a:r>
              <a:rPr lang="en-GB" sz="1400" dirty="0"/>
              <a:t>‘Is God willing to prevent evil, but not able? Then he is not omnipotent.</a:t>
            </a:r>
          </a:p>
          <a:p>
            <a:r>
              <a:rPr lang="en-GB" sz="1400" dirty="0"/>
              <a:t> </a:t>
            </a:r>
          </a:p>
          <a:p>
            <a:r>
              <a:rPr lang="en-GB" sz="1400" dirty="0"/>
              <a:t>Is he able, but not willing? Then he is malevolent. </a:t>
            </a:r>
          </a:p>
          <a:p>
            <a:r>
              <a:rPr lang="en-GB" sz="1400" dirty="0"/>
              <a:t> </a:t>
            </a:r>
          </a:p>
          <a:p>
            <a:r>
              <a:rPr lang="en-GB" sz="1400" dirty="0"/>
              <a:t>Is he both able and willing? Then whence cometh evil? </a:t>
            </a:r>
          </a:p>
          <a:p>
            <a:r>
              <a:rPr lang="en-GB" sz="1400" dirty="0"/>
              <a:t> </a:t>
            </a:r>
          </a:p>
          <a:p>
            <a:r>
              <a:rPr lang="en-GB" sz="1400" dirty="0"/>
              <a:t>Is he neither able nor willing? Then why call him God?’</a:t>
            </a:r>
          </a:p>
        </p:txBody>
      </p:sp>
      <p:pic>
        <p:nvPicPr>
          <p:cNvPr id="5" name="Picture 4" descr="http://t0.gstatic.com/images?q=tbn:ANd9GcTCaD8GT8cX6Q_hD2V1Tyz_rkXQzxWF7Uo7vx9nl5gK5awFUXk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53680" y="3429000"/>
            <a:ext cx="1455043" cy="2238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07178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1937" y="5715000"/>
            <a:ext cx="6800543" cy="1143000"/>
          </a:xfrm>
        </p:spPr>
        <p:txBody>
          <a:bodyPr/>
          <a:lstStyle/>
          <a:p>
            <a:r>
              <a:rPr lang="en-GB" dirty="0" smtClean="0"/>
              <a:t>Ludwig Feuerbach </a:t>
            </a:r>
            <a:r>
              <a:rPr lang="en-GB" sz="1400" dirty="0" smtClean="0"/>
              <a:t>TAG version</a:t>
            </a:r>
            <a:endParaRPr lang="en-GB" sz="1400" dirty="0"/>
          </a:p>
        </p:txBody>
      </p:sp>
      <p:sp>
        <p:nvSpPr>
          <p:cNvPr id="4" name="Rectangle 3"/>
          <p:cNvSpPr/>
          <p:nvPr/>
        </p:nvSpPr>
        <p:spPr>
          <a:xfrm>
            <a:off x="323528" y="116632"/>
            <a:ext cx="8280920" cy="5078313"/>
          </a:xfrm>
          <a:prstGeom prst="rect">
            <a:avLst/>
          </a:prstGeom>
        </p:spPr>
        <p:txBody>
          <a:bodyPr wrap="square">
            <a:spAutoFit/>
          </a:bodyPr>
          <a:lstStyle/>
          <a:p>
            <a:r>
              <a:rPr lang="en-GB" dirty="0"/>
              <a:t>Ludwig Feuerbach, a German philosopher born in 1804, argued that God is a human dream. ‘God’ is really just ourselves - our own thoughts, our own values, our own nature. When people think about God, they are really thinking about themselves. What people think of as God is in fact our own human nature, but seen as if it is outside ourselves. </a:t>
            </a:r>
          </a:p>
          <a:p>
            <a:r>
              <a:rPr lang="en-GB" dirty="0"/>
              <a:t> </a:t>
            </a:r>
          </a:p>
          <a:p>
            <a:r>
              <a:rPr lang="en-GB" dirty="0"/>
              <a:t>Feuerbach’s writings were translated into English by Mary Ann Evans, the famous novelist and humanist, whose pen-name was George Eliot. </a:t>
            </a:r>
          </a:p>
          <a:p>
            <a:r>
              <a:rPr lang="en-GB" dirty="0"/>
              <a:t> </a:t>
            </a:r>
          </a:p>
          <a:p>
            <a:r>
              <a:rPr lang="en-GB" dirty="0"/>
              <a:t>In the English translation of his book ‘The Essence of Christianity’, Feuerbach writes ‘Whatever is God to a man, that is his heart and soul’. </a:t>
            </a:r>
          </a:p>
          <a:p>
            <a:r>
              <a:rPr lang="en-GB" dirty="0"/>
              <a:t> </a:t>
            </a:r>
          </a:p>
          <a:p>
            <a:r>
              <a:rPr lang="en-GB" dirty="0"/>
              <a:t>The argument against </a:t>
            </a:r>
            <a:r>
              <a:rPr lang="en-GB" dirty="0" smtClean="0"/>
              <a:t>God </a:t>
            </a:r>
            <a:r>
              <a:rPr lang="en-GB" dirty="0"/>
              <a:t>being expressed by Feuerbach is first recorded as having been made by the philosopher Xenophanes over 2,500 years ago. He pointed out that the Ethiopians believed their gods were black and the Europeans believed their gods were white. He used this as evidence that gods are invented by people and joked that, if horses and lions had gods, they would be horse and lion shaped!</a:t>
            </a:r>
          </a:p>
        </p:txBody>
      </p:sp>
      <p:sp>
        <p:nvSpPr>
          <p:cNvPr id="5" name="AutoShape 2" descr="data:image/jpeg;base64,/9j/4AAQSkZJRgABAQAAAQABAAD/2wCEAAkGBxQTERUUExQVFRQXGBcaGBcWFxgXGBcYFRcXGhUXGBUYHiggGBwlHBgWITEiJSkrLi4uGB8zODMtNygvLisBCgoKBQUFDgUFDisZExkrKysrKysrKysrKysrKysrKysrKysrKysrKysrKysrKysrKysrKysrKysrKysrKysrK//AABEIAO0AyQMBIgACEQEDEQH/xAAbAAAABwEAAAAAAAAAAAAAAAAAAQMEBQYHAv/EAEIQAAIBAwIEAwYDBgUDAgcAAAECEQMSIQAxBCJBUQUTYQYycYGR8EKhsRQjUmLB0QczkuHxFUNyFoIkJVOTotLi/8QAFAEBAAAAAAAAAAAAAAAAAAAAAP/EABQRAQAAAAAAAAAAAAAAAAAAAAD/2gAMAwEAAhEDEQA/ANv0NHoaDkaMDQjR6AhoDR6LQGdFoToToOWGijRM33tpN+IX+IfLJ+g0CsZ0c6aftq98bziMZJOdtIv4tSiVYMegB3PQT0z10EkBrrTThOMDidvT1+OnWgONDQGhoANDQGhoBoaGhGgAM6GhoaA9DQ0WgPRRo9FoBoRoaGgGgdHotAWi0em3F8SqIzMcD730CXHcalNZZoEx6kkSAB1OoCr7Q1KhISKaAESRcxMwOsKNx8YzqK8Q4816xa3lUGJBJyPwj8XeMTHXUNxPFgTa0zI94AMwVjAP8LAWxiLvgdBP8XVu5pYjHUcpB2jftMyeae2mXFcWoiSVABAPLuD2df6j56Q4muCoCbgAgncn8JH8UggRnaDsNNV49CyyAjkiCGMHIUm2IbaO+CBnGgfNxkAG64SI5YMnFy2yIwTjAjrvpL/qljE9iTK5hQAfdOciQTON/ix4qpIJ91rgJGAesnENhhMQw+GoLieKucFQbSSGIM2OsnHY4wfUTtkLbS8ZVWbn2K/vLYaSsgkrAI93MdMjfVh8P9pzFzEMuJPQbzB33jfqY9dZu3h9STJFgPX30kzECA4uNwJ7mZBjTjhmakRNpRiLbGWOY7OzCQcDI2IXtIDX+C8UR46E99jjoe2n+si8H8WMFDInCtGKb3QvyZgFxiTB7a0PwbxcuqB8Ej3otyMEWnaSGjQTY0NFGjGgGhOhoaAaGj1zbnQHoDR6GgGhoaGgJRoaGhoBotGdcsdAlVYx3x23OqR7WeNqSKIYRgtESxMwlxwvQnfcdxq1+PcSafDVHHvBcehaAD6RM/LWH+N8Qx/hBYyzWEAKuGN4OFgCTIEFY3GgmvFvEf3YBUsBkMDdzbrM8rAkQUJEg4PTUZS4lqji0CIvhQTMXAsJz2kHfI6nVY4BZAYVSeWG3AKEDAa7m9BG8dtXj2d4DzhlVGxLCG6yJBuBaMCI76BBGqqoAkEFSVaQdxMA74z0OTpPi6hMsqyym7lllaMlw2eYANI/lPXfQfC/Z6kogLO5yOu/yyZ3idSX/QKJEW7RB+BwfWO49dBm3E+IedSeIFykxIJNhBLKQdw3LAJAkd41A8HSr+YKlRXHLUYxkE+UkJynMS3/ANvvk67/AOl6MQBHwAkyQJu3ydKv4HTttCjPwk/lt0O250GVcRxgVGVgSSYDDlNwVVKAGWlkLQdzB9NMX8XUMYIiGWZEqAt7lpwww3xC+urf417CMXmnAG8DY7g4O2Gx2nTbh/8AD9pkz07RKjO8xIiQNBBcT4unniZ8vy4eMYMkkj8QAwQOvz1L8N4ySqhqgBKz7wgNacyfxBwrx6MOuleN9iwBAMEqBJUMJEQCRknAiTI/LVWr8C1Jgr/xAElhawbqOjHEb7AdZkN79n/EPNpgn3hHzHf6yPl66lJ1R/8ADXiP3RBkGWA+RLdMH3tx2OrwdANDQGj0Ba5gTPUSPrE/oNdRoRoD0NFo9AWhop0egA0NHojoAdckaM6InQVL/EXi7eHCAhbySxJiEpiXJjMbTHfWMeL+LguwQASBLVOgG3KMK3QCOgGwxrX+J9KadMxm2qBMmGhWSY9Vj8+msK453Z2aIBbeVOWmxepIABzB6/AhI8JxLlwfOcgBgAFvRSwJYcxtWTbORiMARrRvYesShaOoAMzIGFFskkD03n5ay/gwhkltwVV/dPeQswpg9TnGBrRPZCtaLCIjPMLdwQoMgWmBEHOTjOg0Pg6+xP1HpBjAz1/LT41o3BnsAdwIMdTt0jfVeo1M7wPSM7bxiMRqbpzEBcz+LGSRmDv09c6BYOx6AdcnPaYzow7dQBv12jEGYJ+HXSO3vVD9QowTkD0H6jQW3EM0emdj8OkAT66BVp7CJEkmMYk5mcCPjo6k7wP7ESd/jH6b6bLWJ/FGc4mMjcH4/r2jQd5EeYfoM7YEj5Y7fHQMvEjvIPxkbCMH8x84xqpeK8HTqKZKRBHvAYJIbMHGTOrJ4oCF5ajgxvMxPSPyA9BquJVcjO8iCB8MWj0k/XQR3sRxh4fivLZoUMYnANgWLAMQUJmNo+Q2ZdYdx7CnxaEkojFScseYYmPdIkLnB/TW2cJVuRWwZAMjIyJwe2gX0NFOhoBohPXv+Xro9A6AaGhpGvw4ZkYzKEkQSBJUrkDfBO+gW0NDQnQEx+xo9DQ0AGuTrrXOgoP+KF/lrAJBRxA+eQe8lY1h/EU1psyyAygjeVJDAAwAItCnH80a3b/E7jAlKmuJPmNJjAQAHB9WX6awXjME7IMWn0EiDjmMspOcAgztId8CxABB3Y84FogmCZgkgZm2P66vXsxRNotkgEmbpGdyBAEYBxM4yZ1UPA/D7qirn/3CDAIi1WHU3QIycdIGtcFQVFhRaJAj45BBI5um06CT4SnkHLEW79pBz0nf5+upxOKVVlmAAzE9JO5jpnoOmTqp8VxxVRZuZzIOwzJj0gfD46rvF8RVcwrM7YMEiAV90ScY20GlU/EqROGUsAOskAwVu6wdsnSj8egzIgCZ37nfr0OcayY+GcaZKgQxEM7G3aSScdLgNzO5HSG4ulx1MXGxoP4GDElpwwnMYwN8DQa/4hxyiYtMZgSYzgHOJ3+eujx6mlfICxMmO3fYZzkaxPhPaTirvLcGZAMgzdjBkzBz657a0VL/ANjg4Mfi6ZzJPpP1zoJOrWWoDBH1WCBG3fOOvx02Wgogz2zEnlIyCoyMdu+qW/taKRKtgzvt1gdfgfQN666qe1xYSq3HpkJvGSS3p2zGJnQPvbIFWpsLR0Mgm43SoPrhB/TrrWfZerdwdBgbgUXPWIxI7xGsN8T8SerRAdQCHXEk5IImYB+eOpyN9q9hgw4CgGW0w2Itxe0GDtIg/PQTs6Gho9ANHotDQDR6LR6AtDR6LQDQ0DoaADRHQOkuJqWox6gH69NBQ/8AEvwarxMfs8MyrBUe8pDXIRkAbnGZgdNY14l4e9KoUNJ0aIiqGaVJOKc774gkE5661zx39rrV/L4aoVFMrJBAknMsNzJ/L84Pxiv+0Ump11UcRTa2VM5gQTG2Tkek6Cu+w/AMarM5ut3OYmRtif6dNaJXpGBAnb0OTgb4zOY6ehJqvgKeW9oggfxdm/FmABv/AM6sNLjgCMjrie0iR+WMb6BrVVy0BXEjM+6YH4ZHTfHfSDNxNpXhqarGDWqHAIwYkRO+TMQDB21bOFAMYHfPpnHf++lON4QFZIJn1gfT4ddBm3iXAeIEliysZk2gOSMYuMyDH4besDUF/wCmuJeoCwa8bMLabDPKsQTEXGPhnWhcd4dREypJwSpdvoVHz0v7P+HpIZEVVE5GzMMABtumSNBVfC/ZxqNaawD596MH0MiBjH01ofifDhuEby490xjHaNNfEUBeRv0Pwx+mn3hCTTdO8jPTGemMnQYjU4SpTaRw7VHbmBKsUBJIBMdu2CLTOpngfaPieGB83haREfgFQHpORdbjvjE6uKVHpVGpjGZG+J6+uPpGueJ4dqhg+STEAssmZ2xIHpoIf2e8N/6rVBjy6aMTUBMkWkABCuDMmfj01tNGmFVVUQAAAOwAxqg+wnAjh+IK/wD1FbYGLsMYO2QD9NaBoDA0egNFoD0NDRDQHoaGhoBoaJTo9AU6PXI0Y0AnSHGU7kZe4IHx6aXI1yw0FA9pPMThuJalKsSnMMG2ADtsRn6apPsb4YxrWVbjytVLFhzEHIJnO3XsNar4jwxvYAK12bHAKup6bYIIOfXUPxPs6op/u38szJL84zjB6aCjVn8vimF2+B0N1rRPcAQfnqSR8jIyRMjeD2Ow2029qOHt4m4QoYQrRkNJAGenMZ7RpZKiIoIO8W/wk7SR1n6YPbQP6fHFYj4TGJI7jrn5xqR4DxKrgFC4ncMD1Ji2c9fqdQtVJiSMgx3yOh+PTJz10rwlRl/r+nTHbp0+egs1LgUeDUpp6Aid5P8AfS1euqiMKB22GJERviDjUdwnGNb2+Z6gDEQfX59NLcPRLvvy9exzkevcep0DW13JIAg57fT46lfAqiwduuBnM6pftpxfGpU8nh1hXIHme9CHtmJG2c7Y716nxVThbj55qREH8QaGL3Y9ZHx0F98boL50yOuxGCSc+mfz11S4IswuKssYuUXRPcQD6H1Gs/8AZvjuL4niGqKwNISGmc2yPrtjHQ9pvPEcR+7uG4GTO2/zn77HQSfhzqOJ4dFgcxiO1rE/X176uo1mfs54hbxlOSv4gOsTPc4kmPnrTJ0HQOj0Q0egKNcUawbK5AMT0+XfXc6PQDQ0J0J0A0Wj0WgGjjRaAOgM64bXR1y2gQ4nhQ8TMgyCMEf31XfHOMfhUvcB15sjBhRgQcTt1zq0agvbGjdwdT0iN8SbSfkCdBmFfi6nEjzWQAsSF6RcYTrImQD9NNuJ4gCsQCSC3lpjNvLBGNjLfZ044ivZwys2SSRkkiVkg4InpCjcgA9dVw1KhQMxby2ypIsD7z70EnLTH8MY20Fw4NxHQiOWJmB6DO3URqT4SkWaGgZAzHz/AKfDvqu0HhFzuDIn+KSoNuALVyAep1L8LxhDQNx5ZMCffb0E9GxsToJ2oZ5F3/vucR0Jz6R01KLUSjTycAkb5bbA9c6hF8Qp06JckFiOWehnE9gN/hqqeOeORbcWqO9rhFBY7iCQAQgkFfkfjoLL454gXBCkKsATOWYGWEdIwZ7HVKFClVXnWTFrR0m6cDHuld+/pg+N8Wr1FAp0Kre+b4s5mmcMRIid5nGq9U4LibCAk53vAAuxtOSBafiOp0E54DVThq003FsCZzMX3GJyCqx1y2fS4PUm4DZllZ6E7ZEgdv8AjWTVFrUTLoUJByCGGY2jpg/6tW7wDxgtTi5fMWYJELvsQdsNv/KdzuEr4crCuGH4TTAHcEkkHG4GfjjWzUKoZQw2OsS8D4sz5lsSwYGMwGA+BgVAT8Cemtm8NP7lIMwozsDjcemgdgaGgNDQHoa5d40RfQdfHRxojo9ANc660NAmXHf7GuRW31HNWMY+Zifh8iRt/TXIbr+uT67/AC+fyGglb9GdR1Stj9I/5/X+8GK2dzn6f26/eNA/nTPxWgXoVUUSWpuoExJKkDPTOjFX10oKsnQYvWYVOHg+8pIAaBNykAEnr+8T6/IRfiRas0YAQQuIksRI6cpbBjYL8dW72s4EUOLYBYpuDUE7AnJH/jcoEd9VmnQJxaNmKzDQCAF3/FfUc9R7kYB0HNTikBCh5KQWKicqoIWSIO56zJGlqXFkVixuBhhcCBAsO0HJmR8O2mlHgxOxLPhYdfdVg0bwMMlzQM3gSRGpLgaKsS1MSRBuxAAiRvAXsOoGZBOgV8c4gKsgyS0KAZiYJPYAAn6aY06JeoxTJcCIx7kwudjC77cwOn9SgahLLsqCZiJyBkieuTicxGlPDuCIIKyTP0NszG03Fp+XfQd+GezDXual0IggBsEziTGfUT00rw/ggFYvUEAwFUCVXBAn45E421OrS8vMG/JAJ6G0KzDqZOd++k+KqAXCSTAxElotBAA9G2gbHtoIXxb2ZoBHJDjMchBMAC0wfUGY6kdDqk8J4SyMxuaFLXGOwJTc4BF0wJ6ddarRc1EAjmFuGzKujKQTM78wnIkfDVa4nwQjziBJlSo5cR7oM+v9tydA08HoWhbfwPkdVBuFpMe6Nu057nWyeEABAARsNuuNz66xjw5TdACyciJW0GHCgSAwBjlGeYmDONO9muKFgzzSAyk8ykYPLgRj8Iz1zOgtAOuS2mrVv7ffz/PHfSTcR9/fp/faNA5qt8tJrUAGfv1H366aNVO/3+v39dJiqT8/rt3/ADn/AGGglP2gaUWpqLY/fz/L79dKU6n39/fyjQSYbQjTWlV+n3Gu/NPY/TQRPmxvj6fTtn7xvwj+u49e5HXP/PfZuzSCen6wRkfOP+duRU3nJETtvzT8cSPgD6kg4Wpie+DOJjb+/wB56pv1nJ+f39+umZrbQd/XoBv+Qnb+xpU6gjp8s9Men6bdAkUfG8Hr+ejHFLTlnYKoEksQAAN/v++Y5a8DtEff6/T6Zr/iR7Us6GnTJFNTMHBYhpS70kYByNzkjQW/jfEqXH06/EW//DcMCqsRD1ahCsAJwqCae4J5jtBGqT5E3N5kO0lTsZAZbUzJ65MKozgkk3L2I8MI8BVCJZlqVGH8RLlyI/8AAQMdBqq8bw4UuQouIgsLoCwT05SYZeh5n2IEaBNoQ1EtC8qgFIWA1RmME492oCW/lM7DXXiFe0MotS0KgHTzWUMUx+CmIb+Y7loyXFOSUaqFUyuBM5Y2gNMOwEAAH4zcumHiJZS7MIqEj94SCRe0OaY91TIIu62YxoLB7PH/AOHW4ZN8zBBKE2EnHNcxkZwOvS08LRFOQRGTEbwRJfOxlGgfyDvqB8OBsQG6BYoFxMm3c27tNxJ1NUavUxdIjbeWNvpcSpnoM6DniIbDNBIET0ABwAdxGIjqTudR7sA+6jkugQclR5l05yJ+gOu+I44Yt5v4J2a1WtYnuWZyAelMHAI1C8YWV83EFSJlSSakBiekAljtgL2OgsXs3XlqhZbblRhsAIgCLehuGd4M9NJ+NNyVSCMMJGAY85RPpcMz2JjpptwVUmpT8sgkxy4BdU5CLsQDY5yMY019p2JZKSyTbTF0ZZQDuTjISY7CdBB12dWsqqQggioYDLjBmTIABWDkYiMau/hji1WUs5P4gwKxuefrIEybt8dtNfC6IrqSTD0v3bgiJUBYaQJjYbkG2DcBGu/DaCoTCFTJLIocKw3BiLN2npjuIOgs9ByQJMn5fDpgicfbE9ip64+/9vuAIyjxXKCCMiIM79iScbDEnYYjTn9o26fTvn+31/mOgcMfufv79J12pjJ+87/1+fwGm3m7benbbf1++kDQvxt8umT3+v6bzoFy2e+MD7+H3nSs+vfP1+/9o0zU/X/bbtGPy7DSoqT9/P7+I9BoHQq/1/XePs/PY/MPf9NIA/fTr/b9fU65n7n/AG0ESahj0+MR+fp8N+xOuSJG38XfYQYnEdZ+UxgBJakfOB0zkyM/Lof0B6pvjbJAPQ+927gfczkAUMnsbuvYD/f6D0Glh7p+BjO8DAEbb/p80SuIO/8AQj89v13zJ8TxCopdiYETjO42+f8AzoIn2u8S8rh2hodw8QYMBVuZZxA/Uj4DIfaCoS3lyRLE7GYBxiJGFOJz8jq0e0HibVGZ2IggBQNkEnBlCh7xOYEgag6fDK/FcOGGHq0g0KIs849FkyVnLAevfQb97MqtHh6dEmCqLg4J5QCYHqM6r/tR4LZzJmlcp2DeW3SR1gAROMd96B7Z+1jVONCUaptUrfY5UF2c3w65tUWIIPRjiZK3/qfiqSSta+kRzU6w80G6Riof3o6e62IOJ0A8R8zzfOgs6sbCQGC1IhWVDyi3kiOqE7DT3wrw5j++rTdACqoMTgXgCSDL2jtZnqTEDxl619RadrbpbDLbkgsWBMC0CIlpIBMxqZ8JrftGdgpg/wCZaS05zlgZk7wLoALRoJnh4UGqcKJK2zlutQA7kzapOIBbpJ44WuaiEsSAxKhCCARt1E9s4mO06Qr8eK1QUaeVAPJ1tmDcduhxOBG86dBwCsQCcNBJCpeGIUbXRONyWz00CPE1lV2gqIkgQSTbgtauwxv/ADHUdWrh1MCbQhnMSVHMxJBCgsMjMfLSniXECmXZSAWR6gxBZuelS3EAlrTbHX11F8EORBaeVvKCwbUUASA25wW+At7aC2eDUvLLnDv5YCsCghEuvIkhveYEiDE9Zu0p4twbusUwq2qkS1kMrE+9sAbvUrdI5TqO4GoTbaskDlZccriXUqxObWqAOcXACcDT+4lVNyhwVwxFokh7Ki7gWkrP4WnIkaCt8ZXrJVZqtGoQFXdqdyy0Nc1Mi7Ij1kz1OpvhnLMADUaVkZmRgwQWMxtdvAE75T8WVnWWAUKMyWBpgmXS87qRnBIFuNhFcKvTEq4dCbmEtdygEMLSFBmASoViJ96chd+FosIMAA5kKQNsYE5wT03xHSRRz3Ej8MMuwG4Y52z8O06pXhviYYG2xWbmMzVEkgAjzyTTxExiQe+rLw1JRGAzGTOTsDO4AEegG2ZxoJYE/P8ArO//AOXxz326Wp979Dj8tvTeJJjWqsGW1ZGzb4BAM79/nv1kh0j/AH8Sfr09MfwjIO1cZ/X5/wC/2Ik7un3t6/P1+cw1SpG3p/Qn1n19e5EKkx9d+kZGIwf+em4Lh4O/fftJ/v8AYgHm8/d2k78/D+pBJ7z/AHGJiO4Hb8/99BE9tjM7/wDt/v8AfXq+Dn++xzj4H9fXULx3tPw9J1RyRdAuhrQciTibZA7bzB6NeK9pqfN5Yaq3MQPdmI7iRJkDuZgdwso4gj6z8T6ffXVa9p/E5/dz7lpJkmGEyBAOwOd5JxsdQHi3tZXqEJSPlS1oCwpIMgczCQDMwMysH3stroBiDhuknpE2NIByTiQBgaCP4sDlxy4MLAMCSItYfCAOhnOkeJVlan5gY8+Qey2wCrjO+0z6ScyDQS8yYLbt3ERzLKtl+oJvgnMFp4opamSMiWBtCjJ90WpO0AgFR3gXZCz1v8OawqVq3DBFp03lLmywgMw5jBCEFSSwJ7iJ1VeEXzApdyolYt6wWaCFz2yvQ62Txvi//kdV6f4uFYYkm6oArCAJklmHcHWL8T7q4ZQRV5SeaSsKP5MgAkAg2/QH9BUNcKqO9S5TAJpBUGwZuXlAnYxgmMnTwcMRbRpMVY87vFwtCkLgziVfJORnORpHg63mUkuqJCj94tLzPOJtUsuEsKAEi4GcfiO8hwdQSoWywM/+UFFoBklr4AIENzfxd8aCY8LpWIoMAhLixlIUczLdky20ggDpmWMnRrXXYjlNoaAtrHBEZWSMdR8tQ/C10FEuJfzFkAxawkm8sYinvvBtpGfe0XD8arOGOWLBqpVD1MIm8jd8Rsp6ZYOuOvJcGSs4AxPlC6/Ak8yKZ6Cfm3rVLafKDasqABHM7DmI9W8xcn8RJxGlPEeKWSxBQyoQESwYVCUuY8ssyRDHCFtRv7TzU2tZVl2Icl1tuXycCSxAZcEzPcDQSfhjRaFdsEiNoR3amUAjm5lL83cAdBqa4XjCbllZyQCYZjJIIOQeUBoI2IjI1V6bEA1BiSUMQSDS5qZunMvUB7AmTp86t5NY07rg61FSBIFDy0qQWPRgWjtBHTQTNTgkPvKQY3AAXLZIKm3B5otk/PNe4hzTPlgkCVuNpEFsF2MWgWEyJgjbIkn/ANWZkXJIuN2ELCM0zjDNaVJCXSJEA7KVqga1luqFiDKwHNMhXMFiAQVYAjb07hB8RwH72VtpqbSbryBCr/l2qeU2hpJH+YpLakOC9pPICoWLhBEhgWa0wYGBblsYYRnvpXispIDQAQpuua8QSWW6BJDYBKN/KSBqu+K+HmnUBKxJFjERuDENiO5UwZ3GJAad4d4ilVSUaSBlZFw5SMj1j4dNgdPFY5PTeIzkg7/n9PQaxzheNqUmV0coywbsdQJ5WgMCZzJ2zq8+De1ivy1wKbbXDKkgNMruvuNnY/OdBcEIjr0+gBxE98Y3z0JOlDU2nfff+ZTP5+nfsNR3C+I0qmUqIwOxDqQZmDOxn4RjtEuw2JO0D+nX8+5PrMAuHx12GPkf+OuZ9TpS71/NNIKfXfp8mHw/pA/h3KB3/X+2gxy3zq67m2ZjYkPi4ZPvGII9IExpy6QVJMkxmd5xhYJWG/lxkQDjUb4K4urGCzy0NkgAIGCsF3kzgCNwQRtKcZi4GbVzuThWZf8AtSWIBXJYyDgtEaBtQ4cNUYgPKhBAu5iQfwkk4g7nON9LczCQGYMVxgzeSIIqDeF/iwCY1DVeHcrKs4O9qkgwbQGkEnFw3AmMHoD8CWp5pud2xUlXJMWhbZW/eSdwdoE50E5wyAZhpYqS0rGA8gCnUxuO2IlgcHjDAHGbCb7uhG16Y94iJEbmJLFNJstG5khZUmRtF7XFgJETjus6cKmeUED4MABIiDSNrdTy9YMMcgLr7JVWrez/ABVKCHpLWxOZUCqp5jI5gwzGQdZa1bCKRAU82VblY2nE8x3Yegjpq9exPiy8OnGq5LI9EiACTeiNv1g3PnYRuZGqInCeayPEIuAwi4mm2SoJC9QMmZnB6BMcBw7U1uKCneoW55AUuSAVM3K0yBiZHbOpAVzcV8pmYmFsYO2SpFMgk2M77mCvKTJjlacOxCW8im2fNc+WFMg+YHANxIYwSd0zG+pLimSiXYiQJ8u25uXLEnAUubqgZrixDwM6BXxSsBScFkFq0FJzahZBTKLcBLC0GWOLt99N/B+LW8YKoHhVXd2CTUdhu3KbvSDMEwOOJU1niYFrki24gVLEqZ28wgwCSCCWbcDSnFqAGRVSnRQqqpAFzP8A9uVICJlrmmTcwzAJAeJcRfa1plv3tkELhaNhYHcwtQYyJPVtNeJRjYBdavnOyxAlQRSNoJAJABxsfhBJLgpqlgzmnUkG8Wq8OqwB0UhSvVfMz2FTiDaA1oVrUZiCGLAAELTOJyw7gWnJBGgU4UFnNJZCFGc+YUZV50pu4tn/ALdMyOlzdBqQ43xI0/3pS398BUJlmKPYCMCAjDy8dQWPpqAWq03AsgKgAEFThWpgWqYP7ykzMCAIBjBy/p8UEQisgazy/NvY+X5loAYUxIeEUvBIgiY20D39mJOPLYgN5Ylx7pCqQ24WVRbsi4vAKk6jOKBVLVmyWlmDN5bqjMQhXnQ5qNMDaPTT96/nhiDeYuNrlWKyzEIrn/NVgRDGGUYORoqVceSQthcbFkw61FPkkKR7t62spHLzjsQCNHig4qbgwLycO4hUkI5UnJWYHuTIuJ1E+NnzFDDmWk0OoBBphy4p23w7U8YJEjvAGlK9VFZaiCopDMyK8up2kKLzaUBZSewAjJIa+I8bUZ3LyeVkOTJJdrQDuVAIaDEGciYIMWOMqYxJkFfcU53CqPVh/TTyhwOR5hDMDtkqpYkCblkNzQDawY4kAa5WotNTcSWJEXLB9yAvlm4AZbDkgwMr0clBE3kgHeYGXAtBeChPmHkAImSCYEAKHmCSAZ5RKsoIlVMshMDEZAtmNWX2b9oWpkUq2aRIRWO6MJEEwFYECTGBGJkjVeakoAG4DW8pqyoRSSiF6fLmmJB5TrhBTOwUtZdCecIS4CEDIAqyQCp9Y6aDXfXr39TE7/XbO5/CD3Hqfqf76hvZrjvO4amSZYAK89SgIWdskCekz0ORMz6D8v8A9dBingYlagMWllBPKwlqYA5mkDbMhu4iCVd8bVvsp8zXMTEMyliEujmCk3KRyxN25nEb4PW8tqoYYmnBws5dZJgsRkGMj02h94Sgc3usQBBa5rgGbzN+aeUAluXEE7HQO6lMMIJa0kwJkksoEBaQCkyALSZEGVPWO8JH+e8cplAtsEXkHAXIm4bRlcwIGpeohGGJHKgFzmmFgm0FUJaMj3yRy+8J0h4PTQMyKTD+U4BEFhlWYg5bYGGLbyJEyHfEG5cTaSZBvCk2J0ZDdgSIBOJC4DFJGGcCSzQwCnmZF/EG94kmep/Ew204UjEhpgmI7zIAWp1jOwzzEzAbpLFVkQUBY2qxsDC61mpySx5VXAkgjqQCnkdTcqMMwxXzQRzKA7C4SluCCbx0jSXiFSCTHNBwOQwy7dGYZtBubZ/SVeIq7wckWmBCwxZD7kgLCndZEE9tR9cNbIAa6LgAhBZyYkSVgsQDFsADqdAt4b46/DtaKYKCeUqqyIXqIZZziIF09wXfEeJoZdPNCmAKQdlJLTNwDGw80egXvMQT8BUbJBCyoEkSLjF3NKrMKMEbemmfGFEJLVVvhREGoQCsZMETktgzzHroLZ4d4svOlMqrBgwUiOdcggmWLgraCSZIHQAh7x/ErBBDlEi14uLFRLkI3LvfvBDGcGdZ+vFWyq7kAgkgZjmMZnA6xuQR00+r+KGw0iL0NokjYyQMNicnmg57xOgtNbjhUmkXChARHJdNgkgJN1paQPRrgdJ1awIi0VDTJ5f+5zNc0Y95XUsNoiBIwatwvGNBYQIIM25EwGBIAuDBoInt6EHQ44YxkEOIYgyQpOATAJUk9uxwNBZPPUrBEkMSVkBjKsXJBbCo7s5uGQIO5gPVRBUNgNMQoVowoHlsAdykgpOcRAE4hKHidl4JZgRkMzQIKuotCxa0tIbHXpJWTi1VU8xZabXVvcdeSRy4BO9wAKkMQboGgmzVSmwtK3AOVIUGoHZCykbKt1NgN4k4iMnxvHLC0UNJlgGHBYhiMcv/AGySWa5cHsCTFU4nxNkJVLGQvygGIPMAVYZErE53E4M6S/a/N3wXJJUZkhTaTL5IgZ3Oeu4PeL42d4ORAVUVxESTbBBhOpOQe+j8Oq4aoQCQCADarESJAEgnZsA7fGNR3ELbScDpGRvl0PSpB33zv06O+MqFaaUhJkUwVUgjoIgGJNqmSAeeZJ0HXDXNU2uaGJ5YCjmUtcokrEAgwZGZ1LLAAAMEhR76BytoMKQ6+ZNo5DsIjtptwiLSk1Lb5F82CCfLcIXkPTt7rIY776acVxqkrIZgCshmYkkKVPmxOQRhl7ydBKPViOU9ZLORJUtcINSbRJMbqeumfEcUXtWWfaFJYmQohibpnkJDTEAYxpJWNTDQhAuMgyZZSSIKjdh1E5wdPIpogBjctJC24RoAZGZogk3DKmJGZ0Fu9hOMEtS9Lx1DQSrEBsm64GdjaZIgzbvPP8R/1f8A86oXsjUjiqTSTfcpZuZiKhLSWO0EoSTvKYOYvXmnuP8AW39tBh9OtNRjkLaSTBLScH3Dyz7pMk9J1aOFolaYCmWAkiiLOdckmoIIi60ledcgqV1D+z3Dln3XNJWys4l5WJjIB6QZyG62Rh5lQqYyzpzCVBW7ITACyBA95YgNtAN6dAKQECA/hZAahU0wCLHUSAVaeSd5Kd23Gqy/vVkMksDUtmIJcCmmIlZmALgSQpzp1xnEQ1vM0syGWMEiFuZVgMMzmW25saUrUvLps2AD5rxTHlk2OqGWyS5k8+Dkg3aBmeMRk85cGmYakwXldcrCMCCeYAEiIOMzrkoaYhRLZJgTLIom4EQQJVREnfbMIcJwY8+ocTTtprAj/OUiTnZei/ECBAEF4n7QVPMqJTApgErcJL4MYbZcdABHSNBPcZWSiSXIVpJCkF3xJBUpIBNkSCBygkC7ULxfjxOEp/hVb6kB7cgNavUXHMnYTtptwHhis0E+9UamMe7cEg53i7aem41YaPhFNFJCoYUsLkDkC1oEvO0HIjcYxkKwrM8l2Z+bMkkCHJwBH8RIUYknbS1Hwhybj5QEoCIYncZuVTBg/Sd9WDiagQMROWEwQCQr2gXATjJBmRy/wjSPEXMAVNuC8S8Ye22LsCUn/SPw5CKbgmBMqxjBwSZKxuTvJHaQR6T3U4Z8QVMEnDBSO0Ab+7GOogbAmTo8PLZsPuyWS4k/uATLEkA37AjAOcyBVfoSxLSZBAEuLcgDOGE97QNogIGnQIDBkAGMwRgkEc04wRntjqJ7ZRIjA2OUhudgII365xmewOplqAbIx+JgZa7FIxuB1nbfPaO6XAqhCqFmTmwfgZth0ny5+JH8MEIJkyQBORE1CcWCAJ2M24/8QdOuG4dvxWAH3iTc5m3YgY5d4Owc/GY4nh7FaD7gPQbsVBIkGB+8OOsvJlpDB6ZVWJdiGNPlBAEVKpWDjMWT22EQBoIXxVyHIVmxO4Mm43KRicgrn1GluGaFZpAGSCxQAraUwsZ3gRsQdo1z4rTHnFcwFQjJmDTptHrlh/pGntGi37MWDAYiBeNq4WffjaREde+dAz4/NMsQGOwa1CDIBumbtlYkxuSSM6luGgfvnGWVwgAUkZifLPKJySVMgCANRnglY1We/IUFremzGCdyJGxJHx0742pLADAYA5g7Cp3wDAiQBGgTWqzGKZYlgACpfCqFJCSVhTEEZ+WpFPDbTcyrbcQtwMSKgUAchtb5lYAEidHwNCkiIfLuLXZNsgmdpWB9M99IcfxX756aCy2ZZIQsrEG0rTCruRJjMaB9X42EsFyglQbbUS4Da1TKEWEBlGTk7TpnQRqrhmYkq1xGeYgbs3WpBMneASNc8JTuCGWADsMEA5VjAgRHLsQdSXBcLKOEIQ0wFLAczAsgw6kOoxgXGNA58D40ni6TBVMgAQAZ5kG7KDuJh8iPidadB7n/AFPrJ/Z57+LQEm0tRBkyxDB8XCIA7ARrWrfVv9R0H//Z">
            <a:hlinkClick r:id="rId3"/>
          </p:cNvPr>
          <p:cNvSpPr>
            <a:spLocks noChangeAspect="1" noChangeArrowheads="1"/>
          </p:cNvSpPr>
          <p:nvPr/>
        </p:nvSpPr>
        <p:spPr bwMode="auto">
          <a:xfrm>
            <a:off x="53975" y="-1355725"/>
            <a:ext cx="2400300" cy="28289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512" y="5094936"/>
            <a:ext cx="1486216" cy="17524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542111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09567" y="5517232"/>
            <a:ext cx="6512511" cy="1143000"/>
          </a:xfrm>
        </p:spPr>
        <p:txBody>
          <a:bodyPr/>
          <a:lstStyle/>
          <a:p>
            <a:r>
              <a:rPr lang="en-GB" dirty="0" smtClean="0"/>
              <a:t>David Hume</a:t>
            </a:r>
            <a:br>
              <a:rPr lang="en-GB" dirty="0" smtClean="0"/>
            </a:br>
            <a:r>
              <a:rPr lang="en-GB" sz="1400" dirty="0" smtClean="0"/>
              <a:t>TAG Version</a:t>
            </a:r>
            <a:endParaRPr lang="en-GB" dirty="0"/>
          </a:p>
        </p:txBody>
      </p:sp>
      <p:sp>
        <p:nvSpPr>
          <p:cNvPr id="4" name="Rectangle 3"/>
          <p:cNvSpPr/>
          <p:nvPr/>
        </p:nvSpPr>
        <p:spPr>
          <a:xfrm>
            <a:off x="323528" y="260648"/>
            <a:ext cx="8568952" cy="4524315"/>
          </a:xfrm>
          <a:prstGeom prst="rect">
            <a:avLst/>
          </a:prstGeom>
        </p:spPr>
        <p:txBody>
          <a:bodyPr wrap="square">
            <a:spAutoFit/>
          </a:bodyPr>
          <a:lstStyle/>
          <a:p>
            <a:r>
              <a:rPr lang="en-GB" sz="1600" dirty="0"/>
              <a:t>David Hume, a Scottish philosopher born in 1711, liked good company, a good laugh, and a good argument. </a:t>
            </a:r>
          </a:p>
          <a:p>
            <a:r>
              <a:rPr lang="en-GB" sz="1600" dirty="0"/>
              <a:t> </a:t>
            </a:r>
          </a:p>
          <a:p>
            <a:r>
              <a:rPr lang="en-GB" sz="1600" dirty="0"/>
              <a:t>He argued against miracles like this: It is far more likely that a person who talks about a miracle is lying, than that the miracle actually happened. </a:t>
            </a:r>
          </a:p>
          <a:p>
            <a:r>
              <a:rPr lang="en-GB" sz="1600" dirty="0"/>
              <a:t> </a:t>
            </a:r>
          </a:p>
          <a:p>
            <a:r>
              <a:rPr lang="en-GB" sz="1600" dirty="0"/>
              <a:t>‘When anyone tells me, that he saw a dead man restored to life, I immediately [wonder] whether it be more probable that this person should either deceive or be deceived, or that the fact … should really have happened’. </a:t>
            </a:r>
          </a:p>
          <a:p>
            <a:r>
              <a:rPr lang="en-GB" sz="1600" dirty="0"/>
              <a:t> </a:t>
            </a:r>
          </a:p>
          <a:p>
            <a:r>
              <a:rPr lang="en-GB" sz="1600" dirty="0"/>
              <a:t>(From Essays and Treatises on Several Subjects (1768)) </a:t>
            </a:r>
          </a:p>
          <a:p>
            <a:r>
              <a:rPr lang="en-GB" sz="1600" dirty="0"/>
              <a:t> </a:t>
            </a:r>
          </a:p>
          <a:p>
            <a:r>
              <a:rPr lang="en-GB" sz="1600" dirty="0"/>
              <a:t> </a:t>
            </a:r>
          </a:p>
          <a:p>
            <a:r>
              <a:rPr lang="en-GB" sz="1600" dirty="0"/>
              <a:t>Hume said that we know what is true from our experience and observation of the world - experience and observations that we all agree on. </a:t>
            </a:r>
          </a:p>
          <a:p>
            <a:r>
              <a:rPr lang="en-GB" sz="1600" dirty="0"/>
              <a:t> </a:t>
            </a:r>
          </a:p>
          <a:p>
            <a:r>
              <a:rPr lang="en-GB" sz="1600" dirty="0"/>
              <a:t>To think that a miracle was true he would need stronger proof than the experience and observations we all agree on. For Hume there is no stronger proof than this.</a:t>
            </a:r>
          </a:p>
        </p:txBody>
      </p:sp>
      <p:pic>
        <p:nvPicPr>
          <p:cNvPr id="3074" name="Picture 2" descr="http://2.bp.blogspot.com/-iBTGRA2l1YY/VFqZ0ujL0vI/AAAAAAAABRA/fV1W7uKdkB8/s1600/david-hume.pn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3798" y="4784963"/>
            <a:ext cx="1457325" cy="1933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7805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40198" y="5949280"/>
            <a:ext cx="6512511" cy="1143000"/>
          </a:xfrm>
          <a:noFill/>
        </p:spPr>
        <p:txBody>
          <a:bodyPr/>
          <a:lstStyle/>
          <a:p>
            <a:r>
              <a:rPr lang="en-GB" b="1" dirty="0" smtClean="0">
                <a:solidFill>
                  <a:schemeClr val="tx1"/>
                </a:solidFill>
              </a:rPr>
              <a:t>Reflection</a:t>
            </a:r>
            <a:endParaRPr lang="en-GB" b="1" dirty="0">
              <a:solidFill>
                <a:schemeClr val="tx1"/>
              </a:solidFill>
            </a:endParaRPr>
          </a:p>
        </p:txBody>
      </p:sp>
      <p:sp>
        <p:nvSpPr>
          <p:cNvPr id="3" name="Content Placeholder 2"/>
          <p:cNvSpPr>
            <a:spLocks noGrp="1"/>
          </p:cNvSpPr>
          <p:nvPr>
            <p:ph idx="4294967295"/>
          </p:nvPr>
        </p:nvSpPr>
        <p:spPr>
          <a:xfrm>
            <a:off x="57483" y="82550"/>
            <a:ext cx="8451339" cy="1296144"/>
          </a:xfrm>
          <a:prstGeom prst="rect">
            <a:avLst/>
          </a:prstGeom>
        </p:spPr>
        <p:txBody>
          <a:bodyPr>
            <a:normAutofit fontScale="85000" lnSpcReduction="10000"/>
          </a:bodyPr>
          <a:lstStyle/>
          <a:p>
            <a:pPr marL="0" indent="0" algn="ctr">
              <a:buNone/>
            </a:pPr>
            <a:endParaRPr lang="en-GB" i="1" dirty="0" smtClean="0">
              <a:solidFill>
                <a:schemeClr val="bg1"/>
              </a:solidFill>
            </a:endParaRPr>
          </a:p>
          <a:p>
            <a:pPr marL="0" indent="0">
              <a:buNone/>
            </a:pPr>
            <a:r>
              <a:rPr lang="en-GB" sz="2600" i="1" dirty="0" smtClean="0"/>
              <a:t>Which of the humanist thinkers do you feel had the strongest argument against the existence of a God? Why do you think that?</a:t>
            </a:r>
          </a:p>
          <a:p>
            <a:pPr marL="0" indent="0">
              <a:buNone/>
            </a:pPr>
            <a:endParaRPr lang="en-GB" i="1" dirty="0"/>
          </a:p>
          <a:p>
            <a:pPr marL="0" indent="0">
              <a:buNone/>
            </a:pPr>
            <a:endParaRPr lang="en-GB" i="1" dirty="0" smtClean="0"/>
          </a:p>
          <a:p>
            <a:pPr marL="0" indent="0" algn="ctr">
              <a:buNone/>
            </a:pPr>
            <a:endParaRPr lang="en-GB" i="1" dirty="0">
              <a:latin typeface="Comic Sans MS" pitchFamily="66"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2060848"/>
            <a:ext cx="1525638" cy="1755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60032" y="2033839"/>
            <a:ext cx="1486216" cy="17524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descr="http://2.bp.blogspot.com/-iBTGRA2l1YY/VFqZ0ujL0vI/AAAAAAAABRA/fV1W7uKdkB8/s1600/david-hume.png">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236296" y="2060849"/>
            <a:ext cx="1322899" cy="175521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4" descr="data:image/jpeg;base64,/9j/4AAQSkZJRgABAQAAAQABAAD/2wCEAAkGBxQTEhUUExQVFRUXGBoYGBgXGBcXHBgXFxocFxwaFxwYHCggGhwlHRccITEhJSksLi4uFx8zODMsNygtLisBCgoKBQUFDgUFDisZExkrKysrKysrKysrKysrKysrKysrKysrKysrKysrKysrKysrKysrKysrKysrKysrKysrK//AABEIAQIAwwMBIgACEQEDEQH/xAAcAAABBQEBAQAAAAAAAAAAAAADAAIEBQYBBwj/xAA5EAABAwIEAwcDAwMEAgMAAAABAAIRAyEEEjFBBVFhBiJxgZGh8DKx0RPB4UJS8RRicoIHkiMzsv/EABQBAQAAAAAAAAAAAAAAAAAAAAD/xAAUEQEAAAAAAAAAAAAAAAAAAAAA/9oADAMBAAIRAxEAPwDzFiI0JjBdHagcxqI1iQXWoEVzKnlINQNLE9jV3KuoGvagObKklDcyEAgE0p8LgCBALkJ4CcKcoGhieGJ7WIjWIAtanBu6M1kJ+WUA1zKi5Eg2EHGMhPaV1pB6LhKDo1T0NqK3RA0FJKUkFA1FaUAFFaUBmFECBTRJQElPaUJh5lFDUDmpwaET/TPGrSLSJtI5gHVPw+Aqv+mm8/8AU3QRzojYfDPqHLTYXkiIG15vy0Wj4d2VLoFUFv8AcLTfYQtnw7ANpNDWNDR0+5O56oMlwrsFUeQa7wzo0Zj5kwPutLh+wmGZrmcd8zo9IAV1RZz1Uum0+yDMu/8AH+EcLMeOoqH91UcQ/wDHBAmhV/61BHo5v4XpNNi7+mNwg8F4lwuvhzFam5k6HVp8HCyjMqHZe/YnDhzS1wDmnUEA+ywPaLsO2C/DAgi5pi4I/wBo18kHnxeuZiiVqDmEhzSD1BQygICnEpjU4oEF1iTU5qDm6euQntQNhJPt1SQZyF0BPIXCgc1PhNY3misEoHMatP2c4UXsJcwk7HYDS48YPks/QZcXgeBWx7J5y7IKjTTac3dmSToO8OkoNdwXgTGiSCD139RMctlNxmKawZWADbb2XK+KhpPSBPRZ5+LzGZQXODYDc7qxZEKp4fWHP4FOp1UEtovKm4cGBMTF408lBZV5KVTdZBOphOcFGo1BryR6jkHC1Bq09xqnVXWTDUCCs4vwOniaTmvGUwe8NjsTzErxnifD6mHqOpVWw5pjoeRHMEXXvjb25iD/ACsD/wCS+GlzaVUDvNmm4826ifCD/wCxQecgJ6dlTYQKUTVNaiMagTGp5CaSnZkHA1JEASQZ1oTsqTGomVBxrEVjE5qeGoC0TPdtcgzFwR15X0W97OYIU2TmDjqSB6AnYxNli+FUpeNIGs79L63+69FwdEhg7gbzAPd/x83QRePY4hlovZUtAlwu6B0T+02LuGDUnXyhN4fhjYlmeRuAY9bIL/hlBmxn/sT+6t/9K3qI5H8yqelWpg9+j5mn9iArXDfovjL7OcPsUEtlGw73sPypjGxeVWvyb5v/AGd+VLpOpwLAz4uQS/1OoTzVBtng+IQ6dWPpaAOdgEZwcf7T4g/z9kDXOO/qEwiB81SezkMp5f0u/BTGygkYZ/ejmq3tRgHVaDw2LkG+0G/mrOk24R69EODhzHvCDwbEYYsOVwuPDwQHNWm7Q4B9Nz8/e0F4mOhFyBG6z5CAICLCQC69qAbwn002F1BIypIYK6goKZRUFhTwYQSKQRaDb3jzufAINMo+HMGTHnO/gg2XZakxoktEm97m1p0trbqFoMXirEBZfs2QGuMhw21t6hWFWrLg0EyfPnfkgpsv6mIJImB99PSQtHhaZcGnPTazmTeemyyvFMQ2k8gmLgXtaQD42/dVWP7REN7pzO2EWa3aJ+X9Q9HxoaxpIrB24yiI6zMKmHE2k/qNdffqvMKleu8Zy+bkZZEiL/TsOsJuHx7xaTdB63geKBwdLrXKk4bj9NrQXG35WP4dgKv6WabEdbrP4+u9hh3sg9Wo9rqWhqMYOpzH0Cu+H8fY4XMx/ULyOnP72Xz1Uc9xkE2VhwzF4ih3mOkEXa4G7SI0Oovt0QfRP+oa4RNym6a/AvMuz/a1z6sCXAwMroBECBrY6kH/AIg8l6XhquYAeaA2FcLXmEcuuo7BlOmqNUGkb/PngghcZ4eys0hzGk3iRoV5bx3CMY6AMvgZBjfmNQvZHMlt+S8w7dsmtmDQBoTEXH8z4wUGUCe0HdPNJOyII5Ca4IxamuagYCknQuoM4wogN0MOOm3LaRp909pQSGo7G7bkhRWFSqT4QaXgsNZlm5ufPQeX7q9wIEl1pA13nl7rLYDFF0BxJiehiOllouGNlhJ5b200PvE9EGK49RdWe5w5mIk6lVFLhrptqLX39VbMxJzGbCfCVaupMeARDSN4v6/NUFNQwT2gkwJF7HTlIMR4oI4W11RjGiMzhMbSYsNlcMwe7jp4/ur3sNwn9WqazvpBhvUi0oNk7hAGFawcgFiOM8Bc1rjlm4OgPrK9VqMho5KuLQTAg9EHjtHhLwXks+oQS0ACNrBXHAuAsLodSLgYlzpBB1kei2+L4XDs1MQNxy8FK4adnAeOqDO0uyTadUVKbrbg215H9vfnssCyGjXlrMeyOHMiFwv5IJVNs+XwrgsI62nx/B9lzC/SlVugkOeALryztPinCq4AN1EGATYHSdSJ1+y9GfU5agTflEryXiwlxflIzEkmQRr0Hn5oIbU5xQrLsoGuKGXJ7kMhAkkkkGfa1PaENpRWoHsCk0mzrogtCPTsgsMHUgxDQdNJvpv4rVYIEsE2JFxp4D2WOpOuN1qcITdxBgH1i9uZj7IKHidAB7pBkaj7R03sg0HwYVvjqMuLogkkkb6SY6QAPFU4wLy4NpguLiAOs6a7dfhB2MxUghpgbnkFpOxnG2sphmkWvyQcXwD9PDupm73CTGxiIk9ZXnlJ9ek7KJmdD4wg+gaPHGvEA9FC4/izQFOsxuYB2V0cnfyF5Lh6WNqyGucxucMOWdWiTJGsC69Q7L8Lqtoj/UP/AFCdiAA3UDnJga9UF1gMa2q3M2Li4QMdRi4MKEMGcPVMWY4yNYuPzPsrT6hpb588kESmXTr8+fZTKDc2h5z4hDpUYsdJ9Rr88FYYSlBPz1QSqbYBHiuYgwJ3C42ofJQeKPOQgXB1n+3dBVdocflw9R8OlwytymCCdHSvNq9dzzmeZMamJPitV2krH9BtNsxMmNwAY/8A17LKBqBhCcAkUpQMJTXdU5yY5Akl0AJIM61FpoYCO0ICMCO1BCIEEijMi49B+9lp+E1NhBJEyb78uVllma/PRa/h+GDWgmxIAPQRJk7T7Sgl1cJnyuG0kaaAnnznkdVd4bBtoMdVIGZxgdBYesD2Uag4SBo0R9iYv8spPGWuqYZzWiXNObL/AHC9hHjNuSCFisZSykucAZ71+Qv86qko4fDVKoJqUyZA28TNo1Wfd2dq18z3vIpkuLQLXBjcSE/D9jGtnPUeCBJymIbaIG/hCDbcM4dTYLOMAyDJtBJcTzMTfWCtZTpxT1mw85Xkzey+JY4/pYl3vBHWNfnNaVlXiNCkcxZXADbEEOjcSJE3IFvWEG3xNMvaREFpaZ1tIlRsEwbaRvvtfaxGvVVnZ/jlSq+H0TT6ktMg7iCek8ir5zMrieftsgY2ndsx8BRqVxpFj6hMZp88vddabeA8dUBHsiY02VXjQ432EEg/srfNGv8AiVQcbxAaYd6EwHA2jkNPvzQYztLVaXjKf6Rtt8KonlWPHHd/6SALCdhyPWZVU4oEXJwKYWp7EHHfumvT3FcCDkBJSGMsuIM0isCZlRmIONCK1q6I6J7eSCTw1s1GiJE+wG622FI0APQ7badfJY/AYFxcDYDWSR6xK3WAa5oBAt1iPn880AH0y3PncINxe4dEA/51upnDaVTIHZnH0kAax1nn1UyrTFTnlMaDU5wDtp+UXBNyvItflOw+lBVsnvh7s0xlO539dbf7VYUMOHDLpp5WBGvyypa9M5hlBMHLtcHQnlEe6tOB4g1ZY76mD4D7oJWDwsNLXC4Mj13nxVoaXdI6a+aHg6ENi5I08DsfBHxNcCBzt5oIWFwjQ8logf8AECAZJgxubqweZ6BMpsk3Nx6SnPdrew+WQPMzYckmsm3Q3+y61vzku0zfT4UDXUzGunzRZ/tEyWuLpcBFhMhpgkm8HqtK/fmqvi1srpAd3gJiCDaDO1xuPyHmPEjL9T3R3Tcd3Yc9/dQj5InGMS1uIqMgtAcdfEj4UINnQygYdV1Jy61B0BJic0dV3xQPCSQYkgzrUVqYxtkUNKDqJmABJIA30HkhlwaJcYCj8PyYis3O4tpjS0yReSZGwPtqg1XZvAuqtk05Y76euoMwNJMeVzaFvDhYaJOVoubiIG0+H3Vfwet9LGh2W1rWHlrf5CtatR2m3S/iTAtqgaHw4aZYt/A02v4opBBmLnQReP4lNNBsiYAEGPC+qO/KXTaSYEjQcgeWh9UEGsGx3onbe8wCbT5JcOwJY7NJJkk+Z3UjE08p2ibnkZJtyM7qTTIAkjW5jx6aoCtq5WgHUx6R/KbhzJMxaAI6qNjqAdEc/wCfuPZKhLTMRIgDnFx88UFkDGpk2+dV1ov4xCY0SAd5nxgIodN729kHWGTrrb56JxbGpv8APnmlTdbzXXe4+yCFxfHtosLnTHQTsT+32XnPaXtM+qCGuaaYJAEb96xneBG2i13bJrjh3BkteLh0AwNSDOx001N915JjiQ2wiHnOB/uuPIGQPPmggOrH9R0mbnW9jcfdT6FbyUSrTGeeY5cv4hS2RsgnUMQDrYozgoDSen2RqdYjeQgkAJxcmiqPDxTnhA8JLrQUkFA6qGNlxgBVOI4s42bYIGPxhe7/AGjRREEh1YvsSTy8Voey3DnNqS4RAJJJAEaANN83pyWYZa+hW17J1u4AJExeSCbuAaI0BJv4jlcPSsM/IxrWg6G8DXUkka9Itqp2ElwDm5gD9yJPiqPAV2kBxMAy0H6dHRA89BF9VpKlRgY3yiDqft/lAAVAHR9RPoIN9+vskyJzaxcXtb98xlNxFQ3IsDpzJ6ehUE1SKYIFsx8Pa+oPLVBPLg90SZ5EjbU6bornd4kEwRERoep81T1cUSS4S3UeMd0RfQmOWqfhassDrk5Wl0tNwQRqDrMWQWdSvLSJiCBb+7lffW3guB5zubEta20T8BTBW/UbmaJBnLNj3dDfn+6Hg60Ak2tcEaD8WKCywbiZJ/4nxCk0zaNr/bdQ6jwG62IgRuTp5p2FrQ0XnY+n5QT2usgOxAvrafyhVceANNPO0aiFUcU41+mS5rQ5rf8A7BeRIMFvMzAjqgNxHEl4LWnvN+oTHdABMTbNce68exkgvacu9m/TOpjz+y1HaXtDTqPimCfqa5wEEA2MXudb25brL4phGpBAvI63+ToUEd7pI+fNFIZU0+ygPMujl8+eKlUGSgkNEp+YBBqVIFkwOt+6AraqkMqluolvzRRRWA+XR6Vcz9NkFlSrNIBmF1DYBGg9Ckg88CK1m6eylFz6JPKBrWyQOfK/oFq+zlFwIDTdxyggscQSA0Aie4NdLwAseSrTAY1zSMhhxMWdlER9RkgA7a80HsHB6BzAuJcBpqLDQXuTN1oTUBFyARPK0+2yxPCeK/8AxN75LnG8iJI1NrloiPPwVn/rHtDXENyzFrQbySRO0eZQE4jjznAkad6RIA0AA0mXD3QxVgAEWADjIaTGzW/hRW1Gljie+TrAdeSe8J0sAJQaol7S55BBGmzY+lvqLnnzQTKbs43y8/pFpBOm5HupVLvMDXua0yLiwMWAjf8AgKsq1QGFpeWWAMX1dYxYkqXVr05dlE5Wtj6QIjx7p1iY0QTMbiDLQ1vdcSS4mABfXkNPIqSzENIM6NEQB1It6G6z1HjYOZlzlb3YhwcT1GpAEdJCr8RxUU3CkKjg4sbkbBLiInvE7n3zINy3FsIDmnu90a6bjW+6ecR3YlsSQZNxuB13XnuB7QOw7ZdDs7iDADWgt7oy2lxFjHIp9ftG11AkBrqgdZt7R3rxcgRsbxBOqDS8T7RtY4s0hrn8yABa07n5ywXG+LPfFRxIDhEmRB0JA5Hn+6gYnipe5zvpzE3AAdlmcrjy6DqgseDLD9JBieR1/PogBU4uxv0tzGI0gTz+DZRXcVe8wGtHlP3UOvhy1xadjHijYViCfg23VhTMTsoNBsFHxb8rPFAF1WSu5jZQ6FQ+R/ZTaJ8kBmMjZTaKiscplB8/PnNBPa0AJIrG2SQedlyY9y64xZBqOQNJR8NAIkA9Dp5wQfcKOxGpnnog1XC8Y9o7tTLOVrGNNhcyYFttTzMmy1OGxAawPY4l0gBosC0k35aNy+S84w73OdZ2QAS4g/0i5jnqBHgtHgOPgUi97szzDWsIFwLhzo2056HVBq8VjshBAhjssMGvIkjYaiOnS1W3Fu/TqVHky5zf0gL96ZJHWCNTsFnavGHFpcSZf3fCLOy3gWIGllNp4vNQyuyyw5qYJgkEgOdbWNtyASgtuKcQYQHVy5ulrlzwBMO5Dr1VPjuPB9NrKYZTaZc90uMxIDXToLiAPJZ/iNUkw6ZHM87mP4tZApPLs0nWDe9wZ/coLVvFCzvMcXuy5Wy0htMG5yyZNxuLSUN+Oe5wfPeF5gToBc76KLTpo9OkEClxi8xzv033/CNRBmT5pzWwn02IBOo8k5ot1Gn4UmLxCTWEmyCBxWnMP2sPx+/ogYVkqXxaq3KKYN5kjkB/lMwdH54IJbKEKNxk/QOcn0Vgx1r2HmqzjB74/wCI+5QCpKXTPuq6lJKtKFEDqgM1uissJTA5eqrnvTKNYvNjb7/wg0jMQ2AkuUafdFykg83cUHVOeU6mxBxrUQI7aXyE0sMIBkWMJrHnfTkpf6fdPgoYCAzqxMCIAECPc+P4C45xOu8emyawegXCd0BKlZ1xOpPvy5KXhqMAKLhKculW9KkEDWshODeSLkSaEA1JpwhkSbJzyKd3FBI/T9FXY7HZe5TN93fN1zEYt9Ww7rfc/gKOaICCPh2X6q1wwso9CkpdER8+6AzgqvixmpA/tH5/dT8QYiyrK1bNUd5fZAbDAN013KOX9UCm1OrOQMr1Zsp/DaZEQqqnqtBwe5FkGio0zlFklb4eh3RZJB43icJlawk95wkjkNvVPw7Okqx7W5W4p7WiAzK2LbNbyVex8IJTXR/T7BNBkaHU/shfr+Ht+E0Vj7oLDDQbHcR6qqdSgkGxGymUcRGql13tdDxdw9+XpqgrcYGiGtBbAEyZ70AG/jPqVEKkucCm0GS7wugnYKlAU1hhMoI4CBHTzXGMm5sOaWIysbmefDr4DdU2LxrqhgWby59SgsMRxRrbMGY89v5UWmHVHZnmTtsB4IOHw6nMsgM1qY5Fa9IxCBUmo4hBDkpKBnEXgCVVYa5nmpfGKn0hRaIhBMaeSZVdK7msmUWlxgaoO0KZc6AtXwSgBA91U4PDxYeZ5q/4W24Qamk4AAXSTmssL7JIPDZkzPqnB06oTTZdlA8pbJufmlGvzdApKlYesQospzSg7WF7Kw4ZStPNQIkwrijYX7oESSgPTpnQIeJ4i2nLW953XQHmeZUHFcSJlrLN0nc/hRKdNAqtRzzLjJRaLQnBsBEpCUBqLVIa1MptsEdoQMLUxzURzUgEDGIjOSRmSAnNQVXEjNTwAQ2uSxL5qOPVciEDy6UZlfLYeajs5ouEpZndAg0WDEiVd8PaJB0VLQsFZ8Peg1tKoICShUniBZJB4xsuBJJBxyfR/YpJIOO1TmpJIC4T6lK4o4wwSdEkkEOkpdEWPguJIHFEoJJIJFLRSqeiSSDh0XCkkganH6UkkFB/UfEp7tEkkHFbcIHdPn9kkkFkzT0U/BlJJBdBJJJB/9k=">
            <a:hlinkClick r:id="rId6"/>
          </p:cNvPr>
          <p:cNvSpPr>
            <a:spLocks noChangeAspect="1" noChangeArrowheads="1"/>
          </p:cNvSpPr>
          <p:nvPr/>
        </p:nvSpPr>
        <p:spPr bwMode="auto">
          <a:xfrm>
            <a:off x="53975" y="-1851025"/>
            <a:ext cx="2924175" cy="38671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29"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9501" y="2015947"/>
            <a:ext cx="1426562" cy="18874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179512" y="4059966"/>
            <a:ext cx="979755" cy="400110"/>
          </a:xfrm>
          <a:prstGeom prst="rect">
            <a:avLst/>
          </a:prstGeom>
          <a:noFill/>
        </p:spPr>
        <p:txBody>
          <a:bodyPr wrap="none" rtlCol="0">
            <a:spAutoFit/>
          </a:bodyPr>
          <a:lstStyle/>
          <a:p>
            <a:r>
              <a:rPr lang="en-GB" sz="2000" dirty="0" smtClean="0"/>
              <a:t>Darwin</a:t>
            </a:r>
            <a:endParaRPr lang="en-GB" sz="2000" dirty="0"/>
          </a:p>
        </p:txBody>
      </p:sp>
      <p:sp>
        <p:nvSpPr>
          <p:cNvPr id="8" name="TextBox 7"/>
          <p:cNvSpPr txBox="1"/>
          <p:nvPr/>
        </p:nvSpPr>
        <p:spPr>
          <a:xfrm>
            <a:off x="2627794" y="4059966"/>
            <a:ext cx="1093569" cy="400110"/>
          </a:xfrm>
          <a:prstGeom prst="rect">
            <a:avLst/>
          </a:prstGeom>
          <a:noFill/>
        </p:spPr>
        <p:txBody>
          <a:bodyPr wrap="none" rtlCol="0">
            <a:spAutoFit/>
          </a:bodyPr>
          <a:lstStyle/>
          <a:p>
            <a:r>
              <a:rPr lang="en-GB" sz="2000" dirty="0"/>
              <a:t>E</a:t>
            </a:r>
            <a:r>
              <a:rPr lang="en-GB" sz="2000" dirty="0" smtClean="0"/>
              <a:t>instein</a:t>
            </a:r>
            <a:endParaRPr lang="en-GB" sz="2000" dirty="0"/>
          </a:p>
        </p:txBody>
      </p:sp>
      <p:sp>
        <p:nvSpPr>
          <p:cNvPr id="9" name="TextBox 8"/>
          <p:cNvSpPr txBox="1"/>
          <p:nvPr/>
        </p:nvSpPr>
        <p:spPr>
          <a:xfrm>
            <a:off x="4912887" y="4059966"/>
            <a:ext cx="1380506" cy="400110"/>
          </a:xfrm>
          <a:prstGeom prst="rect">
            <a:avLst/>
          </a:prstGeom>
          <a:noFill/>
        </p:spPr>
        <p:txBody>
          <a:bodyPr wrap="none" rtlCol="0">
            <a:spAutoFit/>
          </a:bodyPr>
          <a:lstStyle/>
          <a:p>
            <a:r>
              <a:rPr lang="en-GB" sz="2000" dirty="0" smtClean="0"/>
              <a:t>Feuerbach</a:t>
            </a:r>
            <a:endParaRPr lang="en-GB" sz="2000" dirty="0"/>
          </a:p>
        </p:txBody>
      </p:sp>
      <p:sp>
        <p:nvSpPr>
          <p:cNvPr id="10" name="TextBox 9"/>
          <p:cNvSpPr txBox="1"/>
          <p:nvPr/>
        </p:nvSpPr>
        <p:spPr>
          <a:xfrm>
            <a:off x="7475193" y="4076484"/>
            <a:ext cx="845103" cy="400110"/>
          </a:xfrm>
          <a:prstGeom prst="rect">
            <a:avLst/>
          </a:prstGeom>
          <a:noFill/>
        </p:spPr>
        <p:txBody>
          <a:bodyPr wrap="none" rtlCol="0">
            <a:spAutoFit/>
          </a:bodyPr>
          <a:lstStyle/>
          <a:p>
            <a:r>
              <a:rPr lang="en-GB" sz="2000" dirty="0" smtClean="0"/>
              <a:t>Hume</a:t>
            </a:r>
            <a:endParaRPr lang="en-GB" sz="2000" dirty="0"/>
          </a:p>
        </p:txBody>
      </p:sp>
      <p:sp>
        <p:nvSpPr>
          <p:cNvPr id="11" name="TextBox 10"/>
          <p:cNvSpPr txBox="1"/>
          <p:nvPr/>
        </p:nvSpPr>
        <p:spPr>
          <a:xfrm>
            <a:off x="142044" y="5661248"/>
            <a:ext cx="5448780" cy="707886"/>
          </a:xfrm>
          <a:prstGeom prst="rect">
            <a:avLst/>
          </a:prstGeom>
          <a:noFill/>
        </p:spPr>
        <p:txBody>
          <a:bodyPr wrap="square" rtlCol="0">
            <a:spAutoFit/>
          </a:bodyPr>
          <a:lstStyle/>
          <a:p>
            <a:r>
              <a:rPr lang="en-GB" sz="2000" dirty="0" smtClean="0"/>
              <a:t>*Write 3 or 4 sentences in your book explaining your answer*  </a:t>
            </a:r>
            <a:endParaRPr lang="en-GB" sz="2000" dirty="0"/>
          </a:p>
        </p:txBody>
      </p:sp>
    </p:spTree>
    <p:extLst>
      <p:ext uri="{BB962C8B-B14F-4D97-AF65-F5344CB8AC3E}">
        <p14:creationId xmlns:p14="http://schemas.microsoft.com/office/powerpoint/2010/main" val="4693601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932040" y="92587"/>
            <a:ext cx="4067262" cy="792087"/>
          </a:xfrm>
          <a:solidFill>
            <a:srgbClr val="FF0000"/>
          </a:solidFill>
          <a:ln>
            <a:solidFill>
              <a:schemeClr val="tx1"/>
            </a:solidFill>
          </a:ln>
        </p:spPr>
        <p:txBody>
          <a:bodyPr/>
          <a:lstStyle/>
          <a:p>
            <a:pPr algn="ctr"/>
            <a:fld id="{AD4788C8-BEE9-46F9-8512-57DAFC3BE0EF}" type="datetime2">
              <a:rPr lang="en-GB" sz="2800" smtClean="0">
                <a:solidFill>
                  <a:schemeClr val="bg1"/>
                </a:solidFill>
                <a:latin typeface="Comic Sans MS" pitchFamily="66" charset="0"/>
              </a:rPr>
              <a:pPr algn="ctr"/>
              <a:t>Tuesday, 15 August 2017</a:t>
            </a:fld>
            <a:endParaRPr lang="en-GB" sz="2800" dirty="0">
              <a:solidFill>
                <a:schemeClr val="bg1"/>
              </a:solidFill>
              <a:latin typeface="Comic Sans MS" pitchFamily="66" charset="0"/>
            </a:endParaRPr>
          </a:p>
        </p:txBody>
      </p:sp>
      <p:sp>
        <p:nvSpPr>
          <p:cNvPr id="5" name="Rectangle 4"/>
          <p:cNvSpPr/>
          <p:nvPr/>
        </p:nvSpPr>
        <p:spPr>
          <a:xfrm>
            <a:off x="23138" y="980728"/>
            <a:ext cx="6083200" cy="129614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solidFill>
                  <a:srgbClr val="FF0000"/>
                </a:solidFill>
                <a:latin typeface="Comic Sans MS" pitchFamily="66" charset="0"/>
              </a:rPr>
              <a:t>Objective – To Explain how humanism start to grow and the work of some humanist thinkers</a:t>
            </a:r>
            <a:endParaRPr lang="en-GB" sz="2800" u="sng" dirty="0">
              <a:solidFill>
                <a:srgbClr val="FF0000"/>
              </a:solidFill>
              <a:latin typeface="Comic Sans MS" pitchFamily="66" charset="0"/>
            </a:endParaRPr>
          </a:p>
        </p:txBody>
      </p:sp>
      <p:sp>
        <p:nvSpPr>
          <p:cNvPr id="6" name="Right Arrow 5"/>
          <p:cNvSpPr/>
          <p:nvPr/>
        </p:nvSpPr>
        <p:spPr>
          <a:xfrm>
            <a:off x="12408" y="908720"/>
            <a:ext cx="9131591" cy="5832648"/>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p:cNvSpPr/>
          <p:nvPr/>
        </p:nvSpPr>
        <p:spPr>
          <a:xfrm>
            <a:off x="12409" y="116632"/>
            <a:ext cx="4716016" cy="52322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Our Learning Journey</a:t>
            </a:r>
            <a:endParaRPr lang="en-US" sz="2800"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endParaRPr>
          </a:p>
        </p:txBody>
      </p:sp>
      <p:sp>
        <p:nvSpPr>
          <p:cNvPr id="9" name="Rectangle 8"/>
          <p:cNvSpPr/>
          <p:nvPr/>
        </p:nvSpPr>
        <p:spPr>
          <a:xfrm>
            <a:off x="968" y="5534561"/>
            <a:ext cx="6447599" cy="1323439"/>
          </a:xfrm>
          <a:prstGeom prst="rect">
            <a:avLst/>
          </a:prstGeom>
          <a:noFill/>
        </p:spPr>
        <p:txBody>
          <a:bodyPr wrap="square" lIns="91440" tIns="45720" rIns="91440" bIns="45720">
            <a:spAutoFit/>
          </a:bodyPr>
          <a:lstStyle/>
          <a:p>
            <a:pPr algn="ctr"/>
            <a:r>
              <a:rPr lang="en-US" sz="40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Ethics, Philosophy and Religion</a:t>
            </a:r>
            <a:endParaRPr lang="en-US" sz="40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graphicFrame>
        <p:nvGraphicFramePr>
          <p:cNvPr id="2" name="Table 1"/>
          <p:cNvGraphicFramePr>
            <a:graphicFrameLocks noGrp="1"/>
          </p:cNvGraphicFramePr>
          <p:nvPr>
            <p:extLst/>
          </p:nvPr>
        </p:nvGraphicFramePr>
        <p:xfrm>
          <a:off x="176767" y="2744925"/>
          <a:ext cx="6096000" cy="2226479"/>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xmlns="" val="20000"/>
                    </a:ext>
                  </a:extLst>
                </a:gridCol>
                <a:gridCol w="2032000">
                  <a:extLst>
                    <a:ext uri="{9D8B030D-6E8A-4147-A177-3AD203B41FA5}">
                      <a16:colId xmlns:a16="http://schemas.microsoft.com/office/drawing/2014/main" xmlns="" val="20001"/>
                    </a:ext>
                  </a:extLst>
                </a:gridCol>
                <a:gridCol w="2032000">
                  <a:extLst>
                    <a:ext uri="{9D8B030D-6E8A-4147-A177-3AD203B41FA5}">
                      <a16:colId xmlns:a16="http://schemas.microsoft.com/office/drawing/2014/main" xmlns="" val="20002"/>
                    </a:ext>
                  </a:extLst>
                </a:gridCol>
              </a:tblGrid>
              <a:tr h="1548171">
                <a:tc>
                  <a:txBody>
                    <a:bodyPr/>
                    <a:lstStyle/>
                    <a:p>
                      <a:r>
                        <a:rPr lang="en-GB" baseline="0" dirty="0" smtClean="0"/>
                        <a:t>Describe how humanism began to grow.</a:t>
                      </a:r>
                      <a:endParaRPr lang="en-GB" dirty="0"/>
                    </a:p>
                  </a:txBody>
                  <a:tcPr/>
                </a:tc>
                <a:tc>
                  <a:txBody>
                    <a:bodyPr/>
                    <a:lstStyle/>
                    <a:p>
                      <a:r>
                        <a:rPr lang="en-GB" dirty="0" smtClean="0"/>
                        <a:t>Explain some of the famous humanist writers views on God</a:t>
                      </a:r>
                      <a:endParaRPr lang="en-GB" dirty="0"/>
                    </a:p>
                  </a:txBody>
                  <a:tcPr/>
                </a:tc>
                <a:tc>
                  <a:txBody>
                    <a:bodyPr/>
                    <a:lstStyle/>
                    <a:p>
                      <a:r>
                        <a:rPr lang="en-GB" dirty="0" smtClean="0"/>
                        <a:t>Evaluate some humanist views about</a:t>
                      </a:r>
                      <a:r>
                        <a:rPr lang="en-GB" baseline="0" dirty="0" smtClean="0"/>
                        <a:t> God.</a:t>
                      </a:r>
                      <a:endParaRPr lang="en-GB" dirty="0"/>
                    </a:p>
                  </a:txBody>
                  <a:tcPr/>
                </a:tc>
                <a:extLst>
                  <a:ext uri="{0D108BD9-81ED-4DB2-BD59-A6C34878D82A}">
                    <a16:rowId xmlns:a16="http://schemas.microsoft.com/office/drawing/2014/main" xmlns="" val="10000"/>
                  </a:ext>
                </a:extLst>
              </a:tr>
              <a:tr h="678308">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0695181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5" y="5715000"/>
            <a:ext cx="8316416" cy="1143000"/>
          </a:xfrm>
        </p:spPr>
        <p:txBody>
          <a:bodyPr/>
          <a:lstStyle/>
          <a:p>
            <a:r>
              <a:rPr lang="en-GB" dirty="0" smtClean="0"/>
              <a:t>The growth of Humanism</a:t>
            </a:r>
            <a:endParaRPr lang="en-GB" dirty="0"/>
          </a:p>
        </p:txBody>
      </p:sp>
      <p:pic>
        <p:nvPicPr>
          <p:cNvPr id="3" name="ddVcJT63LrE?feature=player_detailpage"/>
          <p:cNvPicPr>
            <a:picLocks noRot="1" noChangeAspect="1"/>
          </p:cNvPicPr>
          <p:nvPr>
            <a:videoFile r:link="rId1"/>
          </p:nvPr>
        </p:nvPicPr>
        <p:blipFill>
          <a:blip r:embed="rId3"/>
          <a:stretch>
            <a:fillRect/>
          </a:stretch>
        </p:blipFill>
        <p:spPr>
          <a:xfrm>
            <a:off x="179512" y="260648"/>
            <a:ext cx="8832981" cy="4968552"/>
          </a:xfrm>
          <a:prstGeom prst="rect">
            <a:avLst/>
          </a:prstGeom>
        </p:spPr>
      </p:pic>
      <p:sp>
        <p:nvSpPr>
          <p:cNvPr id="4" name="Rectangle 3"/>
          <p:cNvSpPr/>
          <p:nvPr/>
        </p:nvSpPr>
        <p:spPr>
          <a:xfrm>
            <a:off x="148854" y="5391834"/>
            <a:ext cx="4572000" cy="923330"/>
          </a:xfrm>
          <a:prstGeom prst="rect">
            <a:avLst/>
          </a:prstGeom>
        </p:spPr>
        <p:txBody>
          <a:bodyPr>
            <a:spAutoFit/>
          </a:bodyPr>
          <a:lstStyle/>
          <a:p>
            <a:r>
              <a:rPr lang="en-GB" dirty="0">
                <a:hlinkClick r:id="rId4"/>
              </a:rPr>
              <a:t>https://</a:t>
            </a:r>
            <a:r>
              <a:rPr lang="en-GB" dirty="0" smtClean="0">
                <a:hlinkClick r:id="rId4"/>
              </a:rPr>
              <a:t>www.youtube.com/watch?v=ddVcJT63LrE</a:t>
            </a:r>
            <a:endParaRPr lang="en-GB" dirty="0" smtClean="0"/>
          </a:p>
          <a:p>
            <a:endParaRPr lang="en-GB" dirty="0"/>
          </a:p>
        </p:txBody>
      </p:sp>
    </p:spTree>
    <p:extLst>
      <p:ext uri="{BB962C8B-B14F-4D97-AF65-F5344CB8AC3E}">
        <p14:creationId xmlns:p14="http://schemas.microsoft.com/office/powerpoint/2010/main" val="11552140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5" y="5715000"/>
            <a:ext cx="8316416" cy="1143000"/>
          </a:xfrm>
        </p:spPr>
        <p:txBody>
          <a:bodyPr/>
          <a:lstStyle/>
          <a:p>
            <a:r>
              <a:rPr lang="en-GB" dirty="0" smtClean="0"/>
              <a:t>The growth of Humanism</a:t>
            </a:r>
            <a:endParaRPr lang="en-GB" dirty="0"/>
          </a:p>
        </p:txBody>
      </p:sp>
      <p:pic>
        <p:nvPicPr>
          <p:cNvPr id="4" name="K7q5oT-X_PI?feature=player_detailpage"/>
          <p:cNvPicPr>
            <a:picLocks noRot="1" noChangeAspect="1"/>
          </p:cNvPicPr>
          <p:nvPr>
            <a:videoFile r:link="rId1"/>
          </p:nvPr>
        </p:nvPicPr>
        <p:blipFill>
          <a:blip r:embed="rId3"/>
          <a:stretch>
            <a:fillRect/>
          </a:stretch>
        </p:blipFill>
        <p:spPr>
          <a:xfrm>
            <a:off x="467544" y="0"/>
            <a:ext cx="8832981" cy="4968552"/>
          </a:xfrm>
          <a:prstGeom prst="rect">
            <a:avLst/>
          </a:prstGeom>
        </p:spPr>
      </p:pic>
      <p:sp>
        <p:nvSpPr>
          <p:cNvPr id="3" name="Rectangle 2"/>
          <p:cNvSpPr/>
          <p:nvPr/>
        </p:nvSpPr>
        <p:spPr>
          <a:xfrm>
            <a:off x="456059" y="5301208"/>
            <a:ext cx="4572000" cy="923330"/>
          </a:xfrm>
          <a:prstGeom prst="rect">
            <a:avLst/>
          </a:prstGeom>
        </p:spPr>
        <p:txBody>
          <a:bodyPr>
            <a:spAutoFit/>
          </a:bodyPr>
          <a:lstStyle/>
          <a:p>
            <a:r>
              <a:rPr lang="en-GB" dirty="0">
                <a:hlinkClick r:id="rId4"/>
              </a:rPr>
              <a:t>https</a:t>
            </a:r>
            <a:r>
              <a:rPr lang="en-GB">
                <a:hlinkClick r:id="rId4"/>
              </a:rPr>
              <a:t>://</a:t>
            </a:r>
            <a:r>
              <a:rPr lang="en-GB" smtClean="0">
                <a:hlinkClick r:id="rId4"/>
              </a:rPr>
              <a:t>www.youtube.com/watch?v=K7q5oT-X_PI</a:t>
            </a:r>
            <a:endParaRPr lang="en-GB" smtClean="0"/>
          </a:p>
          <a:p>
            <a:endParaRPr lang="en-GB" dirty="0"/>
          </a:p>
        </p:txBody>
      </p:sp>
    </p:spTree>
    <p:extLst>
      <p:ext uri="{BB962C8B-B14F-4D97-AF65-F5344CB8AC3E}">
        <p14:creationId xmlns:p14="http://schemas.microsoft.com/office/powerpoint/2010/main" val="35432097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09814" y="5717697"/>
            <a:ext cx="6512511" cy="1143000"/>
          </a:xfrm>
        </p:spPr>
        <p:txBody>
          <a:bodyPr/>
          <a:lstStyle/>
          <a:p>
            <a:r>
              <a:rPr lang="en-GB" dirty="0" smtClean="0"/>
              <a:t>Quick quiz</a:t>
            </a:r>
            <a:endParaRPr lang="en-GB" dirty="0"/>
          </a:p>
        </p:txBody>
      </p:sp>
      <p:sp>
        <p:nvSpPr>
          <p:cNvPr id="3" name="Content Placeholder 2"/>
          <p:cNvSpPr>
            <a:spLocks noGrp="1"/>
          </p:cNvSpPr>
          <p:nvPr>
            <p:ph sz="quarter" idx="13"/>
          </p:nvPr>
        </p:nvSpPr>
        <p:spPr>
          <a:xfrm>
            <a:off x="467544" y="404664"/>
            <a:ext cx="8280920" cy="5256584"/>
          </a:xfrm>
        </p:spPr>
        <p:txBody>
          <a:bodyPr>
            <a:normAutofit fontScale="70000" lnSpcReduction="20000"/>
          </a:bodyPr>
          <a:lstStyle/>
          <a:p>
            <a:r>
              <a:rPr lang="en-GB" dirty="0" smtClean="0"/>
              <a:t>1</a:t>
            </a:r>
            <a:r>
              <a:rPr lang="en-GB" sz="2600" dirty="0" smtClean="0"/>
              <a:t>. What was the renaissance?</a:t>
            </a:r>
          </a:p>
          <a:p>
            <a:pPr marL="45720" indent="0">
              <a:buNone/>
            </a:pPr>
            <a:endParaRPr lang="en-GB" sz="2600" dirty="0" smtClean="0"/>
          </a:p>
          <a:p>
            <a:r>
              <a:rPr lang="en-GB" sz="2600" dirty="0" smtClean="0"/>
              <a:t>2. What was another word for the enlightenment?</a:t>
            </a:r>
          </a:p>
          <a:p>
            <a:endParaRPr lang="en-GB" sz="2600" dirty="0"/>
          </a:p>
          <a:p>
            <a:r>
              <a:rPr lang="en-GB" sz="2600" dirty="0" smtClean="0"/>
              <a:t>3. Before the enlightenment where did people get all their answers from to philosophical questions?</a:t>
            </a:r>
          </a:p>
          <a:p>
            <a:pPr marL="45720" indent="0">
              <a:buNone/>
            </a:pPr>
            <a:endParaRPr lang="en-GB" sz="2600" dirty="0" smtClean="0"/>
          </a:p>
          <a:p>
            <a:r>
              <a:rPr lang="en-GB" sz="2600" dirty="0" smtClean="0"/>
              <a:t>4. How did people start to change how they thought?</a:t>
            </a:r>
          </a:p>
          <a:p>
            <a:pPr marL="45720" indent="0">
              <a:buNone/>
            </a:pPr>
            <a:endParaRPr lang="en-GB" sz="2600" dirty="0" smtClean="0"/>
          </a:p>
          <a:p>
            <a:r>
              <a:rPr lang="en-GB" sz="2600" dirty="0" smtClean="0"/>
              <a:t>5. What does absolute power of the monarch mean?</a:t>
            </a:r>
          </a:p>
          <a:p>
            <a:endParaRPr lang="en-GB" sz="2600" dirty="0"/>
          </a:p>
          <a:p>
            <a:r>
              <a:rPr lang="en-GB" sz="2600" dirty="0" smtClean="0"/>
              <a:t> 6. Why was it a brave thing to do challenge the Church?</a:t>
            </a:r>
          </a:p>
          <a:p>
            <a:pPr marL="45720" indent="0">
              <a:buNone/>
            </a:pPr>
            <a:endParaRPr lang="en-GB" sz="2600" dirty="0" smtClean="0"/>
          </a:p>
          <a:p>
            <a:r>
              <a:rPr lang="en-GB" sz="2600" dirty="0" smtClean="0"/>
              <a:t>7.  What was blasphemy?</a:t>
            </a:r>
          </a:p>
          <a:p>
            <a:pPr marL="45720" indent="0">
              <a:buNone/>
            </a:pPr>
            <a:endParaRPr lang="en-GB" sz="2600" dirty="0" smtClean="0"/>
          </a:p>
          <a:p>
            <a:r>
              <a:rPr lang="en-GB" sz="2600" dirty="0" smtClean="0"/>
              <a:t>8. What year were the blasphemy laws technically abolished.</a:t>
            </a:r>
            <a:endParaRPr lang="en-GB" sz="2600" dirty="0"/>
          </a:p>
        </p:txBody>
      </p:sp>
    </p:spTree>
    <p:extLst>
      <p:ext uri="{BB962C8B-B14F-4D97-AF65-F5344CB8AC3E}">
        <p14:creationId xmlns:p14="http://schemas.microsoft.com/office/powerpoint/2010/main" val="34077153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09814" y="5717697"/>
            <a:ext cx="6512511" cy="1143000"/>
          </a:xfrm>
        </p:spPr>
        <p:txBody>
          <a:bodyPr/>
          <a:lstStyle/>
          <a:p>
            <a:r>
              <a:rPr lang="en-GB" dirty="0" smtClean="0"/>
              <a:t>Quick quiz</a:t>
            </a:r>
            <a:endParaRPr lang="en-GB" dirty="0"/>
          </a:p>
        </p:txBody>
      </p:sp>
      <p:sp>
        <p:nvSpPr>
          <p:cNvPr id="3" name="Content Placeholder 2"/>
          <p:cNvSpPr>
            <a:spLocks noGrp="1"/>
          </p:cNvSpPr>
          <p:nvPr>
            <p:ph sz="quarter" idx="13"/>
          </p:nvPr>
        </p:nvSpPr>
        <p:spPr>
          <a:xfrm>
            <a:off x="467544" y="404664"/>
            <a:ext cx="8280920" cy="5256584"/>
          </a:xfrm>
        </p:spPr>
        <p:txBody>
          <a:bodyPr>
            <a:normAutofit fontScale="70000" lnSpcReduction="20000"/>
          </a:bodyPr>
          <a:lstStyle/>
          <a:p>
            <a:r>
              <a:rPr lang="en-GB" dirty="0" smtClean="0"/>
              <a:t>1</a:t>
            </a:r>
            <a:r>
              <a:rPr lang="en-GB" sz="2600" dirty="0" smtClean="0"/>
              <a:t>. What was the renaissance?</a:t>
            </a:r>
          </a:p>
          <a:p>
            <a:pPr marL="45720" indent="0">
              <a:buNone/>
            </a:pPr>
            <a:endParaRPr lang="en-GB" sz="2600" dirty="0" smtClean="0"/>
          </a:p>
          <a:p>
            <a:r>
              <a:rPr lang="en-GB" sz="2600" dirty="0" smtClean="0"/>
              <a:t>2. What was another word for the enlightenment?</a:t>
            </a:r>
          </a:p>
          <a:p>
            <a:endParaRPr lang="en-GB" sz="2600" dirty="0"/>
          </a:p>
          <a:p>
            <a:r>
              <a:rPr lang="en-GB" sz="2600" dirty="0" smtClean="0"/>
              <a:t>3. Before the enlightenment where did people get all their answers from to philosophical questions?</a:t>
            </a:r>
          </a:p>
          <a:p>
            <a:pPr marL="45720" indent="0">
              <a:buNone/>
            </a:pPr>
            <a:endParaRPr lang="en-GB" sz="2600" dirty="0" smtClean="0"/>
          </a:p>
          <a:p>
            <a:r>
              <a:rPr lang="en-GB" sz="2600" dirty="0" smtClean="0"/>
              <a:t>4. How did people start to change how they thought?</a:t>
            </a:r>
          </a:p>
          <a:p>
            <a:pPr marL="45720" indent="0">
              <a:buNone/>
            </a:pPr>
            <a:endParaRPr lang="en-GB" sz="2600" dirty="0" smtClean="0"/>
          </a:p>
          <a:p>
            <a:r>
              <a:rPr lang="en-GB" sz="2600" dirty="0" smtClean="0"/>
              <a:t>5. What does absolute power of the monarch mean?</a:t>
            </a:r>
          </a:p>
          <a:p>
            <a:endParaRPr lang="en-GB" sz="2600" dirty="0"/>
          </a:p>
          <a:p>
            <a:r>
              <a:rPr lang="en-GB" sz="2600" dirty="0" smtClean="0"/>
              <a:t> 6. Why was it a brave thing to do challenge the Church?</a:t>
            </a:r>
          </a:p>
          <a:p>
            <a:pPr marL="45720" indent="0">
              <a:buNone/>
            </a:pPr>
            <a:endParaRPr lang="en-GB" sz="2600" dirty="0" smtClean="0"/>
          </a:p>
          <a:p>
            <a:r>
              <a:rPr lang="en-GB" sz="2600" dirty="0" smtClean="0"/>
              <a:t>7.  What was blasphemy?</a:t>
            </a:r>
          </a:p>
          <a:p>
            <a:pPr marL="45720" indent="0">
              <a:buNone/>
            </a:pPr>
            <a:endParaRPr lang="en-GB" sz="2600" dirty="0" smtClean="0"/>
          </a:p>
          <a:p>
            <a:r>
              <a:rPr lang="en-GB" sz="2600" dirty="0" smtClean="0"/>
              <a:t>8. What year were the blasphemy laws technically abolished.</a:t>
            </a:r>
            <a:endParaRPr lang="en-GB" sz="2600" dirty="0"/>
          </a:p>
        </p:txBody>
      </p:sp>
    </p:spTree>
    <p:extLst>
      <p:ext uri="{BB962C8B-B14F-4D97-AF65-F5344CB8AC3E}">
        <p14:creationId xmlns:p14="http://schemas.microsoft.com/office/powerpoint/2010/main" val="2344862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932040" y="92587"/>
            <a:ext cx="4067262" cy="792087"/>
          </a:xfrm>
          <a:solidFill>
            <a:srgbClr val="FF0000"/>
          </a:solidFill>
          <a:ln>
            <a:solidFill>
              <a:schemeClr val="tx1"/>
            </a:solidFill>
          </a:ln>
        </p:spPr>
        <p:txBody>
          <a:bodyPr/>
          <a:lstStyle/>
          <a:p>
            <a:pPr algn="ctr"/>
            <a:fld id="{AD4788C8-BEE9-46F9-8512-57DAFC3BE0EF}" type="datetime2">
              <a:rPr lang="en-GB" sz="2800" smtClean="0">
                <a:solidFill>
                  <a:schemeClr val="bg1"/>
                </a:solidFill>
                <a:latin typeface="Comic Sans MS" pitchFamily="66" charset="0"/>
              </a:rPr>
              <a:pPr algn="ctr"/>
              <a:t>Tuesday, 15 August 2017</a:t>
            </a:fld>
            <a:endParaRPr lang="en-GB" sz="2800" dirty="0">
              <a:solidFill>
                <a:schemeClr val="bg1"/>
              </a:solidFill>
              <a:latin typeface="Comic Sans MS" pitchFamily="66" charset="0"/>
            </a:endParaRPr>
          </a:p>
        </p:txBody>
      </p:sp>
      <p:sp>
        <p:nvSpPr>
          <p:cNvPr id="5" name="Rectangle 4"/>
          <p:cNvSpPr/>
          <p:nvPr/>
        </p:nvSpPr>
        <p:spPr>
          <a:xfrm>
            <a:off x="23138" y="980728"/>
            <a:ext cx="6083200" cy="129614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solidFill>
                  <a:srgbClr val="FF0000"/>
                </a:solidFill>
                <a:latin typeface="Comic Sans MS" pitchFamily="66" charset="0"/>
              </a:rPr>
              <a:t>Objective – To Explain how humanism start to grow and the work of some humanist thinkers</a:t>
            </a:r>
            <a:endParaRPr lang="en-GB" sz="2800" u="sng" dirty="0">
              <a:solidFill>
                <a:srgbClr val="FF0000"/>
              </a:solidFill>
              <a:latin typeface="Comic Sans MS" pitchFamily="66" charset="0"/>
            </a:endParaRPr>
          </a:p>
        </p:txBody>
      </p:sp>
      <p:sp>
        <p:nvSpPr>
          <p:cNvPr id="6" name="Right Arrow 5"/>
          <p:cNvSpPr/>
          <p:nvPr/>
        </p:nvSpPr>
        <p:spPr>
          <a:xfrm>
            <a:off x="12408" y="908720"/>
            <a:ext cx="9131591" cy="5832648"/>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p:cNvSpPr/>
          <p:nvPr/>
        </p:nvSpPr>
        <p:spPr>
          <a:xfrm>
            <a:off x="12409" y="116632"/>
            <a:ext cx="4716016" cy="52322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Our Learning Journey</a:t>
            </a:r>
            <a:endParaRPr lang="en-US" sz="2800"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endParaRPr>
          </a:p>
        </p:txBody>
      </p:sp>
      <p:sp>
        <p:nvSpPr>
          <p:cNvPr id="9" name="Rectangle 8"/>
          <p:cNvSpPr/>
          <p:nvPr/>
        </p:nvSpPr>
        <p:spPr>
          <a:xfrm>
            <a:off x="968" y="5534561"/>
            <a:ext cx="6447599" cy="1323439"/>
          </a:xfrm>
          <a:prstGeom prst="rect">
            <a:avLst/>
          </a:prstGeom>
          <a:noFill/>
        </p:spPr>
        <p:txBody>
          <a:bodyPr wrap="square" lIns="91440" tIns="45720" rIns="91440" bIns="45720">
            <a:spAutoFit/>
          </a:bodyPr>
          <a:lstStyle/>
          <a:p>
            <a:pPr algn="ctr"/>
            <a:r>
              <a:rPr lang="en-US" sz="40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Ethics, Philosophy and Religion</a:t>
            </a:r>
            <a:endParaRPr lang="en-US" sz="40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graphicFrame>
        <p:nvGraphicFramePr>
          <p:cNvPr id="2" name="Table 1"/>
          <p:cNvGraphicFramePr>
            <a:graphicFrameLocks noGrp="1"/>
          </p:cNvGraphicFramePr>
          <p:nvPr>
            <p:extLst/>
          </p:nvPr>
        </p:nvGraphicFramePr>
        <p:xfrm>
          <a:off x="176767" y="2744925"/>
          <a:ext cx="6096000" cy="2226479"/>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xmlns="" val="20000"/>
                    </a:ext>
                  </a:extLst>
                </a:gridCol>
                <a:gridCol w="2032000">
                  <a:extLst>
                    <a:ext uri="{9D8B030D-6E8A-4147-A177-3AD203B41FA5}">
                      <a16:colId xmlns:a16="http://schemas.microsoft.com/office/drawing/2014/main" xmlns="" val="20001"/>
                    </a:ext>
                  </a:extLst>
                </a:gridCol>
                <a:gridCol w="2032000">
                  <a:extLst>
                    <a:ext uri="{9D8B030D-6E8A-4147-A177-3AD203B41FA5}">
                      <a16:colId xmlns:a16="http://schemas.microsoft.com/office/drawing/2014/main" xmlns="" val="20002"/>
                    </a:ext>
                  </a:extLst>
                </a:gridCol>
              </a:tblGrid>
              <a:tr h="1548171">
                <a:tc>
                  <a:txBody>
                    <a:bodyPr/>
                    <a:lstStyle/>
                    <a:p>
                      <a:r>
                        <a:rPr lang="en-GB" baseline="0" dirty="0" smtClean="0"/>
                        <a:t>Describe how humanism began to grow.</a:t>
                      </a:r>
                      <a:endParaRPr lang="en-GB" dirty="0"/>
                    </a:p>
                  </a:txBody>
                  <a:tcPr/>
                </a:tc>
                <a:tc>
                  <a:txBody>
                    <a:bodyPr/>
                    <a:lstStyle/>
                    <a:p>
                      <a:r>
                        <a:rPr lang="en-GB" dirty="0" smtClean="0"/>
                        <a:t>Explain some of the famous humanist writers views on God</a:t>
                      </a:r>
                      <a:endParaRPr lang="en-GB" dirty="0"/>
                    </a:p>
                  </a:txBody>
                  <a:tcPr/>
                </a:tc>
                <a:tc>
                  <a:txBody>
                    <a:bodyPr/>
                    <a:lstStyle/>
                    <a:p>
                      <a:r>
                        <a:rPr lang="en-GB" dirty="0" smtClean="0"/>
                        <a:t>Evaluate some humanist views about</a:t>
                      </a:r>
                      <a:r>
                        <a:rPr lang="en-GB" baseline="0" dirty="0" smtClean="0"/>
                        <a:t> God.</a:t>
                      </a:r>
                      <a:endParaRPr lang="en-GB" dirty="0"/>
                    </a:p>
                  </a:txBody>
                  <a:tcPr/>
                </a:tc>
                <a:extLst>
                  <a:ext uri="{0D108BD9-81ED-4DB2-BD59-A6C34878D82A}">
                    <a16:rowId xmlns:a16="http://schemas.microsoft.com/office/drawing/2014/main" xmlns="" val="10000"/>
                  </a:ext>
                </a:extLst>
              </a:tr>
              <a:tr h="678308">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1905688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0"/>
            <a:ext cx="9144000" cy="1080120"/>
          </a:xfrm>
        </p:spPr>
        <p:txBody>
          <a:bodyPr>
            <a:normAutofit/>
          </a:bodyPr>
          <a:lstStyle/>
          <a:p>
            <a:pPr marL="45720" indent="0">
              <a:buNone/>
            </a:pPr>
            <a:r>
              <a:rPr lang="en-GB" sz="1800" dirty="0" smtClean="0"/>
              <a:t>Read these quotes and then summarise the points they make in three bullet points.</a:t>
            </a:r>
            <a:endParaRPr lang="en-GB" sz="1800" dirty="0"/>
          </a:p>
        </p:txBody>
      </p:sp>
      <p:pic>
        <p:nvPicPr>
          <p:cNvPr id="4"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16655" y="418316"/>
            <a:ext cx="186690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descr="http://t1.gstatic.com/images?q=tbn:ANd9GcSn4HS4_KMbJaezwfzaN103mIaDYmA8sEmWJE6FTIXoydsZD0Us"/>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02727" y="406356"/>
            <a:ext cx="1800200" cy="240336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9610" y="440794"/>
            <a:ext cx="922209" cy="1390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0" y="1865581"/>
            <a:ext cx="1180131" cy="307777"/>
          </a:xfrm>
          <a:prstGeom prst="rect">
            <a:avLst/>
          </a:prstGeom>
        </p:spPr>
        <p:txBody>
          <a:bodyPr wrap="none">
            <a:spAutoFit/>
          </a:bodyPr>
          <a:lstStyle/>
          <a:p>
            <a:r>
              <a:rPr lang="en-GB" sz="1400" dirty="0" smtClean="0"/>
              <a:t>George Eliot</a:t>
            </a:r>
            <a:endParaRPr lang="en-GB" sz="1400" dirty="0"/>
          </a:p>
        </p:txBody>
      </p:sp>
      <p:sp>
        <p:nvSpPr>
          <p:cNvPr id="8" name="Rectangle 7"/>
          <p:cNvSpPr/>
          <p:nvPr/>
        </p:nvSpPr>
        <p:spPr>
          <a:xfrm>
            <a:off x="3248637" y="3246307"/>
            <a:ext cx="1726755" cy="400110"/>
          </a:xfrm>
          <a:prstGeom prst="rect">
            <a:avLst/>
          </a:prstGeom>
        </p:spPr>
        <p:txBody>
          <a:bodyPr wrap="none">
            <a:spAutoFit/>
          </a:bodyPr>
          <a:lstStyle/>
          <a:p>
            <a:r>
              <a:rPr lang="en-GB" sz="2000" dirty="0"/>
              <a:t>Claire Rayner</a:t>
            </a:r>
          </a:p>
        </p:txBody>
      </p:sp>
      <p:sp>
        <p:nvSpPr>
          <p:cNvPr id="9" name="Rectangle 8"/>
          <p:cNvSpPr/>
          <p:nvPr/>
        </p:nvSpPr>
        <p:spPr>
          <a:xfrm>
            <a:off x="6753252" y="2240368"/>
            <a:ext cx="1593706" cy="400110"/>
          </a:xfrm>
          <a:prstGeom prst="rect">
            <a:avLst/>
          </a:prstGeom>
        </p:spPr>
        <p:txBody>
          <a:bodyPr wrap="none">
            <a:spAutoFit/>
          </a:bodyPr>
          <a:lstStyle/>
          <a:p>
            <a:r>
              <a:rPr lang="en-GB" sz="2000" dirty="0" smtClean="0"/>
              <a:t>Isaiah Berlin</a:t>
            </a:r>
            <a:endParaRPr lang="en-GB" sz="2000" dirty="0"/>
          </a:p>
        </p:txBody>
      </p:sp>
      <p:sp>
        <p:nvSpPr>
          <p:cNvPr id="10" name="Rectangle 9"/>
          <p:cNvSpPr/>
          <p:nvPr/>
        </p:nvSpPr>
        <p:spPr>
          <a:xfrm>
            <a:off x="29494" y="2232921"/>
            <a:ext cx="2714197" cy="3877985"/>
          </a:xfrm>
          <a:prstGeom prst="rect">
            <a:avLst/>
          </a:prstGeom>
        </p:spPr>
        <p:txBody>
          <a:bodyPr wrap="square">
            <a:spAutoFit/>
          </a:bodyPr>
          <a:lstStyle/>
          <a:p>
            <a:r>
              <a:rPr lang="en-GB" sz="1200" b="1" i="1" dirty="0"/>
              <a:t>‘Wear a smile and have friends;</a:t>
            </a:r>
          </a:p>
          <a:p>
            <a:r>
              <a:rPr lang="en-GB" sz="1200" b="1" i="1" dirty="0"/>
              <a:t>wear a scowl and have wrinkles. </a:t>
            </a:r>
          </a:p>
          <a:p>
            <a:r>
              <a:rPr lang="en-GB" sz="1200" b="1" i="1" dirty="0"/>
              <a:t>What do we live for if not to make</a:t>
            </a:r>
          </a:p>
          <a:p>
            <a:r>
              <a:rPr lang="en-GB" sz="1200" b="1" i="1" dirty="0"/>
              <a:t>the world less difficult for each other?’ </a:t>
            </a:r>
            <a:endParaRPr lang="en-GB" sz="1200" b="1" i="1" dirty="0" smtClean="0"/>
          </a:p>
          <a:p>
            <a:endParaRPr lang="en-GB" sz="1200" b="1" i="1" dirty="0"/>
          </a:p>
          <a:p>
            <a:r>
              <a:rPr lang="en-GB" sz="1200" b="1" i="1" dirty="0" smtClean="0"/>
              <a:t>1._______________________</a:t>
            </a:r>
          </a:p>
          <a:p>
            <a:endParaRPr lang="en-GB" sz="1200" b="1" i="1" dirty="0"/>
          </a:p>
          <a:p>
            <a:r>
              <a:rPr lang="en-GB" sz="1200" b="1" i="1" dirty="0" smtClean="0"/>
              <a:t>_________________________</a:t>
            </a:r>
          </a:p>
          <a:p>
            <a:endParaRPr lang="en-GB" sz="1200" b="1" i="1" dirty="0"/>
          </a:p>
          <a:p>
            <a:r>
              <a:rPr lang="en-GB" sz="1200" b="1" i="1" dirty="0" smtClean="0"/>
              <a:t>2._______________________</a:t>
            </a:r>
          </a:p>
          <a:p>
            <a:endParaRPr lang="en-GB" sz="1200" b="1" i="1" dirty="0"/>
          </a:p>
          <a:p>
            <a:r>
              <a:rPr lang="en-GB" sz="1200" b="1" i="1" dirty="0" smtClean="0"/>
              <a:t>_________________________</a:t>
            </a:r>
          </a:p>
          <a:p>
            <a:endParaRPr lang="en-GB" sz="1200" b="1" i="1" dirty="0"/>
          </a:p>
          <a:p>
            <a:r>
              <a:rPr lang="en-GB" sz="1200" b="1" i="1" dirty="0" smtClean="0"/>
              <a:t>3. _______________________</a:t>
            </a:r>
          </a:p>
          <a:p>
            <a:endParaRPr lang="en-GB" sz="1200" b="1" i="1" dirty="0"/>
          </a:p>
          <a:p>
            <a:r>
              <a:rPr lang="en-GB" sz="1200" b="1" i="1" dirty="0" smtClean="0"/>
              <a:t>_________________________</a:t>
            </a:r>
          </a:p>
          <a:p>
            <a:pPr marL="171450" indent="-171450">
              <a:buFont typeface="Arial" panose="020B0604020202020204" pitchFamily="34" charset="0"/>
              <a:buChar char="•"/>
            </a:pPr>
            <a:endParaRPr lang="en-GB" sz="1200" b="1" i="1" dirty="0"/>
          </a:p>
          <a:p>
            <a:endParaRPr lang="en-GB" sz="1200" b="1" i="1" dirty="0"/>
          </a:p>
          <a:p>
            <a:endParaRPr lang="en-GB" i="1" dirty="0"/>
          </a:p>
        </p:txBody>
      </p:sp>
      <p:sp>
        <p:nvSpPr>
          <p:cNvPr id="11" name="Rectangle 10"/>
          <p:cNvSpPr/>
          <p:nvPr/>
        </p:nvSpPr>
        <p:spPr>
          <a:xfrm>
            <a:off x="2555776" y="3797274"/>
            <a:ext cx="3456384" cy="2862322"/>
          </a:xfrm>
          <a:prstGeom prst="rect">
            <a:avLst/>
          </a:prstGeom>
        </p:spPr>
        <p:txBody>
          <a:bodyPr wrap="square">
            <a:spAutoFit/>
          </a:bodyPr>
          <a:lstStyle/>
          <a:p>
            <a:r>
              <a:rPr lang="en-GB" sz="1200" b="1" dirty="0"/>
              <a:t>“</a:t>
            </a:r>
            <a:r>
              <a:rPr lang="en-GB" sz="1200" b="1" i="1" dirty="0"/>
              <a:t>I believe in living, the enjoyment of</a:t>
            </a:r>
          </a:p>
          <a:p>
            <a:r>
              <a:rPr lang="en-GB" sz="1200" b="1" i="1" dirty="0"/>
              <a:t> being, the fulfilment of our powers, </a:t>
            </a:r>
          </a:p>
          <a:p>
            <a:r>
              <a:rPr lang="en-GB" sz="1200" b="1" i="1" dirty="0"/>
              <a:t>the wonders of nature, the marvels</a:t>
            </a:r>
          </a:p>
          <a:p>
            <a:r>
              <a:rPr lang="en-GB" sz="1200" b="1" i="1" dirty="0"/>
              <a:t>of the cosmos. We don’t have to </a:t>
            </a:r>
            <a:r>
              <a:rPr lang="en-GB" sz="1200" b="1" i="1" dirty="0" smtClean="0"/>
              <a:t> bother </a:t>
            </a:r>
            <a:r>
              <a:rPr lang="en-GB" sz="1200" b="1" i="1" dirty="0"/>
              <a:t>ourselves too much about what lies </a:t>
            </a:r>
          </a:p>
          <a:p>
            <a:r>
              <a:rPr lang="en-GB" sz="1200" b="1" i="1" dirty="0"/>
              <a:t>behind it all. It’s there. We are here. What is, </a:t>
            </a:r>
            <a:r>
              <a:rPr lang="en-GB" sz="1200" b="1" i="1" dirty="0" smtClean="0"/>
              <a:t>is. Our </a:t>
            </a:r>
            <a:r>
              <a:rPr lang="en-GB" sz="1200" b="1" i="1" dirty="0"/>
              <a:t>job is to get on with things, trying to </a:t>
            </a:r>
            <a:r>
              <a:rPr lang="en-GB" sz="1200" b="1" i="1" dirty="0" smtClean="0"/>
              <a:t>make life </a:t>
            </a:r>
            <a:r>
              <a:rPr lang="en-GB" sz="1200" b="1" i="1" dirty="0"/>
              <a:t>better as we go</a:t>
            </a:r>
            <a:r>
              <a:rPr lang="en-GB" sz="1200" b="1" i="1" dirty="0" smtClean="0">
                <a:latin typeface="Comic Sans MS" pitchFamily="66" charset="0"/>
              </a:rPr>
              <a:t>.’</a:t>
            </a:r>
          </a:p>
          <a:p>
            <a:endParaRPr lang="en-GB" sz="1200" b="1" i="1" dirty="0" smtClean="0">
              <a:latin typeface="Comic Sans MS" pitchFamily="66" charset="0"/>
            </a:endParaRPr>
          </a:p>
          <a:p>
            <a:endParaRPr lang="en-GB" sz="1200" b="1" i="1" dirty="0">
              <a:latin typeface="Comic Sans MS" pitchFamily="66" charset="0"/>
            </a:endParaRPr>
          </a:p>
          <a:p>
            <a:pPr marL="228600" indent="-228600">
              <a:buAutoNum type="arabicPeriod"/>
            </a:pPr>
            <a:r>
              <a:rPr lang="en-GB" sz="1200" b="1" i="1" dirty="0" smtClean="0">
                <a:latin typeface="Comic Sans MS" pitchFamily="66" charset="0"/>
              </a:rPr>
              <a:t>_______________________________</a:t>
            </a:r>
          </a:p>
          <a:p>
            <a:pPr marL="228600" indent="-228600">
              <a:buAutoNum type="arabicPeriod"/>
            </a:pPr>
            <a:endParaRPr lang="en-GB" sz="1200" b="1" i="1" dirty="0">
              <a:latin typeface="Comic Sans MS" pitchFamily="66" charset="0"/>
            </a:endParaRPr>
          </a:p>
          <a:p>
            <a:pPr marL="228600" indent="-228600">
              <a:buAutoNum type="arabicPeriod"/>
            </a:pPr>
            <a:r>
              <a:rPr lang="en-GB" sz="1200" b="1" i="1" dirty="0" smtClean="0">
                <a:latin typeface="Comic Sans MS" pitchFamily="66" charset="0"/>
              </a:rPr>
              <a:t>_______________________________</a:t>
            </a:r>
          </a:p>
          <a:p>
            <a:pPr marL="228600" indent="-228600">
              <a:buAutoNum type="arabicPeriod"/>
            </a:pPr>
            <a:endParaRPr lang="en-GB" sz="1200" b="1" i="1" dirty="0">
              <a:latin typeface="Comic Sans MS" pitchFamily="66" charset="0"/>
            </a:endParaRPr>
          </a:p>
          <a:p>
            <a:pPr marL="228600" indent="-228600">
              <a:buAutoNum type="arabicPeriod"/>
            </a:pPr>
            <a:r>
              <a:rPr lang="en-GB" sz="1200" b="1" i="1" dirty="0" smtClean="0">
                <a:latin typeface="Comic Sans MS" pitchFamily="66" charset="0"/>
              </a:rPr>
              <a:t>_______________________________</a:t>
            </a:r>
            <a:endParaRPr lang="en-GB" sz="1200" b="1" i="1" dirty="0">
              <a:latin typeface="Comic Sans MS" pitchFamily="66" charset="0"/>
            </a:endParaRPr>
          </a:p>
        </p:txBody>
      </p:sp>
      <p:sp>
        <p:nvSpPr>
          <p:cNvPr id="13" name="Rectangle 12"/>
          <p:cNvSpPr/>
          <p:nvPr/>
        </p:nvSpPr>
        <p:spPr>
          <a:xfrm>
            <a:off x="5867045" y="3094455"/>
            <a:ext cx="3366120" cy="3416320"/>
          </a:xfrm>
          <a:prstGeom prst="rect">
            <a:avLst/>
          </a:prstGeom>
        </p:spPr>
        <p:txBody>
          <a:bodyPr wrap="square">
            <a:spAutoFit/>
          </a:bodyPr>
          <a:lstStyle/>
          <a:p>
            <a:r>
              <a:rPr lang="en-GB" sz="1200" b="1" i="1" dirty="0"/>
              <a:t>‘As for the meaning of life, I do</a:t>
            </a:r>
          </a:p>
          <a:p>
            <a:r>
              <a:rPr lang="en-GB" sz="1200" b="1" i="1" dirty="0"/>
              <a:t> not believe it has any. I do not at all ask what it is, </a:t>
            </a:r>
          </a:p>
          <a:p>
            <a:r>
              <a:rPr lang="en-GB" sz="1200" b="1" i="1" dirty="0"/>
              <a:t>but I suspect that it has none and this is a source</a:t>
            </a:r>
          </a:p>
          <a:p>
            <a:r>
              <a:rPr lang="en-GB" sz="1200" b="1" i="1" dirty="0"/>
              <a:t> of great comfort to me. We make of it what we</a:t>
            </a:r>
          </a:p>
          <a:p>
            <a:r>
              <a:rPr lang="en-GB" sz="1200" b="1" i="1" dirty="0"/>
              <a:t> can and that is all there is about it</a:t>
            </a:r>
            <a:r>
              <a:rPr lang="en-GB" sz="1200" b="1" i="1" dirty="0" smtClean="0"/>
              <a:t>.’</a:t>
            </a:r>
          </a:p>
          <a:p>
            <a:endParaRPr lang="en-GB" sz="1200" b="1" i="1" dirty="0"/>
          </a:p>
          <a:p>
            <a:endParaRPr lang="en-GB" sz="1200" b="1" i="1" dirty="0" smtClean="0"/>
          </a:p>
          <a:p>
            <a:endParaRPr lang="en-GB" sz="1200" b="1" i="1" dirty="0"/>
          </a:p>
          <a:p>
            <a:endParaRPr lang="en-GB" sz="1200" b="1" i="1" dirty="0" smtClean="0"/>
          </a:p>
          <a:p>
            <a:endParaRPr lang="en-GB" sz="1200" b="1" i="1" dirty="0"/>
          </a:p>
          <a:p>
            <a:r>
              <a:rPr lang="en-GB" sz="1200" b="1" i="1" dirty="0" smtClean="0"/>
              <a:t>1._______________________________</a:t>
            </a:r>
          </a:p>
          <a:p>
            <a:endParaRPr lang="en-GB" sz="1200" b="1" i="1" dirty="0"/>
          </a:p>
          <a:p>
            <a:r>
              <a:rPr lang="en-GB" sz="1200" b="1" i="1" dirty="0" smtClean="0"/>
              <a:t>2._______________________________</a:t>
            </a:r>
          </a:p>
          <a:p>
            <a:endParaRPr lang="en-GB" sz="1200" b="1" i="1" dirty="0"/>
          </a:p>
          <a:p>
            <a:r>
              <a:rPr lang="en-GB" sz="1200" b="1" i="1" dirty="0" smtClean="0"/>
              <a:t>3._______________________________ </a:t>
            </a:r>
            <a:endParaRPr lang="en-GB" sz="1200" b="1" i="1" dirty="0"/>
          </a:p>
        </p:txBody>
      </p:sp>
    </p:spTree>
    <p:extLst>
      <p:ext uri="{BB962C8B-B14F-4D97-AF65-F5344CB8AC3E}">
        <p14:creationId xmlns:p14="http://schemas.microsoft.com/office/powerpoint/2010/main" val="1363935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95536" y="1412776"/>
            <a:ext cx="8229600" cy="4525963"/>
          </a:xfrm>
          <a:prstGeom prst="rect">
            <a:avLst/>
          </a:prstGeom>
        </p:spPr>
        <p:txBody>
          <a:bodyPr>
            <a:normAutofit/>
          </a:bodyPr>
          <a:lstStyle/>
          <a:p>
            <a:endParaRPr lang="en-GB" dirty="0">
              <a:solidFill>
                <a:schemeClr val="bg1"/>
              </a:solidFill>
            </a:endParaRPr>
          </a:p>
          <a:p>
            <a:pPr marL="0" indent="0">
              <a:buNone/>
            </a:pPr>
            <a:r>
              <a:rPr lang="en-GB" sz="3000" b="1" i="1" dirty="0" smtClean="0"/>
              <a:t>‘Wear </a:t>
            </a:r>
            <a:r>
              <a:rPr lang="en-GB" sz="3000" b="1" i="1" dirty="0"/>
              <a:t>a smile and have friends</a:t>
            </a:r>
            <a:r>
              <a:rPr lang="en-GB" sz="3000" b="1" i="1" dirty="0" smtClean="0"/>
              <a:t>;</a:t>
            </a:r>
          </a:p>
          <a:p>
            <a:pPr marL="0" indent="0">
              <a:buNone/>
            </a:pPr>
            <a:r>
              <a:rPr lang="en-GB" sz="3000" b="1" i="1" dirty="0" smtClean="0"/>
              <a:t>wear </a:t>
            </a:r>
            <a:r>
              <a:rPr lang="en-GB" sz="3000" b="1" i="1" dirty="0"/>
              <a:t>a scowl and have wrinkles. </a:t>
            </a:r>
            <a:endParaRPr lang="en-GB" sz="3000" b="1" i="1" dirty="0" smtClean="0"/>
          </a:p>
          <a:p>
            <a:pPr marL="0" indent="0">
              <a:buNone/>
            </a:pPr>
            <a:r>
              <a:rPr lang="en-GB" sz="3000" b="1" i="1" dirty="0" smtClean="0"/>
              <a:t>What </a:t>
            </a:r>
            <a:r>
              <a:rPr lang="en-GB" sz="3000" b="1" i="1" dirty="0"/>
              <a:t>do we live for if not to </a:t>
            </a:r>
            <a:r>
              <a:rPr lang="en-GB" sz="3000" b="1" i="1" dirty="0" smtClean="0"/>
              <a:t>make</a:t>
            </a:r>
          </a:p>
          <a:p>
            <a:pPr marL="0" indent="0">
              <a:buNone/>
            </a:pPr>
            <a:r>
              <a:rPr lang="en-GB" sz="3000" b="1" i="1" dirty="0" smtClean="0"/>
              <a:t>the </a:t>
            </a:r>
            <a:r>
              <a:rPr lang="en-GB" sz="3000" b="1" i="1" dirty="0"/>
              <a:t>world less difficult for each other?’ </a:t>
            </a:r>
            <a:endParaRPr lang="en-GB" sz="3000" b="1" i="1" dirty="0" smtClean="0"/>
          </a:p>
          <a:p>
            <a:pPr marL="0" indent="0">
              <a:buNone/>
            </a:pPr>
            <a:endParaRPr lang="en-GB" sz="3000" i="1" dirty="0"/>
          </a:p>
          <a:p>
            <a:pPr marL="0" indent="0">
              <a:buNone/>
            </a:pPr>
            <a:r>
              <a:rPr lang="en-GB" dirty="0"/>
              <a:t>Mary Ann Evans (George Eliot), 19</a:t>
            </a:r>
            <a:r>
              <a:rPr lang="en-GB" baseline="30000" dirty="0"/>
              <a:t>th </a:t>
            </a:r>
            <a:r>
              <a:rPr lang="en-GB" dirty="0"/>
              <a:t>century novelist and journalist. </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4288" y="188640"/>
            <a:ext cx="1743075" cy="262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23609558"/>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FBABEF47575BA4CBFAEA5361B6E7601" ma:contentTypeVersion="4" ma:contentTypeDescription="Create a new document." ma:contentTypeScope="" ma:versionID="9310a7af8ed9e62dae4f7ae7b7837792">
  <xsd:schema xmlns:xsd="http://www.w3.org/2001/XMLSchema" xmlns:xs="http://www.w3.org/2001/XMLSchema" xmlns:p="http://schemas.microsoft.com/office/2006/metadata/properties" xmlns:ns2="e8d1ab5d-6988-4e8d-941b-232d4f2f88c2" targetNamespace="http://schemas.microsoft.com/office/2006/metadata/properties" ma:root="true" ma:fieldsID="cb73867b1def25c86a481747ac85c175" ns2:_="">
    <xsd:import namespace="e8d1ab5d-6988-4e8d-941b-232d4f2f88c2"/>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d1ab5d-6988-4e8d-941b-232d4f2f88c2"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A0B7F80-E59E-4FD5-A55B-D69D7E8DCE7B}">
  <ds:schemaRefs>
    <ds:schemaRef ds:uri="http://schemas.microsoft.com/sharepoint/v3/contenttype/forms"/>
  </ds:schemaRefs>
</ds:datastoreItem>
</file>

<file path=customXml/itemProps2.xml><?xml version="1.0" encoding="utf-8"?>
<ds:datastoreItem xmlns:ds="http://schemas.openxmlformats.org/officeDocument/2006/customXml" ds:itemID="{35A5BA3C-2B75-4D05-8713-A3E7C9A00C91}">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e8d1ab5d-6988-4e8d-941b-232d4f2f88c2"/>
    <ds:schemaRef ds:uri="http://www.w3.org/XML/1998/namespace"/>
  </ds:schemaRefs>
</ds:datastoreItem>
</file>

<file path=customXml/itemProps3.xml><?xml version="1.0" encoding="utf-8"?>
<ds:datastoreItem xmlns:ds="http://schemas.openxmlformats.org/officeDocument/2006/customXml" ds:itemID="{BCFB422C-0D24-4219-8A1A-76669C6469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8d1ab5d-6988-4e8d-941b-232d4f2f88c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Slipstream</Template>
  <TotalTime>535</TotalTime>
  <Words>2115</Words>
  <Application>Microsoft Office PowerPoint</Application>
  <PresentationFormat>On-screen Show (4:3)</PresentationFormat>
  <Paragraphs>319</Paragraphs>
  <Slides>26</Slides>
  <Notes>13</Notes>
  <HiddenSlides>0</HiddenSlides>
  <MMClips>2</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Slipstream</vt:lpstr>
      <vt:lpstr>PowerPoint Presentation</vt:lpstr>
      <vt:lpstr>The growth of Humanism</vt:lpstr>
      <vt:lpstr>The growth of Humanism</vt:lpstr>
      <vt:lpstr>The growth of Humanism</vt:lpstr>
      <vt:lpstr>Quick quiz</vt:lpstr>
      <vt:lpstr>Quick quiz</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Charles Darwin </vt:lpstr>
      <vt:lpstr>Albert Einstein</vt:lpstr>
      <vt:lpstr>Ludwig Feuerbach</vt:lpstr>
      <vt:lpstr>David Hume</vt:lpstr>
      <vt:lpstr>Charles Darwin TAG Version</vt:lpstr>
      <vt:lpstr>Albert Einstein TAG Version</vt:lpstr>
      <vt:lpstr>Ludwig Feuerbach TAG version</vt:lpstr>
      <vt:lpstr>David Hume TAG Version</vt:lpstr>
      <vt:lpstr>Reflection</vt:lpstr>
      <vt:lpstr>PowerPoint Presentation</vt:lpstr>
    </vt:vector>
  </TitlesOfParts>
  <Company>Birchwood Community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Cosgrove</dc:creator>
  <cp:lastModifiedBy>Roberts Heddwen Vaughan (GwE)</cp:lastModifiedBy>
  <cp:revision>40</cp:revision>
  <cp:lastPrinted>2015-09-22T11:58:07Z</cp:lastPrinted>
  <dcterms:created xsi:type="dcterms:W3CDTF">2015-07-10T09:43:10Z</dcterms:created>
  <dcterms:modified xsi:type="dcterms:W3CDTF">2017-08-15T13:12:43Z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0x010100EFBABEF47575BA4CBFAEA5361B6E7601</vt:lpwstr>
  </property>
</Properties>
</file>