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258" r:id="rId5"/>
    <p:sldId id="260" r:id="rId6"/>
    <p:sldId id="261" r:id="rId7"/>
    <p:sldId id="262" r:id="rId8"/>
    <p:sldId id="263" r:id="rId9"/>
    <p:sldId id="265" r:id="rId10"/>
    <p:sldId id="266" r:id="rId11"/>
    <p:sldId id="259" r:id="rId12"/>
    <p:sldId id="267" r:id="rId13"/>
    <p:sldId id="26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94660"/>
  </p:normalViewPr>
  <p:slideViewPr>
    <p:cSldViewPr>
      <p:cViewPr varScale="1">
        <p:scale>
          <a:sx n="80" d="100"/>
          <a:sy n="80" d="100"/>
        </p:scale>
        <p:origin x="-1459"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305BF6-7A95-4430-AB9A-57B79D60DF35}" type="datetimeFigureOut">
              <a:rPr lang="en-GB" smtClean="0"/>
              <a:t>15/08/2017</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6EDC69-61E1-46B6-948C-91041A8ED896}" type="slidenum">
              <a:rPr lang="en-GB" smtClean="0"/>
              <a:t>‹#›</a:t>
            </a:fld>
            <a:endParaRPr lang="en-GB"/>
          </a:p>
        </p:txBody>
      </p:sp>
    </p:spTree>
    <p:extLst>
      <p:ext uri="{BB962C8B-B14F-4D97-AF65-F5344CB8AC3E}">
        <p14:creationId xmlns:p14="http://schemas.microsoft.com/office/powerpoint/2010/main" val="3189894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Tag Task</a:t>
            </a:r>
            <a:endParaRPr lang="en-GB" dirty="0"/>
          </a:p>
        </p:txBody>
      </p:sp>
      <p:sp>
        <p:nvSpPr>
          <p:cNvPr id="4" name="Slide Number Placeholder 3"/>
          <p:cNvSpPr>
            <a:spLocks noGrp="1"/>
          </p:cNvSpPr>
          <p:nvPr>
            <p:ph type="sldNum" sz="quarter" idx="10"/>
          </p:nvPr>
        </p:nvSpPr>
        <p:spPr/>
        <p:txBody>
          <a:bodyPr/>
          <a:lstStyle/>
          <a:p>
            <a:fld id="{C46EDC69-61E1-46B6-948C-91041A8ED896}" type="slidenum">
              <a:rPr lang="en-GB" smtClean="0"/>
              <a:t>8</a:t>
            </a:fld>
            <a:endParaRPr lang="en-GB"/>
          </a:p>
        </p:txBody>
      </p:sp>
    </p:spTree>
    <p:extLst>
      <p:ext uri="{BB962C8B-B14F-4D97-AF65-F5344CB8AC3E}">
        <p14:creationId xmlns:p14="http://schemas.microsoft.com/office/powerpoint/2010/main" val="1319224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CDB3696-283C-40D5-BC43-F91600BC7919}" type="datetimeFigureOut">
              <a:rPr lang="en-GB" smtClean="0"/>
              <a:t>15/08/2017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B89234-F466-4F31-9C12-6B16B7060603}" type="slidenum">
              <a:rPr lang="en-GB" smtClean="0"/>
              <a:t>‹#›</a:t>
            </a:fld>
            <a:endParaRPr lang="en-GB"/>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DB3696-283C-40D5-BC43-F91600BC7919}" type="datetimeFigureOut">
              <a:rPr lang="en-GB" smtClean="0"/>
              <a:t>15/08/2017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B89234-F466-4F31-9C12-6B16B7060603}"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CDB3696-283C-40D5-BC43-F91600BC7919}" type="datetimeFigureOut">
              <a:rPr lang="en-GB" smtClean="0"/>
              <a:t>15/08/2017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B89234-F466-4F31-9C12-6B16B7060603}"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CDB3696-283C-40D5-BC43-F91600BC7919}" type="datetimeFigureOut">
              <a:rPr lang="en-GB" smtClean="0"/>
              <a:t>15/08/2017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B89234-F466-4F31-9C12-6B16B7060603}"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DB3696-283C-40D5-BC43-F91600BC7919}" type="datetimeFigureOut">
              <a:rPr lang="en-GB" smtClean="0"/>
              <a:t>15/08/2017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B89234-F466-4F31-9C12-6B16B7060603}"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CDB3696-283C-40D5-BC43-F91600BC7919}" type="datetimeFigureOut">
              <a:rPr lang="en-GB" smtClean="0"/>
              <a:t>15/08/2017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B89234-F466-4F31-9C12-6B16B7060603}"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CDB3696-283C-40D5-BC43-F91600BC7919}" type="datetimeFigureOut">
              <a:rPr lang="en-GB" smtClean="0"/>
              <a:t>15/08/2017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B89234-F466-4F31-9C12-6B16B7060603}" type="slidenum">
              <a:rPr lang="en-GB" smtClean="0"/>
              <a:t>‹#›</a:t>
            </a:fld>
            <a:endParaRPr lang="en-GB"/>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CDB3696-283C-40D5-BC43-F91600BC7919}" type="datetimeFigureOut">
              <a:rPr lang="en-GB" smtClean="0"/>
              <a:t>15/08/2017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B89234-F466-4F31-9C12-6B16B7060603}"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DB3696-283C-40D5-BC43-F91600BC7919}" type="datetimeFigureOut">
              <a:rPr lang="en-GB" smtClean="0"/>
              <a:t>15/08/2017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B89234-F466-4F31-9C12-6B16B7060603}"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DB3696-283C-40D5-BC43-F91600BC7919}" type="datetimeFigureOut">
              <a:rPr lang="en-GB" smtClean="0"/>
              <a:t>15/08/2017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B89234-F466-4F31-9C12-6B16B7060603}"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DB3696-283C-40D5-BC43-F91600BC7919}" type="datetimeFigureOut">
              <a:rPr lang="en-GB" smtClean="0"/>
              <a:t>15/08/2017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B89234-F466-4F31-9C12-6B16B7060603}" type="slidenum">
              <a:rPr lang="en-GB" smtClean="0"/>
              <a:t>‹#›</a:t>
            </a:fld>
            <a:endParaRPr lang="en-GB"/>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2CDB3696-283C-40D5-BC43-F91600BC7919}" type="datetimeFigureOut">
              <a:rPr lang="en-GB" smtClean="0"/>
              <a:t>15/08/2017</a:t>
            </a:fld>
            <a:endParaRPr lang="en-GB"/>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6AB89234-F466-4F31-9C12-6B16B7060603}"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DZN8Ne1nmr4?feature=player_detailpage"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9tpL1K8ZqrU?feature=player_detailpage"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C_xSxRms1XY?feature=player_detailpag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825218" y="116633"/>
            <a:ext cx="4106657" cy="648072"/>
          </a:xfrm>
          <a:solidFill>
            <a:srgbClr val="FF0000"/>
          </a:solidFill>
          <a:ln>
            <a:solidFill>
              <a:schemeClr val="tx1"/>
            </a:solidFill>
          </a:ln>
        </p:spPr>
        <p:txBody>
          <a:bodyPr/>
          <a:lstStyle/>
          <a:p>
            <a:pPr algn="ctr"/>
            <a:fld id="{AD4788C8-BEE9-46F9-8512-57DAFC3BE0EF}" type="datetime2">
              <a:rPr lang="en-GB" sz="2800" smtClean="0">
                <a:solidFill>
                  <a:schemeClr val="tx1"/>
                </a:solidFill>
                <a:latin typeface="Comic Sans MS" pitchFamily="66" charset="0"/>
              </a:rPr>
              <a:pPr algn="ctr"/>
              <a:t>Tuesday, 15 August 2017</a:t>
            </a:fld>
            <a:endParaRPr lang="en-GB" sz="2800" dirty="0">
              <a:solidFill>
                <a:schemeClr val="tx1"/>
              </a:solidFill>
              <a:latin typeface="Comic Sans MS" pitchFamily="66" charset="0"/>
            </a:endParaRPr>
          </a:p>
        </p:txBody>
      </p:sp>
      <p:sp>
        <p:nvSpPr>
          <p:cNvPr id="5" name="Rectangle 4"/>
          <p:cNvSpPr/>
          <p:nvPr/>
        </p:nvSpPr>
        <p:spPr>
          <a:xfrm>
            <a:off x="0" y="908720"/>
            <a:ext cx="6083200" cy="100811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solidFill>
                  <a:srgbClr val="FF0000"/>
                </a:solidFill>
                <a:latin typeface="Comic Sans MS" pitchFamily="66" charset="0"/>
              </a:rPr>
              <a:t>Objective – </a:t>
            </a:r>
            <a:r>
              <a:rPr lang="en-GB" sz="2800" u="sng" dirty="0" smtClean="0">
                <a:solidFill>
                  <a:srgbClr val="FF0000"/>
                </a:solidFill>
                <a:latin typeface="Comic Sans MS" pitchFamily="66" charset="0"/>
              </a:rPr>
              <a:t>What have I learned about humanism?</a:t>
            </a:r>
            <a:endParaRPr lang="en-GB" sz="2800" u="sng" dirty="0">
              <a:solidFill>
                <a:srgbClr val="FF0000"/>
              </a:solidFill>
              <a:latin typeface="Comic Sans MS" pitchFamily="66" charset="0"/>
            </a:endParaRPr>
          </a:p>
        </p:txBody>
      </p:sp>
      <p:sp>
        <p:nvSpPr>
          <p:cNvPr id="6" name="Right Arrow 5"/>
          <p:cNvSpPr/>
          <p:nvPr/>
        </p:nvSpPr>
        <p:spPr>
          <a:xfrm>
            <a:off x="12408" y="908720"/>
            <a:ext cx="9131591" cy="5832648"/>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p:nvSpPr>
        <p:spPr>
          <a:xfrm>
            <a:off x="12409" y="116632"/>
            <a:ext cx="4716016" cy="5232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Our Learning Journey</a:t>
            </a:r>
            <a:endParaRPr lang="en-US" sz="2800"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sp>
        <p:nvSpPr>
          <p:cNvPr id="9" name="Rectangle 8"/>
          <p:cNvSpPr/>
          <p:nvPr/>
        </p:nvSpPr>
        <p:spPr>
          <a:xfrm>
            <a:off x="968" y="5534561"/>
            <a:ext cx="6447599" cy="1323439"/>
          </a:xfrm>
          <a:prstGeom prst="rect">
            <a:avLst/>
          </a:prstGeom>
          <a:noFill/>
        </p:spPr>
        <p:txBody>
          <a:bodyPr wrap="square" lIns="91440" tIns="45720" rIns="91440" bIns="45720">
            <a:spAutoFit/>
          </a:bodyPr>
          <a:lstStyle/>
          <a:p>
            <a:pPr algn="ctr"/>
            <a:r>
              <a:rPr lang="en-US" sz="40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Ethics, Philosophy and Religion</a:t>
            </a:r>
            <a:endParaRPr lang="en-US" sz="40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615150337"/>
              </p:ext>
            </p:extLst>
          </p:nvPr>
        </p:nvGraphicFramePr>
        <p:xfrm>
          <a:off x="40791" y="2480050"/>
          <a:ext cx="6096000" cy="2689988"/>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xmlns="" val="20000"/>
                    </a:ext>
                  </a:extLst>
                </a:gridCol>
                <a:gridCol w="2032000">
                  <a:extLst>
                    <a:ext uri="{9D8B030D-6E8A-4147-A177-3AD203B41FA5}">
                      <a16:colId xmlns:a16="http://schemas.microsoft.com/office/drawing/2014/main" xmlns="" val="20001"/>
                    </a:ext>
                  </a:extLst>
                </a:gridCol>
                <a:gridCol w="2032000">
                  <a:extLst>
                    <a:ext uri="{9D8B030D-6E8A-4147-A177-3AD203B41FA5}">
                      <a16:colId xmlns:a16="http://schemas.microsoft.com/office/drawing/2014/main" xmlns="" val="20002"/>
                    </a:ext>
                  </a:extLst>
                </a:gridCol>
              </a:tblGrid>
              <a:tr h="154817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Demonstrated</a:t>
                      </a:r>
                      <a:r>
                        <a:rPr lang="en-GB" baseline="0" dirty="0" smtClean="0"/>
                        <a:t> understanding of humanist ethics with application to at least one moral issue.</a:t>
                      </a:r>
                      <a:endParaRPr lang="en-GB" dirty="0" smtClean="0"/>
                    </a:p>
                    <a:p>
                      <a:endParaRPr lang="en-GB" dirty="0"/>
                    </a:p>
                  </a:txBody>
                  <a:tcPr/>
                </a:tc>
                <a:tc>
                  <a:txBody>
                    <a:bodyPr/>
                    <a:lstStyle/>
                    <a:p>
                      <a:r>
                        <a:rPr lang="en-GB" dirty="0" smtClean="0"/>
                        <a:t>Explained</a:t>
                      </a:r>
                      <a:r>
                        <a:rPr lang="en-GB" baseline="0" dirty="0" smtClean="0"/>
                        <a:t> the similarities and differences between religious and humanist rites of passage.</a:t>
                      </a:r>
                      <a:endParaRPr lang="en-GB" dirty="0"/>
                    </a:p>
                  </a:txBody>
                  <a:tcPr/>
                </a:tc>
                <a:tc>
                  <a:txBody>
                    <a:bodyPr/>
                    <a:lstStyle/>
                    <a:p>
                      <a:r>
                        <a:rPr lang="en-GB" dirty="0" smtClean="0"/>
                        <a:t>Evaluated</a:t>
                      </a:r>
                      <a:r>
                        <a:rPr lang="en-GB" baseline="0" dirty="0" smtClean="0"/>
                        <a:t> the claim that humanism has no place in the Religious Studies curriculum.</a:t>
                      </a:r>
                      <a:endParaRPr lang="en-GB" dirty="0"/>
                    </a:p>
                  </a:txBody>
                  <a:tcPr/>
                </a:tc>
                <a:extLst>
                  <a:ext uri="{0D108BD9-81ED-4DB2-BD59-A6C34878D82A}">
                    <a16:rowId xmlns:a16="http://schemas.microsoft.com/office/drawing/2014/main" xmlns="" val="10000"/>
                  </a:ext>
                </a:extLst>
              </a:tr>
              <a:tr h="678308">
                <a:tc>
                  <a:txBody>
                    <a:bodyPr/>
                    <a:lstStyle/>
                    <a:p>
                      <a:r>
                        <a:rPr lang="en-GB" dirty="0" smtClean="0"/>
                        <a:t>C-D</a:t>
                      </a:r>
                      <a:endParaRPr lang="en-GB" dirty="0"/>
                    </a:p>
                  </a:txBody>
                  <a:tcPr/>
                </a:tc>
                <a:tc>
                  <a:txBody>
                    <a:bodyPr/>
                    <a:lstStyle/>
                    <a:p>
                      <a:r>
                        <a:rPr lang="en-GB" dirty="0" smtClean="0"/>
                        <a:t>B-C</a:t>
                      </a:r>
                      <a:endParaRPr lang="en-GB" dirty="0"/>
                    </a:p>
                  </a:txBody>
                  <a:tcPr/>
                </a:tc>
                <a:tc>
                  <a:txBody>
                    <a:bodyPr/>
                    <a:lstStyle/>
                    <a:p>
                      <a:r>
                        <a:rPr lang="en-GB" dirty="0" smtClean="0"/>
                        <a:t>A*-B</a:t>
                      </a:r>
                      <a:endParaRPr lang="en-GB"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8746398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825218" y="116633"/>
            <a:ext cx="4106657" cy="648072"/>
          </a:xfrm>
          <a:solidFill>
            <a:srgbClr val="FF0000"/>
          </a:solidFill>
          <a:ln>
            <a:solidFill>
              <a:schemeClr val="tx1"/>
            </a:solidFill>
          </a:ln>
        </p:spPr>
        <p:txBody>
          <a:bodyPr/>
          <a:lstStyle/>
          <a:p>
            <a:pPr algn="ctr"/>
            <a:fld id="{AD4788C8-BEE9-46F9-8512-57DAFC3BE0EF}" type="datetime2">
              <a:rPr lang="en-GB" sz="2800" smtClean="0">
                <a:solidFill>
                  <a:schemeClr val="tx1"/>
                </a:solidFill>
                <a:latin typeface="Comic Sans MS" pitchFamily="66" charset="0"/>
              </a:rPr>
              <a:pPr algn="ctr"/>
              <a:t>Tuesday, 15 August 2017</a:t>
            </a:fld>
            <a:endParaRPr lang="en-GB" sz="2800" dirty="0">
              <a:solidFill>
                <a:schemeClr val="tx1"/>
              </a:solidFill>
              <a:latin typeface="Comic Sans MS" pitchFamily="66" charset="0"/>
            </a:endParaRPr>
          </a:p>
        </p:txBody>
      </p:sp>
      <p:sp>
        <p:nvSpPr>
          <p:cNvPr id="5" name="Rectangle 4"/>
          <p:cNvSpPr/>
          <p:nvPr/>
        </p:nvSpPr>
        <p:spPr>
          <a:xfrm>
            <a:off x="0" y="908720"/>
            <a:ext cx="6083200" cy="100811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solidFill>
                  <a:srgbClr val="FF0000"/>
                </a:solidFill>
                <a:latin typeface="Comic Sans MS" pitchFamily="66" charset="0"/>
              </a:rPr>
              <a:t>Objective – </a:t>
            </a:r>
            <a:r>
              <a:rPr lang="en-GB" sz="2800" u="sng" dirty="0" smtClean="0">
                <a:solidFill>
                  <a:srgbClr val="FF0000"/>
                </a:solidFill>
                <a:latin typeface="Comic Sans MS" pitchFamily="66" charset="0"/>
              </a:rPr>
              <a:t>What have I learned about humanism?</a:t>
            </a:r>
            <a:endParaRPr lang="en-GB" sz="2800" u="sng" dirty="0">
              <a:solidFill>
                <a:srgbClr val="FF0000"/>
              </a:solidFill>
              <a:latin typeface="Comic Sans MS" pitchFamily="66" charset="0"/>
            </a:endParaRPr>
          </a:p>
        </p:txBody>
      </p:sp>
      <p:sp>
        <p:nvSpPr>
          <p:cNvPr id="6" name="Right Arrow 5"/>
          <p:cNvSpPr/>
          <p:nvPr/>
        </p:nvSpPr>
        <p:spPr>
          <a:xfrm>
            <a:off x="12408" y="908720"/>
            <a:ext cx="9131591" cy="5832648"/>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p:nvSpPr>
        <p:spPr>
          <a:xfrm>
            <a:off x="12409" y="116632"/>
            <a:ext cx="4716016" cy="5232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Our Learning Journey</a:t>
            </a:r>
            <a:endParaRPr lang="en-US" sz="2800"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sp>
        <p:nvSpPr>
          <p:cNvPr id="9" name="Rectangle 8"/>
          <p:cNvSpPr/>
          <p:nvPr/>
        </p:nvSpPr>
        <p:spPr>
          <a:xfrm>
            <a:off x="968" y="5534561"/>
            <a:ext cx="6447599" cy="1323439"/>
          </a:xfrm>
          <a:prstGeom prst="rect">
            <a:avLst/>
          </a:prstGeom>
          <a:noFill/>
        </p:spPr>
        <p:txBody>
          <a:bodyPr wrap="square" lIns="91440" tIns="45720" rIns="91440" bIns="45720">
            <a:spAutoFit/>
          </a:bodyPr>
          <a:lstStyle/>
          <a:p>
            <a:pPr algn="ctr"/>
            <a:r>
              <a:rPr lang="en-US" sz="40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Ethics, Philosophy and Religion</a:t>
            </a:r>
            <a:endParaRPr lang="en-US" sz="40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555294617"/>
              </p:ext>
            </p:extLst>
          </p:nvPr>
        </p:nvGraphicFramePr>
        <p:xfrm>
          <a:off x="40791" y="2480050"/>
          <a:ext cx="6096000" cy="2689988"/>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xmlns="" val="20000"/>
                    </a:ext>
                  </a:extLst>
                </a:gridCol>
                <a:gridCol w="2032000">
                  <a:extLst>
                    <a:ext uri="{9D8B030D-6E8A-4147-A177-3AD203B41FA5}">
                      <a16:colId xmlns:a16="http://schemas.microsoft.com/office/drawing/2014/main" xmlns="" val="20001"/>
                    </a:ext>
                  </a:extLst>
                </a:gridCol>
                <a:gridCol w="2032000">
                  <a:extLst>
                    <a:ext uri="{9D8B030D-6E8A-4147-A177-3AD203B41FA5}">
                      <a16:colId xmlns:a16="http://schemas.microsoft.com/office/drawing/2014/main" xmlns="" val="20002"/>
                    </a:ext>
                  </a:extLst>
                </a:gridCol>
              </a:tblGrid>
              <a:tr h="154817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Demonstrated</a:t>
                      </a:r>
                      <a:r>
                        <a:rPr lang="en-GB" baseline="0" dirty="0" smtClean="0"/>
                        <a:t> understanding of humanist ethics with application to at least one moral issue.</a:t>
                      </a:r>
                      <a:endParaRPr lang="en-GB" dirty="0" smtClean="0"/>
                    </a:p>
                    <a:p>
                      <a:endParaRPr lang="en-GB" dirty="0"/>
                    </a:p>
                  </a:txBody>
                  <a:tcPr/>
                </a:tc>
                <a:tc>
                  <a:txBody>
                    <a:bodyPr/>
                    <a:lstStyle/>
                    <a:p>
                      <a:r>
                        <a:rPr lang="en-GB" dirty="0" smtClean="0"/>
                        <a:t>Explained</a:t>
                      </a:r>
                      <a:r>
                        <a:rPr lang="en-GB" baseline="0" dirty="0" smtClean="0"/>
                        <a:t> the similarities and differences between religious and humanist rites of passage.</a:t>
                      </a:r>
                      <a:endParaRPr lang="en-GB" dirty="0"/>
                    </a:p>
                  </a:txBody>
                  <a:tcPr/>
                </a:tc>
                <a:tc>
                  <a:txBody>
                    <a:bodyPr/>
                    <a:lstStyle/>
                    <a:p>
                      <a:r>
                        <a:rPr lang="en-GB" dirty="0" smtClean="0"/>
                        <a:t>Evaluated</a:t>
                      </a:r>
                      <a:r>
                        <a:rPr lang="en-GB" baseline="0" dirty="0" smtClean="0"/>
                        <a:t> the claim that humanism has no place in the Religious Studies curriculum.</a:t>
                      </a:r>
                      <a:endParaRPr lang="en-GB" dirty="0"/>
                    </a:p>
                  </a:txBody>
                  <a:tcPr/>
                </a:tc>
                <a:extLst>
                  <a:ext uri="{0D108BD9-81ED-4DB2-BD59-A6C34878D82A}">
                    <a16:rowId xmlns:a16="http://schemas.microsoft.com/office/drawing/2014/main" xmlns="" val="10000"/>
                  </a:ext>
                </a:extLst>
              </a:tr>
              <a:tr h="678308">
                <a:tc>
                  <a:txBody>
                    <a:bodyPr/>
                    <a:lstStyle/>
                    <a:p>
                      <a:r>
                        <a:rPr lang="en-GB" dirty="0" smtClean="0"/>
                        <a:t>C-D</a:t>
                      </a:r>
                      <a:endParaRPr lang="en-GB" dirty="0"/>
                    </a:p>
                  </a:txBody>
                  <a:tcPr/>
                </a:tc>
                <a:tc>
                  <a:txBody>
                    <a:bodyPr/>
                    <a:lstStyle/>
                    <a:p>
                      <a:r>
                        <a:rPr lang="en-GB" dirty="0" smtClean="0"/>
                        <a:t>B-C</a:t>
                      </a:r>
                      <a:endParaRPr lang="en-GB" dirty="0"/>
                    </a:p>
                  </a:txBody>
                  <a:tcPr/>
                </a:tc>
                <a:tc>
                  <a:txBody>
                    <a:bodyPr/>
                    <a:lstStyle/>
                    <a:p>
                      <a:r>
                        <a:rPr lang="en-GB" dirty="0" smtClean="0"/>
                        <a:t>A*-B</a:t>
                      </a:r>
                      <a:endParaRPr lang="en-GB"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342899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1942" y="6001014"/>
            <a:ext cx="6512511" cy="1143000"/>
          </a:xfrm>
        </p:spPr>
        <p:txBody>
          <a:bodyPr/>
          <a:lstStyle/>
          <a:p>
            <a:r>
              <a:rPr lang="en-GB" dirty="0" smtClean="0"/>
              <a:t>Revision</a:t>
            </a:r>
            <a:endParaRPr lang="en-GB" dirty="0"/>
          </a:p>
        </p:txBody>
      </p:sp>
      <p:sp>
        <p:nvSpPr>
          <p:cNvPr id="4" name="Oval 3"/>
          <p:cNvSpPr/>
          <p:nvPr/>
        </p:nvSpPr>
        <p:spPr>
          <a:xfrm>
            <a:off x="3635896" y="2989986"/>
            <a:ext cx="1800200"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Humanism</a:t>
            </a:r>
            <a:endParaRPr lang="en-GB" dirty="0"/>
          </a:p>
        </p:txBody>
      </p:sp>
      <p:cxnSp>
        <p:nvCxnSpPr>
          <p:cNvPr id="6" name="Straight Arrow Connector 5"/>
          <p:cNvCxnSpPr>
            <a:stCxn id="4" idx="1"/>
          </p:cNvCxnSpPr>
          <p:nvPr/>
        </p:nvCxnSpPr>
        <p:spPr>
          <a:xfrm flipH="1" flipV="1">
            <a:off x="1265697" y="629980"/>
            <a:ext cx="2633832" cy="24865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98551" y="260648"/>
            <a:ext cx="2325445" cy="369332"/>
          </a:xfrm>
          <a:prstGeom prst="rect">
            <a:avLst/>
          </a:prstGeom>
          <a:noFill/>
        </p:spPr>
        <p:txBody>
          <a:bodyPr wrap="none" rtlCol="0">
            <a:spAutoFit/>
          </a:bodyPr>
          <a:lstStyle/>
          <a:p>
            <a:r>
              <a:rPr lang="en-GB" dirty="0" smtClean="0"/>
              <a:t>Key humanist beliefs</a:t>
            </a:r>
            <a:endParaRPr lang="en-GB" dirty="0"/>
          </a:p>
        </p:txBody>
      </p:sp>
      <p:cxnSp>
        <p:nvCxnSpPr>
          <p:cNvPr id="9" name="Straight Arrow Connector 8"/>
          <p:cNvCxnSpPr>
            <a:stCxn id="4" idx="3"/>
          </p:cNvCxnSpPr>
          <p:nvPr/>
        </p:nvCxnSpPr>
        <p:spPr>
          <a:xfrm flipH="1">
            <a:off x="2034082" y="3727538"/>
            <a:ext cx="1865447" cy="12856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97315" y="5013176"/>
            <a:ext cx="1536767" cy="369332"/>
          </a:xfrm>
          <a:prstGeom prst="rect">
            <a:avLst/>
          </a:prstGeom>
          <a:noFill/>
        </p:spPr>
        <p:txBody>
          <a:bodyPr wrap="none" rtlCol="0">
            <a:spAutoFit/>
          </a:bodyPr>
          <a:lstStyle/>
          <a:p>
            <a:r>
              <a:rPr lang="en-GB" dirty="0" smtClean="0"/>
              <a:t>Key concepts</a:t>
            </a:r>
            <a:endParaRPr lang="en-GB" dirty="0"/>
          </a:p>
        </p:txBody>
      </p:sp>
      <p:cxnSp>
        <p:nvCxnSpPr>
          <p:cNvPr id="15" name="Straight Arrow Connector 14"/>
          <p:cNvCxnSpPr>
            <a:stCxn id="4" idx="7"/>
          </p:cNvCxnSpPr>
          <p:nvPr/>
        </p:nvCxnSpPr>
        <p:spPr>
          <a:xfrm flipV="1">
            <a:off x="5172463" y="629980"/>
            <a:ext cx="2783448" cy="24865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948264" y="124564"/>
            <a:ext cx="2015295" cy="369332"/>
          </a:xfrm>
          <a:prstGeom prst="rect">
            <a:avLst/>
          </a:prstGeom>
          <a:noFill/>
        </p:spPr>
        <p:txBody>
          <a:bodyPr wrap="none" rtlCol="0">
            <a:spAutoFit/>
          </a:bodyPr>
          <a:lstStyle/>
          <a:p>
            <a:r>
              <a:rPr lang="en-GB" dirty="0" smtClean="0"/>
              <a:t>Beliefs about God</a:t>
            </a:r>
            <a:endParaRPr lang="en-GB" dirty="0"/>
          </a:p>
        </p:txBody>
      </p:sp>
      <p:cxnSp>
        <p:nvCxnSpPr>
          <p:cNvPr id="18" name="Straight Arrow Connector 17"/>
          <p:cNvCxnSpPr>
            <a:stCxn id="4" idx="5"/>
          </p:cNvCxnSpPr>
          <p:nvPr/>
        </p:nvCxnSpPr>
        <p:spPr>
          <a:xfrm>
            <a:off x="5172463" y="3727538"/>
            <a:ext cx="1991825" cy="8535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588224" y="4650787"/>
            <a:ext cx="1842171" cy="369332"/>
          </a:xfrm>
          <a:prstGeom prst="rect">
            <a:avLst/>
          </a:prstGeom>
          <a:noFill/>
        </p:spPr>
        <p:txBody>
          <a:bodyPr wrap="none" rtlCol="0">
            <a:spAutoFit/>
          </a:bodyPr>
          <a:lstStyle/>
          <a:p>
            <a:r>
              <a:rPr lang="en-GB" dirty="0" smtClean="0"/>
              <a:t>Rites of passage</a:t>
            </a:r>
            <a:endParaRPr lang="en-GB" dirty="0"/>
          </a:p>
        </p:txBody>
      </p:sp>
      <p:cxnSp>
        <p:nvCxnSpPr>
          <p:cNvPr id="21" name="Straight Arrow Connector 20"/>
          <p:cNvCxnSpPr>
            <a:stCxn id="4" idx="4"/>
          </p:cNvCxnSpPr>
          <p:nvPr/>
        </p:nvCxnSpPr>
        <p:spPr>
          <a:xfrm flipH="1">
            <a:off x="4211960" y="3854082"/>
            <a:ext cx="324036" cy="18791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721942" y="5749374"/>
            <a:ext cx="3209533" cy="369332"/>
          </a:xfrm>
          <a:prstGeom prst="rect">
            <a:avLst/>
          </a:prstGeom>
          <a:noFill/>
        </p:spPr>
        <p:txBody>
          <a:bodyPr wrap="none" rtlCol="0">
            <a:spAutoFit/>
          </a:bodyPr>
          <a:lstStyle/>
          <a:p>
            <a:r>
              <a:rPr lang="en-GB" dirty="0" smtClean="0"/>
              <a:t>How to make moral decisions</a:t>
            </a:r>
            <a:endParaRPr lang="en-GB" dirty="0"/>
          </a:p>
        </p:txBody>
      </p:sp>
      <p:cxnSp>
        <p:nvCxnSpPr>
          <p:cNvPr id="26" name="Straight Arrow Connector 25"/>
          <p:cNvCxnSpPr>
            <a:stCxn id="4" idx="0"/>
          </p:cNvCxnSpPr>
          <p:nvPr/>
        </p:nvCxnSpPr>
        <p:spPr>
          <a:xfrm flipV="1">
            <a:off x="4535996" y="1340768"/>
            <a:ext cx="0" cy="16492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3130803" y="863228"/>
            <a:ext cx="2810385" cy="369332"/>
          </a:xfrm>
          <a:prstGeom prst="rect">
            <a:avLst/>
          </a:prstGeom>
          <a:noFill/>
        </p:spPr>
        <p:txBody>
          <a:bodyPr wrap="none" rtlCol="0">
            <a:spAutoFit/>
          </a:bodyPr>
          <a:lstStyle/>
          <a:p>
            <a:r>
              <a:rPr lang="en-GB" dirty="0" smtClean="0"/>
              <a:t>The happy human symbol</a:t>
            </a:r>
            <a:endParaRPr lang="en-GB" dirty="0"/>
          </a:p>
        </p:txBody>
      </p:sp>
      <p:sp>
        <p:nvSpPr>
          <p:cNvPr id="35" name="TextBox 34"/>
          <p:cNvSpPr txBox="1"/>
          <p:nvPr/>
        </p:nvSpPr>
        <p:spPr>
          <a:xfrm>
            <a:off x="3162898" y="4793669"/>
            <a:ext cx="580608" cy="369332"/>
          </a:xfrm>
          <a:prstGeom prst="rect">
            <a:avLst/>
          </a:prstGeom>
          <a:noFill/>
        </p:spPr>
        <p:txBody>
          <a:bodyPr wrap="none" rtlCol="0">
            <a:spAutoFit/>
          </a:bodyPr>
          <a:lstStyle/>
          <a:p>
            <a:r>
              <a:rPr lang="en-GB" dirty="0" smtClean="0"/>
              <a:t>War</a:t>
            </a:r>
            <a:endParaRPr lang="en-GB" dirty="0"/>
          </a:p>
        </p:txBody>
      </p:sp>
    </p:spTree>
    <p:extLst>
      <p:ext uri="{BB962C8B-B14F-4D97-AF65-F5344CB8AC3E}">
        <p14:creationId xmlns:p14="http://schemas.microsoft.com/office/powerpoint/2010/main" val="888750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5517232"/>
            <a:ext cx="7766248" cy="1143000"/>
          </a:xfrm>
        </p:spPr>
        <p:txBody>
          <a:bodyPr/>
          <a:lstStyle/>
          <a:p>
            <a:r>
              <a:rPr lang="en-GB" dirty="0" smtClean="0"/>
              <a:t>Humanist beliefs</a:t>
            </a:r>
            <a:endParaRPr lang="en-GB" dirty="0"/>
          </a:p>
        </p:txBody>
      </p:sp>
      <p:pic>
        <p:nvPicPr>
          <p:cNvPr id="4" name="DZN8Ne1nmr4?feature=player_detailpage"/>
          <p:cNvPicPr>
            <a:picLocks noGrp="1" noRot="1" noChangeAspect="1"/>
          </p:cNvPicPr>
          <p:nvPr>
            <p:ph sz="quarter" idx="13"/>
            <a:videoFile r:link="rId1"/>
          </p:nvPr>
        </p:nvPicPr>
        <p:blipFill>
          <a:blip r:embed="rId3"/>
          <a:stretch>
            <a:fillRect/>
          </a:stretch>
        </p:blipFill>
        <p:spPr>
          <a:xfrm>
            <a:off x="395536" y="548680"/>
            <a:ext cx="8380789" cy="4714194"/>
          </a:xfrm>
          <a:prstGeom prst="rect">
            <a:avLst/>
          </a:prstGeom>
        </p:spPr>
      </p:pic>
    </p:spTree>
    <p:extLst>
      <p:ext uri="{BB962C8B-B14F-4D97-AF65-F5344CB8AC3E}">
        <p14:creationId xmlns:p14="http://schemas.microsoft.com/office/powerpoint/2010/main" val="7366314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229200"/>
            <a:ext cx="8486328" cy="1143000"/>
          </a:xfrm>
        </p:spPr>
        <p:txBody>
          <a:bodyPr/>
          <a:lstStyle/>
          <a:p>
            <a:r>
              <a:rPr lang="en-GB" dirty="0" smtClean="0"/>
              <a:t>What makes something ‘good’ or ‘right’ </a:t>
            </a:r>
            <a:endParaRPr lang="en-GB" dirty="0"/>
          </a:p>
        </p:txBody>
      </p:sp>
      <p:pic>
        <p:nvPicPr>
          <p:cNvPr id="4" name="9tpL1K8ZqrU?feature=player_detailpage"/>
          <p:cNvPicPr>
            <a:picLocks noGrp="1" noRot="1" noChangeAspect="1"/>
          </p:cNvPicPr>
          <p:nvPr>
            <p:ph sz="quarter" idx="13"/>
            <a:videoFile r:link="rId1"/>
          </p:nvPr>
        </p:nvPicPr>
        <p:blipFill>
          <a:blip r:embed="rId3"/>
          <a:stretch>
            <a:fillRect/>
          </a:stretch>
        </p:blipFill>
        <p:spPr>
          <a:xfrm>
            <a:off x="395536" y="249476"/>
            <a:ext cx="8340785" cy="4691692"/>
          </a:xfrm>
          <a:prstGeom prst="rect">
            <a:avLst/>
          </a:prstGeom>
        </p:spPr>
      </p:pic>
    </p:spTree>
    <p:extLst>
      <p:ext uri="{BB962C8B-B14F-4D97-AF65-F5344CB8AC3E}">
        <p14:creationId xmlns:p14="http://schemas.microsoft.com/office/powerpoint/2010/main" val="19114583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5157192"/>
            <a:ext cx="7982272" cy="1143000"/>
          </a:xfrm>
        </p:spPr>
        <p:txBody>
          <a:bodyPr/>
          <a:lstStyle/>
          <a:p>
            <a:r>
              <a:rPr lang="en-GB" dirty="0" smtClean="0"/>
              <a:t>Example of humanist rites of passage: Marriage</a:t>
            </a:r>
            <a:endParaRPr lang="en-GB" dirty="0"/>
          </a:p>
        </p:txBody>
      </p:sp>
      <p:pic>
        <p:nvPicPr>
          <p:cNvPr id="4" name="C_xSxRms1XY?feature=player_detailpage"/>
          <p:cNvPicPr>
            <a:picLocks noGrp="1" noRot="1" noChangeAspect="1"/>
          </p:cNvPicPr>
          <p:nvPr>
            <p:ph sz="quarter" idx="13"/>
            <a:videoFile r:link="rId1"/>
          </p:nvPr>
        </p:nvPicPr>
        <p:blipFill>
          <a:blip r:embed="rId3"/>
          <a:stretch>
            <a:fillRect/>
          </a:stretch>
        </p:blipFill>
        <p:spPr>
          <a:xfrm>
            <a:off x="323528" y="208972"/>
            <a:ext cx="8568952" cy="4820036"/>
          </a:xfrm>
          <a:prstGeom prst="rect">
            <a:avLst/>
          </a:prstGeom>
        </p:spPr>
      </p:pic>
    </p:spTree>
    <p:extLst>
      <p:ext uri="{BB962C8B-B14F-4D97-AF65-F5344CB8AC3E}">
        <p14:creationId xmlns:p14="http://schemas.microsoft.com/office/powerpoint/2010/main" val="4628160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116632"/>
            <a:ext cx="9144000" cy="2808312"/>
          </a:xfrm>
        </p:spPr>
        <p:txBody>
          <a:bodyPr>
            <a:noAutofit/>
          </a:bodyPr>
          <a:lstStyle/>
          <a:p>
            <a:r>
              <a:rPr lang="en-GB" sz="2000" dirty="0" smtClean="0"/>
              <a:t>Assessment Task</a:t>
            </a:r>
            <a:r>
              <a:rPr lang="en-GB" sz="2000" dirty="0"/>
              <a:t>:  </a:t>
            </a:r>
            <a:r>
              <a:rPr lang="en-GB" sz="2000" dirty="0" smtClean="0"/>
              <a:t>This is an exam style piece of extended writing answering the following question.</a:t>
            </a:r>
          </a:p>
          <a:p>
            <a:pPr marL="45720" indent="0">
              <a:buNone/>
            </a:pPr>
            <a:endParaRPr lang="en-GB" sz="2000" dirty="0" smtClean="0"/>
          </a:p>
          <a:p>
            <a:pPr marL="45720" indent="0">
              <a:buNone/>
            </a:pPr>
            <a:r>
              <a:rPr lang="en-GB" sz="2000" dirty="0" smtClean="0"/>
              <a:t>Explain with examples how humanists make moral decisions and how this may be different to those with a religious faith such as Christianity.</a:t>
            </a:r>
          </a:p>
          <a:p>
            <a:pPr marL="45720" indent="0">
              <a:buNone/>
            </a:pPr>
            <a:endParaRPr lang="en-GB" sz="2000" dirty="0" smtClean="0"/>
          </a:p>
          <a:p>
            <a:pPr marL="45720" indent="0">
              <a:buNone/>
            </a:pPr>
            <a:endParaRPr lang="en-GB" sz="2000" dirty="0"/>
          </a:p>
          <a:p>
            <a:pPr marL="45720" indent="0">
              <a:buNone/>
            </a:pPr>
            <a:r>
              <a:rPr lang="en-GB" sz="2000" b="1" dirty="0"/>
              <a:t> </a:t>
            </a:r>
            <a:endParaRPr lang="en-GB" sz="2000" dirty="0"/>
          </a:p>
          <a:p>
            <a:pPr marL="45720" indent="0">
              <a:buNone/>
            </a:pPr>
            <a:endParaRPr lang="en-GB" sz="2000" dirty="0"/>
          </a:p>
          <a:p>
            <a:pPr marL="45720" indent="0">
              <a:buNone/>
            </a:pPr>
            <a:endParaRPr lang="en-GB" sz="2000" dirty="0"/>
          </a:p>
        </p:txBody>
      </p:sp>
      <p:sp>
        <p:nvSpPr>
          <p:cNvPr id="6" name="Text Box 2"/>
          <p:cNvSpPr txBox="1">
            <a:spLocks noChangeArrowheads="1"/>
          </p:cNvSpPr>
          <p:nvPr/>
        </p:nvSpPr>
        <p:spPr bwMode="auto">
          <a:xfrm>
            <a:off x="359532" y="3321042"/>
            <a:ext cx="8424936" cy="295221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2000" b="1" dirty="0">
                <a:effectLst/>
                <a:latin typeface="Calibri" panose="020F0502020204030204" pitchFamily="34" charset="0"/>
                <a:ea typeface="Calibri" panose="020F0502020204030204" pitchFamily="34" charset="0"/>
                <a:cs typeface="Times New Roman" panose="02020603050405020304" pitchFamily="18" charset="0"/>
              </a:rPr>
              <a:t>Other words you may include:</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2000" dirty="0" smtClean="0">
                <a:effectLst/>
                <a:latin typeface="Calibri" panose="020F0502020204030204" pitchFamily="34" charset="0"/>
                <a:ea typeface="Calibri" panose="020F0502020204030204" pitchFamily="34" charset="0"/>
                <a:cs typeface="Times New Roman" panose="02020603050405020304" pitchFamily="18" charset="0"/>
              </a:rPr>
              <a:t>secular </a:t>
            </a:r>
            <a:r>
              <a:rPr lang="en-GB" sz="2000" dirty="0">
                <a:effectLst/>
                <a:latin typeface="Calibri" panose="020F0502020204030204" pitchFamily="34" charset="0"/>
                <a:ea typeface="Calibri" panose="020F0502020204030204" pitchFamily="34" charset="0"/>
                <a:cs typeface="Times New Roman" panose="02020603050405020304" pitchFamily="18" charset="0"/>
              </a:rPr>
              <a:t>philosophy   ethics/ethical   empathy   atheist   humanism   reason   happiness,  Golden rule. Respect, evidence, experience </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Sacred texts, God, Jesus, ‘Love your neighbour’ (Jesus’s teaching) Do not Steal (One of the Christian Ten commandments) </a:t>
            </a:r>
          </a:p>
          <a:p>
            <a:pP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2895303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670048"/>
            <a:ext cx="8891059"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Humanism is a…</a:t>
            </a:r>
            <a:r>
              <a:rPr kumimoji="0" lang="en-GB" altLang="en-US" sz="2000" b="0" i="0" u="none" strike="noStrike" cap="none" normalizeH="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GB" altLang="en-US"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They do not believe in…because...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 such they do not refer to sacred texts or writings for guidance on how to live a moral life.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Humanists follow… such as…</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They also…</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Finally they consider…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Religious believer such as Christians follow…</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 addition they would…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 example of a moral dilemma would be…(give an example of a moral dilemma perhaps from a previous lesson)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Humanist would think about….</a:t>
            </a:r>
            <a:endParaRPr kumimoji="0" lang="en-GB" altLang="en-US"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They would also…. and conclude that.. (say what they may do and why)</a:t>
            </a:r>
            <a:endParaRPr kumimoji="0" lang="en-GB" altLang="en-US"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000" b="0" i="0" u="none" strike="noStrike" cap="none" normalizeH="0" baseline="0" dirty="0" smtClean="0">
              <a:ln>
                <a:noFill/>
              </a:ln>
              <a:solidFill>
                <a:schemeClr val="tx1"/>
              </a:solidFill>
              <a:effectLst/>
              <a:latin typeface="Arial" panose="020B0604020202020204" pitchFamily="34" charset="0"/>
            </a:endParaRPr>
          </a:p>
        </p:txBody>
      </p:sp>
      <p:sp>
        <p:nvSpPr>
          <p:cNvPr id="6" name="Rectangle 4"/>
          <p:cNvSpPr>
            <a:spLocks noChangeArrowheads="1"/>
          </p:cNvSpPr>
          <p:nvPr/>
        </p:nvSpPr>
        <p:spPr bwMode="auto">
          <a:xfrm>
            <a:off x="0" y="6256193"/>
            <a:ext cx="889105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Christian on the other hand would… and they may… (say what they would do linked to Christian rules)</a:t>
            </a:r>
            <a:endParaRPr kumimoji="0" lang="en-GB" altLang="en-US" sz="2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153112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5304804" y="5805264"/>
            <a:ext cx="7175351" cy="1793167"/>
          </a:xfrm>
        </p:spPr>
        <p:txBody>
          <a:bodyPr/>
          <a:lstStyle/>
          <a:p>
            <a:r>
              <a:rPr lang="en-GB" dirty="0" smtClean="0"/>
              <a:t>TAG TASK</a:t>
            </a:r>
            <a:endParaRPr lang="en-GB" dirty="0"/>
          </a:p>
        </p:txBody>
      </p:sp>
      <p:sp>
        <p:nvSpPr>
          <p:cNvPr id="4" name="Rectangle 3"/>
          <p:cNvSpPr/>
          <p:nvPr/>
        </p:nvSpPr>
        <p:spPr>
          <a:xfrm>
            <a:off x="179512" y="188640"/>
            <a:ext cx="8712968" cy="2677656"/>
          </a:xfrm>
          <a:prstGeom prst="rect">
            <a:avLst/>
          </a:prstGeom>
        </p:spPr>
        <p:txBody>
          <a:bodyPr wrap="square">
            <a:spAutoFit/>
          </a:bodyPr>
          <a:lstStyle/>
          <a:p>
            <a:r>
              <a:rPr lang="en-GB" sz="2400" b="1" dirty="0"/>
              <a:t>‘Religious Studies is for the study of religion, humanism has no place on the curriculum’</a:t>
            </a:r>
            <a:endParaRPr lang="en-GB" sz="2400" dirty="0"/>
          </a:p>
          <a:p>
            <a:r>
              <a:rPr lang="en-GB" sz="2400" b="1" dirty="0"/>
              <a:t> </a:t>
            </a:r>
            <a:endParaRPr lang="en-GB" sz="2400" dirty="0"/>
          </a:p>
          <a:p>
            <a:r>
              <a:rPr lang="en-GB" sz="2400" dirty="0"/>
              <a:t>Do you agree? </a:t>
            </a:r>
          </a:p>
          <a:p>
            <a:r>
              <a:rPr lang="en-GB" sz="2400" dirty="0"/>
              <a:t>Show you have considered more than one point of view</a:t>
            </a:r>
          </a:p>
          <a:p>
            <a:r>
              <a:rPr lang="en-GB" sz="2400" dirty="0"/>
              <a:t>You must refer to humanist and religious views in your answer. (8 marks</a:t>
            </a:r>
            <a:r>
              <a:rPr lang="en-GB" sz="2400" dirty="0" smtClean="0"/>
              <a:t>)</a:t>
            </a:r>
            <a:endParaRPr lang="en-GB" sz="2400" dirty="0"/>
          </a:p>
        </p:txBody>
      </p:sp>
      <p:sp>
        <p:nvSpPr>
          <p:cNvPr id="5" name="Rectangle 4"/>
          <p:cNvSpPr/>
          <p:nvPr/>
        </p:nvSpPr>
        <p:spPr>
          <a:xfrm>
            <a:off x="179512" y="3140968"/>
            <a:ext cx="5400600" cy="3508653"/>
          </a:xfrm>
          <a:prstGeom prst="rect">
            <a:avLst/>
          </a:prstGeom>
        </p:spPr>
        <p:txBody>
          <a:bodyPr wrap="square">
            <a:spAutoFit/>
          </a:bodyPr>
          <a:lstStyle/>
          <a:p>
            <a:r>
              <a:rPr lang="en-GB" dirty="0" smtClean="0"/>
              <a:t>Follow the</a:t>
            </a:r>
            <a:r>
              <a:rPr lang="en-GB" b="1" dirty="0" smtClean="0"/>
              <a:t> ADAM </a:t>
            </a:r>
            <a:r>
              <a:rPr lang="en-GB" dirty="0" smtClean="0"/>
              <a:t>framework:</a:t>
            </a:r>
          </a:p>
          <a:p>
            <a:endParaRPr lang="en-GB" dirty="0" smtClean="0"/>
          </a:p>
          <a:p>
            <a:r>
              <a:rPr lang="en-GB" sz="2400" b="1" dirty="0" smtClean="0"/>
              <a:t>A</a:t>
            </a:r>
            <a:r>
              <a:rPr lang="en-GB" dirty="0" smtClean="0"/>
              <a:t>gree- paragraph agreeing with the statement</a:t>
            </a:r>
          </a:p>
          <a:p>
            <a:endParaRPr lang="en-GB" dirty="0" smtClean="0"/>
          </a:p>
          <a:p>
            <a:r>
              <a:rPr lang="en-GB" sz="2400" b="1" dirty="0" smtClean="0"/>
              <a:t>D</a:t>
            </a:r>
            <a:r>
              <a:rPr lang="en-GB" dirty="0" smtClean="0"/>
              <a:t>isagree- paragraph disagreeing with the statement</a:t>
            </a:r>
          </a:p>
          <a:p>
            <a:endParaRPr lang="en-GB" dirty="0" smtClean="0"/>
          </a:p>
          <a:p>
            <a:r>
              <a:rPr lang="en-GB" sz="2400" b="1" dirty="0" smtClean="0"/>
              <a:t>A</a:t>
            </a:r>
            <a:r>
              <a:rPr lang="en-GB" dirty="0" smtClean="0"/>
              <a:t>dd religion/humanist views- check you have included both views</a:t>
            </a:r>
          </a:p>
          <a:p>
            <a:endParaRPr lang="en-GB" dirty="0" smtClean="0"/>
          </a:p>
          <a:p>
            <a:r>
              <a:rPr lang="en-GB" sz="2400" dirty="0" smtClean="0"/>
              <a:t>M</a:t>
            </a:r>
            <a:r>
              <a:rPr lang="en-GB" dirty="0" smtClean="0"/>
              <a:t>y view- write your own view and give a reason</a:t>
            </a:r>
            <a:endParaRPr lang="en-GB" dirty="0"/>
          </a:p>
        </p:txBody>
      </p:sp>
    </p:spTree>
    <p:extLst>
      <p:ext uri="{BB962C8B-B14F-4D97-AF65-F5344CB8AC3E}">
        <p14:creationId xmlns:p14="http://schemas.microsoft.com/office/powerpoint/2010/main" val="3433231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828" y="-310344"/>
            <a:ext cx="8784976" cy="620688"/>
          </a:xfrm>
        </p:spPr>
        <p:txBody>
          <a:bodyPr/>
          <a:lstStyle/>
          <a:p>
            <a:pPr marL="0" indent="0" algn="l">
              <a:buNone/>
            </a:pPr>
            <a:r>
              <a:rPr lang="en-GB" sz="2000" dirty="0" smtClean="0"/>
              <a:t/>
            </a:r>
            <a:br>
              <a:rPr lang="en-GB" sz="2000" dirty="0" smtClean="0"/>
            </a:br>
            <a:r>
              <a:rPr lang="en-GB" sz="1400" dirty="0" smtClean="0"/>
              <a:t>This is an actual answer from year 9 last year</a:t>
            </a:r>
            <a:br>
              <a:rPr lang="en-GB" sz="1400" dirty="0" smtClean="0"/>
            </a:br>
            <a:r>
              <a:rPr lang="en-GB" sz="2000" dirty="0" smtClean="0"/>
              <a:t/>
            </a:r>
            <a:br>
              <a:rPr lang="en-GB" sz="2000" dirty="0" smtClean="0"/>
            </a:br>
            <a:r>
              <a:rPr lang="en-GB" sz="1400" dirty="0" smtClean="0"/>
              <a:t>Explain with examples how humanists make moral decisions and how they may be different to those with a religious faith such as Christianity</a:t>
            </a:r>
            <a:endParaRPr lang="en-GB" sz="1400" dirty="0"/>
          </a:p>
        </p:txBody>
      </p:sp>
      <p:sp>
        <p:nvSpPr>
          <p:cNvPr id="4" name="TextBox 3"/>
          <p:cNvSpPr txBox="1"/>
          <p:nvPr/>
        </p:nvSpPr>
        <p:spPr>
          <a:xfrm>
            <a:off x="0" y="1052736"/>
            <a:ext cx="9144000" cy="3785652"/>
          </a:xfrm>
          <a:prstGeom prst="rect">
            <a:avLst/>
          </a:prstGeom>
          <a:solidFill>
            <a:schemeClr val="bg1"/>
          </a:solidFill>
        </p:spPr>
        <p:txBody>
          <a:bodyPr wrap="square" rtlCol="0">
            <a:spAutoFit/>
          </a:bodyPr>
          <a:lstStyle/>
          <a:p>
            <a:r>
              <a:rPr lang="en-GB" sz="1200" dirty="0" smtClean="0"/>
              <a:t>Humanism is a non-religious belief in the fair treatment of other people. Their morals and principles are based on making others happy and decreasing their pain. They do not believe in a higher power because they think their is no scientific evidence for one. Because of this they do not rely on sacred texts or books for guidance on what is right and wrong. Humanists instead follow basic moral principles some of which are similar to religious ones such as treating others as you want to be treated, this is similar to Jesus’ teaching to ‘love your neighbour’ they also try to increase happiness and decrease pain, this guides them in their moral decisions. </a:t>
            </a:r>
          </a:p>
          <a:p>
            <a:endParaRPr lang="en-GB" sz="1200" dirty="0"/>
          </a:p>
          <a:p>
            <a:r>
              <a:rPr lang="en-GB" sz="1200" dirty="0" smtClean="0"/>
              <a:t>A moral decision is a choice made heavily based on someone's idea of what is right and wrong. A very important decision someone might have to make is whether to have an abortion or not. A humanist would make this decision heavily guided by their principles, a religious believer would make the decision based on their religion. They may seek guidance form a higher power or god, a religious leader like a priest or perhaps from a sacred text or book like the Bible. </a:t>
            </a:r>
          </a:p>
          <a:p>
            <a:endParaRPr lang="en-GB" sz="1200" dirty="0"/>
          </a:p>
          <a:p>
            <a:r>
              <a:rPr lang="en-GB" sz="1200" dirty="0" smtClean="0"/>
              <a:t>Another rule humanists  follow is empathy, before making a decision that would impact on someone else they would imagine themselves in their shoes, this links to the golden rule: to treat others as you would like yourself to be treated. </a:t>
            </a:r>
          </a:p>
          <a:p>
            <a:endParaRPr lang="en-GB" sz="1200" dirty="0"/>
          </a:p>
          <a:p>
            <a:r>
              <a:rPr lang="en-GB" sz="1200" dirty="0" smtClean="0"/>
              <a:t>If a humanist was going to support a woman's right to an abortion they may think about how they would feel if they had to make the decision, or if it is right to let something die. They may think about who else is involved, their jobs and how it affects their life as well. </a:t>
            </a:r>
          </a:p>
          <a:p>
            <a:endParaRPr lang="en-GB" sz="1200" dirty="0"/>
          </a:p>
          <a:p>
            <a:r>
              <a:rPr lang="en-GB" sz="1200" dirty="0" smtClean="0"/>
              <a:t>A religious believer might focus more heavily on the life and death side instead of money as that is their beliefs.  </a:t>
            </a:r>
          </a:p>
        </p:txBody>
      </p:sp>
      <p:graphicFrame>
        <p:nvGraphicFramePr>
          <p:cNvPr id="5" name="Table 4"/>
          <p:cNvGraphicFramePr>
            <a:graphicFrameLocks noGrp="1"/>
          </p:cNvGraphicFramePr>
          <p:nvPr>
            <p:extLst>
              <p:ext uri="{D42A27DB-BD31-4B8C-83A1-F6EECF244321}">
                <p14:modId xmlns:p14="http://schemas.microsoft.com/office/powerpoint/2010/main" val="3067709615"/>
              </p:ext>
            </p:extLst>
          </p:nvPr>
        </p:nvGraphicFramePr>
        <p:xfrm>
          <a:off x="0" y="5013176"/>
          <a:ext cx="9118848" cy="1737360"/>
        </p:xfrm>
        <a:graphic>
          <a:graphicData uri="http://schemas.openxmlformats.org/drawingml/2006/table">
            <a:tbl>
              <a:tblPr firstRow="1" bandRow="1">
                <a:tableStyleId>{72833802-FEF1-4C79-8D5D-14CF1EAF98D9}</a:tableStyleId>
              </a:tblPr>
              <a:tblGrid>
                <a:gridCol w="4559424">
                  <a:extLst>
                    <a:ext uri="{9D8B030D-6E8A-4147-A177-3AD203B41FA5}">
                      <a16:colId xmlns:a16="http://schemas.microsoft.com/office/drawing/2014/main" xmlns="" val="3179360229"/>
                    </a:ext>
                  </a:extLst>
                </a:gridCol>
                <a:gridCol w="4559424">
                  <a:extLst>
                    <a:ext uri="{9D8B030D-6E8A-4147-A177-3AD203B41FA5}">
                      <a16:colId xmlns:a16="http://schemas.microsoft.com/office/drawing/2014/main" xmlns="" val="2390088211"/>
                    </a:ext>
                  </a:extLst>
                </a:gridCol>
              </a:tblGrid>
              <a:tr h="370840">
                <a:tc>
                  <a:txBody>
                    <a:bodyPr/>
                    <a:lstStyle/>
                    <a:p>
                      <a:pPr marL="342900" indent="-342900">
                        <a:buAutoNum type="arabicPeriod"/>
                      </a:pPr>
                      <a:r>
                        <a:rPr lang="en-GB" dirty="0" smtClean="0"/>
                        <a:t>Underline religious language.</a:t>
                      </a:r>
                    </a:p>
                    <a:p>
                      <a:pPr marL="342900" indent="-342900">
                        <a:buAutoNum type="arabicPeriod"/>
                      </a:pPr>
                      <a:r>
                        <a:rPr lang="en-GB" dirty="0" smtClean="0"/>
                        <a:t>Shade</a:t>
                      </a:r>
                      <a:r>
                        <a:rPr lang="en-GB" baseline="0" dirty="0" smtClean="0"/>
                        <a:t> in one colour any teachings of beliefs (Christian or Humanist)</a:t>
                      </a:r>
                    </a:p>
                    <a:p>
                      <a:pPr marL="342900" indent="-342900">
                        <a:buAutoNum type="arabicPeriod"/>
                      </a:pPr>
                      <a:r>
                        <a:rPr lang="en-GB" baseline="0" dirty="0" smtClean="0"/>
                        <a:t>Shade any explanation of beliefs in a different colour.</a:t>
                      </a:r>
                      <a:endParaRPr lang="en-GB" dirty="0"/>
                    </a:p>
                  </a:txBody>
                  <a:tcPr/>
                </a:tc>
                <a:tc>
                  <a:txBody>
                    <a:bodyPr/>
                    <a:lstStyle/>
                    <a:p>
                      <a:r>
                        <a:rPr lang="en-GB" baseline="0" dirty="0" smtClean="0"/>
                        <a:t>4. Place a star * next to any examples of dilemmas. </a:t>
                      </a:r>
                    </a:p>
                    <a:p>
                      <a:r>
                        <a:rPr lang="en-GB" baseline="0" dirty="0" smtClean="0"/>
                        <a:t>5. Make two SPAG corrections. </a:t>
                      </a:r>
                    </a:p>
                    <a:p>
                      <a:r>
                        <a:rPr lang="en-GB" baseline="0" dirty="0" smtClean="0"/>
                        <a:t>6. Give one way of making this answer better. </a:t>
                      </a:r>
                    </a:p>
                    <a:p>
                      <a:endParaRPr lang="en-GB" baseline="0" dirty="0" smtClean="0"/>
                    </a:p>
                  </a:txBody>
                  <a:tcPr/>
                </a:tc>
                <a:extLst>
                  <a:ext uri="{0D108BD9-81ED-4DB2-BD59-A6C34878D82A}">
                    <a16:rowId xmlns:a16="http://schemas.microsoft.com/office/drawing/2014/main" xmlns="" val="619657005"/>
                  </a:ext>
                </a:extLst>
              </a:tr>
            </a:tbl>
          </a:graphicData>
        </a:graphic>
      </p:graphicFrame>
    </p:spTree>
    <p:extLst>
      <p:ext uri="{BB962C8B-B14F-4D97-AF65-F5344CB8AC3E}">
        <p14:creationId xmlns:p14="http://schemas.microsoft.com/office/powerpoint/2010/main" val="1521929536"/>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FBABEF47575BA4CBFAEA5361B6E7601" ma:contentTypeVersion="4" ma:contentTypeDescription="Create a new document." ma:contentTypeScope="" ma:versionID="9310a7af8ed9e62dae4f7ae7b7837792">
  <xsd:schema xmlns:xsd="http://www.w3.org/2001/XMLSchema" xmlns:xs="http://www.w3.org/2001/XMLSchema" xmlns:p="http://schemas.microsoft.com/office/2006/metadata/properties" xmlns:ns2="e8d1ab5d-6988-4e8d-941b-232d4f2f88c2" targetNamespace="http://schemas.microsoft.com/office/2006/metadata/properties" ma:root="true" ma:fieldsID="cb73867b1def25c86a481747ac85c175" ns2:_="">
    <xsd:import namespace="e8d1ab5d-6988-4e8d-941b-232d4f2f88c2"/>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d1ab5d-6988-4e8d-941b-232d4f2f88c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5DED525-837A-4386-A658-7253075067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d1ab5d-6988-4e8d-941b-232d4f2f88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103FAB9-473E-4B0B-AC98-03681E437ABC}">
  <ds:schemaRefs>
    <ds:schemaRef ds:uri="http://schemas.microsoft.com/sharepoint/v3/contenttype/forms"/>
  </ds:schemaRefs>
</ds:datastoreItem>
</file>

<file path=customXml/itemProps3.xml><?xml version="1.0" encoding="utf-8"?>
<ds:datastoreItem xmlns:ds="http://schemas.openxmlformats.org/officeDocument/2006/customXml" ds:itemID="{83805709-D142-45A1-BFB0-BE070CC49AED}">
  <ds:schemaRefs>
    <ds:schemaRef ds:uri="http://purl.org/dc/terms/"/>
    <ds:schemaRef ds:uri="e8d1ab5d-6988-4e8d-941b-232d4f2f88c2"/>
    <ds:schemaRef ds:uri="http://schemas.microsoft.com/office/2006/documentManagement/types"/>
    <ds:schemaRef ds:uri="http://purl.org/dc/elements/1.1/"/>
    <ds:schemaRef ds:uri="http://schemas.microsoft.com/office/2006/metadata/properties"/>
    <ds:schemaRef ds:uri="http://www.w3.org/XML/1998/namespace"/>
    <ds:schemaRef ds:uri="http://purl.org/dc/dcmitype/"/>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Slipstream</Template>
  <TotalTime>290</TotalTime>
  <Words>842</Words>
  <Application>Microsoft Office PowerPoint</Application>
  <PresentationFormat>On-screen Show (4:3)</PresentationFormat>
  <Paragraphs>92</Paragraphs>
  <Slides>10</Slides>
  <Notes>1</Notes>
  <HiddenSlides>0</HiddenSlides>
  <MMClips>3</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Slipstream</vt:lpstr>
      <vt:lpstr>PowerPoint Presentation</vt:lpstr>
      <vt:lpstr>Revision</vt:lpstr>
      <vt:lpstr>Humanist beliefs</vt:lpstr>
      <vt:lpstr>What makes something ‘good’ or ‘right’ </vt:lpstr>
      <vt:lpstr>Example of humanist rites of passage: Marriage</vt:lpstr>
      <vt:lpstr>PowerPoint Presentation</vt:lpstr>
      <vt:lpstr>PowerPoint Presentation</vt:lpstr>
      <vt:lpstr>TAG TASK</vt:lpstr>
      <vt:lpstr> This is an actual answer from year 9 last year  Explain with examples how humanists make moral decisions and how they may be different to those with a religious faith such as Christianity</vt:lpstr>
      <vt:lpstr>PowerPoint Presentation</vt:lpstr>
    </vt:vector>
  </TitlesOfParts>
  <Company>Birchwood Community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Humanism assessment</dc:title>
  <dc:creator>Daniel Cosgrove</dc:creator>
  <cp:lastModifiedBy>Roberts Heddwen Vaughan (GwE)</cp:lastModifiedBy>
  <cp:revision>17</cp:revision>
  <dcterms:created xsi:type="dcterms:W3CDTF">2015-07-13T13:13:28Z</dcterms:created>
  <dcterms:modified xsi:type="dcterms:W3CDTF">2017-08-15T14:23:51Z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0x010100EFBABEF47575BA4CBFAEA5361B6E7601</vt:lpwstr>
  </property>
</Properties>
</file>