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2" r:id="rId5"/>
    <p:sldId id="266" r:id="rId6"/>
    <p:sldId id="256" r:id="rId7"/>
    <p:sldId id="267" r:id="rId8"/>
    <p:sldId id="257" r:id="rId9"/>
    <p:sldId id="259" r:id="rId10"/>
    <p:sldId id="264" r:id="rId11"/>
  </p:sldIdLst>
  <p:sldSz cx="6858000" cy="9144000" type="screen4x3"/>
  <p:notesSz cx="6797675" cy="9926638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66CFE0-431E-4414-A3FE-BA016C8F5271}">
          <p14:sldIdLst>
            <p14:sldId id="260"/>
            <p14:sldId id="261"/>
            <p14:sldId id="258"/>
            <p14:sldId id="262"/>
            <p14:sldId id="266"/>
            <p14:sldId id="256"/>
            <p14:sldId id="267"/>
            <p14:sldId id="257"/>
            <p14:sldId id="259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20" d="100"/>
          <a:sy n="120" d="100"/>
        </p:scale>
        <p:origin x="-12" y="26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2210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779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8045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1389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5055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4197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724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811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1361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623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6425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CE275-3D62-4CED-A089-D1485DF2C7F0}" type="datetimeFigureOut">
              <a:rPr lang="cy-GB" smtClean="0"/>
              <a:t>11/07/2017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3FA9-5639-498E-B00D-A1F4A2B855E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4322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12" y="2051720"/>
            <a:ext cx="67265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TGAU: </a:t>
            </a:r>
            <a:r>
              <a:rPr lang="en-US" sz="6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Sêr</a:t>
            </a:r>
            <a:r>
              <a: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</a:t>
            </a:r>
            <a:r>
              <a:rPr lang="en-US" sz="6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Cymru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y Buzz BTN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46079"/>
              </p:ext>
            </p:extLst>
          </p:nvPr>
        </p:nvGraphicFramePr>
        <p:xfrm>
          <a:off x="332656" y="6948264"/>
          <a:ext cx="640887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Enw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Gradd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b="1" baseline="0" dirty="0" err="1">
                          <a:solidFill>
                            <a:schemeClr val="tx1"/>
                          </a:solidFill>
                        </a:rPr>
                        <a:t>Lefel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tx1"/>
                          </a:solidFill>
                        </a:rPr>
                        <a:t>Targed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Targed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1: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Targed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2: 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3" t="42936" r="46080" b="32484"/>
          <a:stretch/>
        </p:blipFill>
        <p:spPr bwMode="auto">
          <a:xfrm rot="5400000">
            <a:off x="1944037" y="2683226"/>
            <a:ext cx="2808312" cy="425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6278" y="915940"/>
            <a:ext cx="43941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cy-GB" sz="3600" b="1" dirty="0" err="1">
                <a:latin typeface="Segoe Print" pitchFamily="2" charset="0"/>
              </a:rPr>
              <a:t>Adran</a:t>
            </a:r>
            <a:r>
              <a:rPr lang="en-GB" altLang="cy-GB" sz="3600" b="1" dirty="0">
                <a:latin typeface="Segoe Print" pitchFamily="2" charset="0"/>
              </a:rPr>
              <a:t> y </a:t>
            </a:r>
            <a:r>
              <a:rPr lang="en-GB" altLang="cy-GB" sz="3600" b="1" dirty="0" err="1">
                <a:latin typeface="Segoe Print" pitchFamily="2" charset="0"/>
              </a:rPr>
              <a:t>Gymraeg</a:t>
            </a:r>
            <a:endParaRPr lang="en-GB" altLang="cy-GB" sz="3600" b="1" dirty="0">
              <a:latin typeface="Segoe Print" pitchFamily="2" charset="0"/>
            </a:endParaRPr>
          </a:p>
        </p:txBody>
      </p:sp>
      <p:pic>
        <p:nvPicPr>
          <p:cNvPr id="2053" name="Picture 5" descr="C:\Users\Nicola.Lewis\AppData\Local\Microsoft\Windows\Temporary Internet Files\Content.IE5\6MULSHKT\929px-Flag_map_of_Wale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1" y="583355"/>
            <a:ext cx="1368152" cy="17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3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8640" y="1979712"/>
            <a:ext cx="6480720" cy="6048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cy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cy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……………………………………………………………………………………………</a:t>
            </a:r>
            <a:endParaRPr lang="cy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cy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89" y="111645"/>
            <a:ext cx="549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Tasg</a:t>
            </a:r>
            <a:r>
              <a:rPr lang="en-GB" sz="1400" b="1" dirty="0"/>
              <a:t>: </a:t>
            </a:r>
            <a:r>
              <a:rPr lang="en-GB" sz="1400" dirty="0" err="1"/>
              <a:t>Ysgrifennwch</a:t>
            </a:r>
            <a:r>
              <a:rPr lang="en-GB" sz="1400" dirty="0"/>
              <a:t> </a:t>
            </a:r>
            <a:r>
              <a:rPr lang="en-GB" sz="1400" dirty="0" err="1"/>
              <a:t>bortread</a:t>
            </a:r>
            <a:r>
              <a:rPr lang="en-GB" sz="1400" dirty="0"/>
              <a:t> </a:t>
            </a:r>
            <a:r>
              <a:rPr lang="en-GB" sz="1400" dirty="0" err="1"/>
              <a:t>o’ch</a:t>
            </a:r>
            <a:r>
              <a:rPr lang="en-GB" sz="1400" dirty="0"/>
              <a:t> </a:t>
            </a:r>
            <a:r>
              <a:rPr lang="en-GB" sz="1400" dirty="0" err="1"/>
              <a:t>hoff</a:t>
            </a:r>
            <a:r>
              <a:rPr lang="en-GB" sz="1400" dirty="0"/>
              <a:t> </a:t>
            </a:r>
            <a:r>
              <a:rPr lang="en-GB" sz="1400" dirty="0" err="1"/>
              <a:t>seren</a:t>
            </a:r>
            <a:r>
              <a:rPr lang="en-GB" sz="1400" dirty="0"/>
              <a:t> o </a:t>
            </a:r>
            <a:r>
              <a:rPr lang="en-GB" sz="1400" dirty="0" err="1"/>
              <a:t>Gymru</a:t>
            </a:r>
            <a:r>
              <a:rPr lang="en-GB" sz="1400" dirty="0"/>
              <a:t>. </a:t>
            </a:r>
            <a:r>
              <a:rPr lang="en-GB" sz="1400" dirty="0" err="1"/>
              <a:t>Cofiwch</a:t>
            </a:r>
            <a:r>
              <a:rPr lang="en-GB" sz="1400" dirty="0"/>
              <a:t> </a:t>
            </a:r>
            <a:r>
              <a:rPr lang="en-GB" sz="1400" dirty="0" err="1"/>
              <a:t>gynnwys</a:t>
            </a:r>
            <a:r>
              <a:rPr lang="en-GB" sz="1400" dirty="0"/>
              <a:t>:  </a:t>
            </a:r>
            <a:endParaRPr lang="cy-GB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06256"/>
              </p:ext>
            </p:extLst>
          </p:nvPr>
        </p:nvGraphicFramePr>
        <p:xfrm>
          <a:off x="188640" y="597843"/>
          <a:ext cx="30963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Manylion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personol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Pam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maen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nhw’n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enwog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Pam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rydych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chi’n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hoffi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nhw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87548"/>
              </p:ext>
            </p:extLst>
          </p:nvPr>
        </p:nvGraphicFramePr>
        <p:xfrm>
          <a:off x="128876" y="7596336"/>
          <a:ext cx="6507696" cy="134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3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WWW…</a:t>
                      </a:r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EBI…</a:t>
                      </a:r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47" name="Picture 3" descr="C:\Users\Nicola.Lewis\AppData\Local\Microsoft\Windows\Temporary Internet Files\Content.IE5\6MULSHKT\enquis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791240"/>
            <a:ext cx="1428751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icola.Lewis\AppData\Local\Microsoft\Windows\Temporary Internet Files\Content.IE5\9FH10J86\dart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43924"/>
            <a:ext cx="1081959" cy="6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hite man wri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50" y="443924"/>
            <a:ext cx="1008831" cy="12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7" b="12688"/>
          <a:stretch>
            <a:fillRect/>
          </a:stretch>
        </p:blipFill>
        <p:spPr bwMode="auto">
          <a:xfrm>
            <a:off x="25400" y="179388"/>
            <a:ext cx="6932613" cy="882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3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ex jones one show pres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r="5743"/>
          <a:stretch/>
        </p:blipFill>
        <p:spPr bwMode="auto">
          <a:xfrm>
            <a:off x="5157192" y="323528"/>
            <a:ext cx="1467136" cy="159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9498" y="107503"/>
            <a:ext cx="48098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Ffeithffeil</a:t>
            </a:r>
            <a:r>
              <a: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Alex Jones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758763"/>
              </p:ext>
            </p:extLst>
          </p:nvPr>
        </p:nvGraphicFramePr>
        <p:xfrm>
          <a:off x="142730" y="827584"/>
          <a:ext cx="479843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4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52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Dyddiad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Geni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Mawrth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18, 1977</a:t>
                      </a:r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Man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Geni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Rhydaman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Gorllewin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Cymru</a:t>
                      </a:r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Byw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nawr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Llundain</a:t>
                      </a:r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Teulu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Chwaer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(Jennie)</a:t>
                      </a:r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Ysgol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Ysgol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Maes-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yr-Yrfa</a:t>
                      </a:r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918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Mwynhau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ysgol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Drama a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Chymraeg</a:t>
                      </a:r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Prifysgol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Aberystwyth</a:t>
                      </a:r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Gyrfa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</a:rPr>
                        <a:t>Cyflwyno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i="1" dirty="0">
                          <a:solidFill>
                            <a:srgbClr val="000000"/>
                          </a:solidFill>
                        </a:rPr>
                        <a:t>‘The One Show’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</a:rPr>
                        <a:t>ers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 2010</a:t>
                      </a:r>
                      <a:endParaRPr lang="cy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</a:rPr>
                        <a:t>Hoffi</a:t>
                      </a:r>
                      <a:endParaRPr lang="cy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</a:rPr>
                        <a:t>Pitsa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 a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</a:rPr>
                        <a:t>gwylio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rgbClr val="000000"/>
                          </a:solidFill>
                        </a:rPr>
                        <a:t>Cymru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rgbClr val="000000"/>
                          </a:solidFill>
                        </a:rPr>
                        <a:t>yn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rgbClr val="000000"/>
                          </a:solidFill>
                        </a:rPr>
                        <a:t>chwarae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rgbClr val="000000"/>
                          </a:solidFill>
                        </a:rPr>
                        <a:t>rygbi</a:t>
                      </a:r>
                      <a:endParaRPr lang="cy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52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Balch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o…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</a:rPr>
                        <a:t>Cystadlu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rgbClr val="000000"/>
                          </a:solidFill>
                        </a:rPr>
                        <a:t>yn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Strictly Come Dancing</a:t>
                      </a:r>
                      <a:endParaRPr lang="cy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21680"/>
              </p:ext>
            </p:extLst>
          </p:nvPr>
        </p:nvGraphicFramePr>
        <p:xfrm>
          <a:off x="142730" y="4282081"/>
          <a:ext cx="6525792" cy="151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1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1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253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Mae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hi’n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cyflwyno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She presents…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Cafodd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Alex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ei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geni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Alex</a:t>
                      </a:r>
                      <a:r>
                        <a:rPr lang="en-GB" sz="1400" b="0" i="1" baseline="0" dirty="0">
                          <a:solidFill>
                            <a:schemeClr val="tx1"/>
                          </a:solidFill>
                        </a:rPr>
                        <a:t> was born in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Aeth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hi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Ysgol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She went</a:t>
                      </a:r>
                      <a:r>
                        <a:rPr lang="en-GB" sz="1400" b="0" i="1" baseline="0" dirty="0">
                          <a:solidFill>
                            <a:schemeClr val="tx1"/>
                          </a:solidFill>
                        </a:rPr>
                        <a:t> to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… school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Roedd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hi’n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mwynhau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She enjoyed…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83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Mae …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gyda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hi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i="1" dirty="0">
                          <a:solidFill>
                            <a:schemeClr val="tx1"/>
                          </a:solidFill>
                        </a:rPr>
                        <a:t>She’s got</a:t>
                      </a:r>
                      <a:r>
                        <a:rPr lang="en-GB" sz="1400" i="1" baseline="0" dirty="0">
                          <a:solidFill>
                            <a:schemeClr val="tx1"/>
                          </a:solidFill>
                        </a:rPr>
                        <a:t> a …</a:t>
                      </a:r>
                      <a:endParaRPr lang="cy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hi’n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byw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i="1" dirty="0">
                          <a:solidFill>
                            <a:schemeClr val="tx1"/>
                          </a:solidFill>
                        </a:rPr>
                        <a:t>She lives in…</a:t>
                      </a:r>
                      <a:endParaRPr lang="cy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Dw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i’n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meddwl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bod Alex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en-GB" sz="1400" i="1" dirty="0">
                          <a:solidFill>
                            <a:schemeClr val="tx1"/>
                          </a:solidFill>
                        </a:rPr>
                        <a:t>I think that Alex is…</a:t>
                      </a:r>
                      <a:endParaRPr lang="cy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Mae Alex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hoffi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en-GB" sz="1400" i="1" dirty="0">
                          <a:solidFill>
                            <a:schemeClr val="tx1"/>
                          </a:solidFill>
                        </a:rPr>
                        <a:t>Alex likes…</a:t>
                      </a:r>
                      <a:endParaRPr lang="cy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8" name="Picture 4" descr="C:\Users\Nicola.Lewis\AppData\Local\Microsoft\Windows\Temporary Internet Files\Content.IE5\6MULSHKT\SPEAKI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8010" y="1619672"/>
            <a:ext cx="900608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0319" y="2411760"/>
            <a:ext cx="174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Tasg</a:t>
            </a:r>
            <a:r>
              <a:rPr lang="en-GB" sz="1400" b="1" dirty="0"/>
              <a:t> 2: </a:t>
            </a:r>
            <a:r>
              <a:rPr lang="en-GB" sz="1400" dirty="0" err="1"/>
              <a:t>Defnyddiwch</a:t>
            </a:r>
            <a:r>
              <a:rPr lang="en-GB" sz="1400" dirty="0"/>
              <a:t> y grid  </a:t>
            </a:r>
            <a:r>
              <a:rPr lang="en-GB" sz="1400" dirty="0" err="1"/>
              <a:t>isod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roi</a:t>
            </a:r>
            <a:r>
              <a:rPr lang="en-GB" sz="1400" dirty="0"/>
              <a:t> </a:t>
            </a:r>
            <a:r>
              <a:rPr lang="en-GB" sz="1400" dirty="0" err="1"/>
              <a:t>cyflwyniad</a:t>
            </a:r>
            <a:r>
              <a:rPr lang="en-GB" sz="1400" dirty="0"/>
              <a:t>  </a:t>
            </a:r>
            <a:r>
              <a:rPr lang="en-GB" sz="1400" dirty="0" err="1"/>
              <a:t>bach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Alex Jones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ffrind</a:t>
            </a:r>
            <a:r>
              <a:rPr lang="en-GB" sz="1400" dirty="0"/>
              <a:t>.</a:t>
            </a:r>
            <a:endParaRPr lang="cy-GB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43516"/>
              </p:ext>
            </p:extLst>
          </p:nvPr>
        </p:nvGraphicFramePr>
        <p:xfrm>
          <a:off x="128876" y="7596336"/>
          <a:ext cx="5244340" cy="134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2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WWW…</a:t>
                      </a:r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EBI…</a:t>
                      </a:r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632" y="7177631"/>
            <a:ext cx="395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asesu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: ___________________</a:t>
            </a:r>
            <a:endParaRPr lang="cy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15171"/>
              </p:ext>
            </p:extLst>
          </p:nvPr>
        </p:nvGraphicFramePr>
        <p:xfrm>
          <a:off x="124780" y="6012160"/>
          <a:ext cx="64995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4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4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Ynganiad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Pronunciation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Cynnwys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Content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Hyder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Confidence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Iaith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Language</a:t>
                      </a:r>
                      <a:endParaRPr lang="cy-GB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170" name="Picture 2" descr="C:\Users\Nicola.Lewis\AppData\Local\Microsoft\Windows\Temporary Internet Files\Content.IE5\9V661VHX\dart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91" y="3365867"/>
            <a:ext cx="1345332" cy="8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hite man tal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71" y="7235499"/>
            <a:ext cx="1299271" cy="129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0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1" y="876945"/>
            <a:ext cx="6560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Tasg</a:t>
            </a:r>
            <a:r>
              <a:rPr lang="en-GB" sz="1400" b="1" dirty="0"/>
              <a:t> 3</a:t>
            </a:r>
            <a:r>
              <a:rPr lang="en-GB" sz="1100" b="1" dirty="0"/>
              <a:t>: </a:t>
            </a:r>
            <a:r>
              <a:rPr lang="en-GB" sz="1400" dirty="0" err="1"/>
              <a:t>Ymchwiliwch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y we am </a:t>
            </a:r>
            <a:r>
              <a:rPr lang="en-GB" sz="1400" dirty="0" err="1"/>
              <a:t>seren</a:t>
            </a:r>
            <a:r>
              <a:rPr lang="en-GB" sz="1400" dirty="0"/>
              <a:t> o </a:t>
            </a:r>
            <a:r>
              <a:rPr lang="en-GB" sz="1400" dirty="0" err="1"/>
              <a:t>Gymru</a:t>
            </a:r>
            <a:r>
              <a:rPr lang="en-GB" sz="1400" dirty="0"/>
              <a:t>. </a:t>
            </a:r>
            <a:r>
              <a:rPr lang="en-GB" sz="1400" dirty="0" err="1"/>
              <a:t>Llenwch</a:t>
            </a:r>
            <a:r>
              <a:rPr lang="en-GB" sz="1400" dirty="0"/>
              <a:t> y </a:t>
            </a:r>
            <a:r>
              <a:rPr lang="en-GB" sz="1400" dirty="0" err="1"/>
              <a:t>ffeithffeil</a:t>
            </a:r>
            <a:r>
              <a:rPr lang="en-GB" sz="1400" dirty="0"/>
              <a:t> </a:t>
            </a:r>
            <a:r>
              <a:rPr lang="en-GB" sz="1400" b="1" dirty="0" err="1"/>
              <a:t>yn</a:t>
            </a:r>
            <a:r>
              <a:rPr lang="en-GB" sz="1400" b="1" dirty="0"/>
              <a:t> </a:t>
            </a:r>
            <a:r>
              <a:rPr lang="en-GB" sz="1400" b="1" dirty="0" err="1"/>
              <a:t>Gymraeg</a:t>
            </a:r>
            <a:r>
              <a:rPr lang="en-GB" sz="1400" b="1" dirty="0"/>
              <a:t> </a:t>
            </a:r>
            <a:r>
              <a:rPr lang="en-GB" sz="1400" dirty="0" err="1"/>
              <a:t>gyda’r</a:t>
            </a:r>
            <a:r>
              <a:rPr lang="en-GB" sz="1400" dirty="0"/>
              <a:t> </a:t>
            </a:r>
          </a:p>
          <a:p>
            <a:r>
              <a:rPr lang="en-GB" sz="1400" dirty="0" err="1"/>
              <a:t>manylion</a:t>
            </a:r>
            <a:r>
              <a:rPr lang="en-GB" sz="1400" dirty="0"/>
              <a:t>. </a:t>
            </a:r>
            <a:r>
              <a:rPr lang="en-GB" sz="1400" b="1" dirty="0"/>
              <a:t>Does dim </a:t>
            </a:r>
            <a:r>
              <a:rPr lang="en-GB" sz="1400" b="1" dirty="0" err="1"/>
              <a:t>angen</a:t>
            </a:r>
            <a:r>
              <a:rPr lang="en-GB" sz="1400" b="1" dirty="0"/>
              <a:t> </a:t>
            </a:r>
            <a:r>
              <a:rPr lang="en-GB" sz="1400" b="1" dirty="0" err="1"/>
              <a:t>brawddegau</a:t>
            </a:r>
            <a:r>
              <a:rPr lang="en-GB" sz="1400" b="1" dirty="0"/>
              <a:t> </a:t>
            </a:r>
            <a:r>
              <a:rPr lang="en-GB" sz="1400" b="1" dirty="0" err="1"/>
              <a:t>llawn</a:t>
            </a:r>
            <a:r>
              <a:rPr lang="en-GB" sz="1400" b="1" dirty="0"/>
              <a:t>.</a:t>
            </a:r>
            <a:endParaRPr lang="cy-GB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647852" y="5040052"/>
            <a:ext cx="2134141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Gludwch</a:t>
            </a:r>
            <a:r>
              <a:rPr lang="en-GB" dirty="0"/>
              <a:t> </a:t>
            </a:r>
            <a:r>
              <a:rPr lang="en-GB" dirty="0" err="1"/>
              <a:t>lun</a:t>
            </a:r>
            <a:r>
              <a:rPr lang="en-GB" dirty="0"/>
              <a:t> </a:t>
            </a:r>
          </a:p>
          <a:p>
            <a:pPr algn="ctr"/>
            <a:r>
              <a:rPr lang="en-GB" dirty="0" err="1"/>
              <a:t>yma</a:t>
            </a:r>
            <a:endParaRPr lang="en-GB" dirty="0"/>
          </a:p>
          <a:p>
            <a:pPr algn="ctr"/>
            <a:endParaRPr lang="cy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46191"/>
              </p:ext>
            </p:extLst>
          </p:nvPr>
        </p:nvGraphicFramePr>
        <p:xfrm>
          <a:off x="211061" y="1619672"/>
          <a:ext cx="6410985" cy="3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9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59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Dyddiad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Geni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Man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Geni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Byw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nawr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Teulu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Ysgol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18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Mwynhau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baseline="0" dirty="0" err="1">
                          <a:solidFill>
                            <a:schemeClr val="tx1"/>
                          </a:solidFill>
                        </a:rPr>
                        <a:t>ysgol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Prifysgol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59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Gyrfa</a:t>
                      </a:r>
                      <a:endParaRPr lang="cy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8135" y="107504"/>
            <a:ext cx="6494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Fy</a:t>
            </a:r>
            <a:r>
              <a: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</a:t>
            </a:r>
            <a:r>
              <a:rPr lang="en-US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hoff</a:t>
            </a:r>
            <a:r>
              <a: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</a:t>
            </a:r>
            <a:r>
              <a:rPr lang="en-US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seren</a:t>
            </a:r>
            <a:r>
              <a: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o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Gymru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ydy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…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y Buzz BTN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9879" y="6437663"/>
            <a:ext cx="266797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9" name="TextBox 8"/>
          <p:cNvSpPr txBox="1"/>
          <p:nvPr/>
        </p:nvSpPr>
        <p:spPr>
          <a:xfrm>
            <a:off x="94043" y="4807510"/>
            <a:ext cx="503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Tasg</a:t>
            </a:r>
            <a:r>
              <a:rPr lang="en-GB" sz="1400" b="1" dirty="0"/>
              <a:t> 4</a:t>
            </a:r>
            <a:r>
              <a:rPr lang="en-GB" sz="1100" b="1" dirty="0"/>
              <a:t>: </a:t>
            </a:r>
            <a:r>
              <a:rPr lang="en-GB" sz="1400" dirty="0" err="1"/>
              <a:t>Ysgrifennwch</a:t>
            </a:r>
            <a:r>
              <a:rPr lang="en-GB" sz="1400" dirty="0"/>
              <a:t> </a:t>
            </a:r>
            <a:r>
              <a:rPr lang="en-GB" sz="1400" dirty="0" err="1"/>
              <a:t>bedwar</a:t>
            </a:r>
            <a:r>
              <a:rPr lang="en-GB" sz="1400" dirty="0"/>
              <a:t> </a:t>
            </a:r>
            <a:r>
              <a:rPr lang="en-GB" sz="1400" dirty="0" err="1"/>
              <a:t>brawddeg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mynegi</a:t>
            </a:r>
            <a:r>
              <a:rPr lang="en-GB" sz="1400" dirty="0"/>
              <a:t> barn </a:t>
            </a:r>
            <a:r>
              <a:rPr lang="en-GB" sz="1400" dirty="0" err="1"/>
              <a:t>ar</a:t>
            </a:r>
            <a:r>
              <a:rPr lang="en-GB" sz="1400" dirty="0"/>
              <a:t> y </a:t>
            </a:r>
            <a:r>
              <a:rPr lang="en-GB" sz="1400" dirty="0" err="1"/>
              <a:t>seren</a:t>
            </a:r>
            <a:r>
              <a:rPr lang="en-GB" sz="1400" dirty="0"/>
              <a:t>. </a:t>
            </a:r>
          </a:p>
          <a:p>
            <a:r>
              <a:rPr lang="en-GB" sz="1400" dirty="0"/>
              <a:t>Pam </a:t>
            </a:r>
            <a:r>
              <a:rPr lang="en-GB" sz="1400" dirty="0" err="1"/>
              <a:t>ydych</a:t>
            </a:r>
            <a:r>
              <a:rPr lang="en-GB" sz="1400" dirty="0"/>
              <a:t> </a:t>
            </a:r>
            <a:r>
              <a:rPr lang="en-GB" sz="1400" dirty="0" err="1"/>
              <a:t>chi’n</a:t>
            </a:r>
            <a:r>
              <a:rPr lang="en-GB" sz="1400" dirty="0"/>
              <a:t> </a:t>
            </a:r>
            <a:r>
              <a:rPr lang="en-GB" sz="1400" dirty="0" err="1"/>
              <a:t>eu</a:t>
            </a:r>
            <a:r>
              <a:rPr lang="en-GB" sz="1400" dirty="0"/>
              <a:t> </a:t>
            </a:r>
            <a:r>
              <a:rPr lang="en-GB" sz="1400" dirty="0" err="1"/>
              <a:t>hoffi</a:t>
            </a:r>
            <a:r>
              <a:rPr lang="en-GB" sz="1400" dirty="0"/>
              <a:t> </a:t>
            </a:r>
            <a:r>
              <a:rPr lang="en-GB" sz="1400" dirty="0" err="1"/>
              <a:t>nhw</a:t>
            </a:r>
            <a:r>
              <a:rPr lang="en-GB" sz="1400" dirty="0"/>
              <a:t>?</a:t>
            </a:r>
            <a:endParaRPr lang="cy-GB" sz="1400" b="1" dirty="0"/>
          </a:p>
        </p:txBody>
      </p:sp>
      <p:sp>
        <p:nvSpPr>
          <p:cNvPr id="10" name="Oval 9"/>
          <p:cNvSpPr/>
          <p:nvPr/>
        </p:nvSpPr>
        <p:spPr>
          <a:xfrm>
            <a:off x="222236" y="5436096"/>
            <a:ext cx="266797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1" name="Oval 10"/>
          <p:cNvSpPr/>
          <p:nvPr/>
        </p:nvSpPr>
        <p:spPr>
          <a:xfrm>
            <a:off x="3768058" y="7380312"/>
            <a:ext cx="266797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12" name="Oval 11"/>
          <p:cNvSpPr/>
          <p:nvPr/>
        </p:nvSpPr>
        <p:spPr>
          <a:xfrm>
            <a:off x="109311" y="7380312"/>
            <a:ext cx="266797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3" name="Picture 6" descr="Image result for white man wr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8" y="5174201"/>
            <a:ext cx="1008831" cy="12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6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32856" y="2339752"/>
            <a:ext cx="27363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Tasg</a:t>
            </a:r>
            <a:r>
              <a:rPr lang="en-GB" sz="1600" dirty="0"/>
              <a:t> 5: Pam </a:t>
            </a:r>
            <a:r>
              <a:rPr lang="en-GB" sz="1600" dirty="0" err="1"/>
              <a:t>mae</a:t>
            </a:r>
            <a:r>
              <a:rPr lang="en-GB" sz="1600" dirty="0"/>
              <a:t> </a:t>
            </a:r>
            <a:r>
              <a:rPr lang="en-GB" sz="1600" dirty="0" err="1"/>
              <a:t>pobl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edmygu</a:t>
            </a:r>
            <a:r>
              <a:rPr lang="en-GB" sz="1600" dirty="0"/>
              <a:t> (admire) </a:t>
            </a:r>
            <a:r>
              <a:rPr lang="en-GB" sz="1600" dirty="0" err="1"/>
              <a:t>ser</a:t>
            </a:r>
            <a:r>
              <a:rPr lang="en-GB" sz="1600" dirty="0"/>
              <a:t>? </a:t>
            </a:r>
          </a:p>
          <a:p>
            <a:pPr algn="ctr"/>
            <a:r>
              <a:rPr lang="en-GB" sz="1600" dirty="0"/>
              <a:t>Map </a:t>
            </a:r>
            <a:r>
              <a:rPr lang="en-GB" sz="1600" dirty="0" err="1"/>
              <a:t>meddwl</a:t>
            </a:r>
            <a:endParaRPr lang="cy-GB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8640" y="579613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65560" r="20744" b="7398"/>
          <a:stretch/>
        </p:blipFill>
        <p:spPr bwMode="auto">
          <a:xfrm>
            <a:off x="188640" y="5868143"/>
            <a:ext cx="6552728" cy="307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7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196" y="107504"/>
            <a:ext cx="66736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Cyfweliad</a:t>
            </a:r>
            <a:r>
              <a: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</a:t>
            </a:r>
            <a:r>
              <a:rPr lang="en-US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gyda</a:t>
            </a:r>
            <a:r>
              <a: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y Buzz BTN" pitchFamily="34" charset="0"/>
              </a:rPr>
              <a:t> Matt Johnson</a:t>
            </a:r>
          </a:p>
        </p:txBody>
      </p:sp>
      <p:pic>
        <p:nvPicPr>
          <p:cNvPr id="1026" name="Picture 2" descr="http://cdn4.belfasttelegraph.co.uk/entertainment/film-tv/news/article29203805.ece/2f94e/ALTERNATES/h342/2013-04-17_entertainment_filmandtv_news_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67" y="876945"/>
            <a:ext cx="1871787" cy="186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88" y="1331639"/>
            <a:ext cx="632235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err="1"/>
              <a:t>Croeso</a:t>
            </a:r>
            <a:r>
              <a:rPr lang="en-GB" sz="1200" b="1" i="1" dirty="0"/>
              <a:t> </a:t>
            </a:r>
            <a:r>
              <a:rPr lang="en-GB" sz="1200" b="1" i="1" dirty="0" err="1"/>
              <a:t>i’r</a:t>
            </a:r>
            <a:r>
              <a:rPr lang="en-GB" sz="1200" b="1" i="1" dirty="0"/>
              <a:t> </a:t>
            </a:r>
            <a:r>
              <a:rPr lang="en-GB" sz="1200" b="1" i="1" dirty="0" err="1"/>
              <a:t>stidwio</a:t>
            </a:r>
            <a:r>
              <a:rPr lang="en-GB" sz="1200" b="1" i="1" dirty="0"/>
              <a:t> Matt. </a:t>
            </a:r>
            <a:r>
              <a:rPr lang="en-GB" sz="1200" b="1" i="1" dirty="0" err="1"/>
              <a:t>Ble</a:t>
            </a:r>
            <a:r>
              <a:rPr lang="en-GB" sz="1200" b="1" i="1" dirty="0"/>
              <a:t> </a:t>
            </a:r>
            <a:r>
              <a:rPr lang="en-GB" sz="1200" b="1" i="1" dirty="0" err="1"/>
              <a:t>cawsoch</a:t>
            </a:r>
            <a:r>
              <a:rPr lang="en-GB" sz="1200" b="1" i="1" dirty="0"/>
              <a:t> chi </a:t>
            </a:r>
            <a:r>
              <a:rPr lang="en-GB" sz="1200" b="1" i="1" dirty="0" err="1"/>
              <a:t>eich</a:t>
            </a:r>
            <a:r>
              <a:rPr lang="en-GB" sz="1200" b="1" i="1" dirty="0"/>
              <a:t> </a:t>
            </a:r>
            <a:r>
              <a:rPr lang="en-GB" sz="1200" b="1" i="1" dirty="0" err="1"/>
              <a:t>geni</a:t>
            </a:r>
            <a:r>
              <a:rPr lang="en-GB" sz="1200" b="1" i="1" dirty="0"/>
              <a:t>?</a:t>
            </a:r>
          </a:p>
          <a:p>
            <a:r>
              <a:rPr lang="en-GB" sz="1200" dirty="0" err="1"/>
              <a:t>Diolch</a:t>
            </a:r>
            <a:r>
              <a:rPr lang="en-GB" sz="1200" dirty="0"/>
              <a:t>. </a:t>
            </a:r>
            <a:r>
              <a:rPr lang="en-GB" sz="1200" dirty="0" err="1"/>
              <a:t>Ces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fy</a:t>
            </a:r>
            <a:r>
              <a:rPr lang="en-GB" sz="1200" dirty="0"/>
              <a:t> </a:t>
            </a:r>
            <a:r>
              <a:rPr lang="en-GB" sz="1200" dirty="0" err="1"/>
              <a:t>ngeni</a:t>
            </a:r>
            <a:r>
              <a:rPr lang="en-GB" sz="1200" dirty="0"/>
              <a:t> </a:t>
            </a:r>
            <a:r>
              <a:rPr lang="en-GB" sz="1200" dirty="0" err="1"/>
              <a:t>a’m</a:t>
            </a:r>
            <a:r>
              <a:rPr lang="en-GB" sz="1200" dirty="0"/>
              <a:t> </a:t>
            </a:r>
            <a:r>
              <a:rPr lang="en-GB" sz="1200" dirty="0" err="1"/>
              <a:t>magu</a:t>
            </a:r>
            <a:r>
              <a:rPr lang="en-GB" sz="1200" dirty="0"/>
              <a:t> </a:t>
            </a:r>
            <a:r>
              <a:rPr lang="en-GB" sz="1200" dirty="0" err="1"/>
              <a:t>yng</a:t>
            </a:r>
            <a:r>
              <a:rPr lang="en-GB" sz="1200" dirty="0"/>
              <a:t> </a:t>
            </a:r>
            <a:r>
              <a:rPr lang="en-GB" sz="1200" dirty="0" err="1"/>
              <a:t>Nghaerffili</a:t>
            </a:r>
            <a:r>
              <a:rPr lang="en-GB" sz="1200" dirty="0"/>
              <a:t> </a:t>
            </a:r>
            <a:r>
              <a:rPr lang="en-GB" sz="1200" dirty="0" err="1"/>
              <a:t>ym</a:t>
            </a:r>
            <a:r>
              <a:rPr lang="en-GB" sz="1200" dirty="0"/>
              <a:t> mil </a:t>
            </a:r>
            <a:r>
              <a:rPr lang="en-GB" sz="1200" dirty="0" err="1"/>
              <a:t>naw</a:t>
            </a:r>
            <a:r>
              <a:rPr lang="en-GB" sz="1200" dirty="0"/>
              <a:t> </a:t>
            </a:r>
            <a:r>
              <a:rPr lang="en-GB" sz="1200" dirty="0" err="1"/>
              <a:t>wyth</a:t>
            </a:r>
            <a:r>
              <a:rPr lang="en-GB" sz="1200" dirty="0"/>
              <a:t> tri.</a:t>
            </a:r>
          </a:p>
          <a:p>
            <a:endParaRPr lang="en-GB" sz="1200" b="1" i="1" dirty="0"/>
          </a:p>
          <a:p>
            <a:r>
              <a:rPr lang="en-GB" sz="1200" b="1" i="1" dirty="0" err="1"/>
              <a:t>Oes</a:t>
            </a:r>
            <a:r>
              <a:rPr lang="en-GB" sz="1200" b="1" i="1" dirty="0"/>
              <a:t> </a:t>
            </a:r>
            <a:r>
              <a:rPr lang="en-GB" sz="1200" b="1" i="1" dirty="0" err="1"/>
              <a:t>brawd</a:t>
            </a:r>
            <a:r>
              <a:rPr lang="en-GB" sz="1200" b="1" i="1" dirty="0"/>
              <a:t> </a:t>
            </a:r>
            <a:r>
              <a:rPr lang="en-GB" sz="1200" b="1" i="1" dirty="0" err="1"/>
              <a:t>neu</a:t>
            </a:r>
            <a:r>
              <a:rPr lang="en-GB" sz="1200" b="1" i="1" dirty="0"/>
              <a:t> </a:t>
            </a:r>
            <a:r>
              <a:rPr lang="en-GB" sz="1200" b="1" i="1" dirty="0" err="1"/>
              <a:t>chwaer</a:t>
            </a:r>
            <a:r>
              <a:rPr lang="en-GB" sz="1200" b="1" i="1" dirty="0"/>
              <a:t> </a:t>
            </a:r>
            <a:r>
              <a:rPr lang="en-GB" sz="1200" b="1" i="1" dirty="0" err="1"/>
              <a:t>gyda</a:t>
            </a:r>
            <a:r>
              <a:rPr lang="en-GB" sz="1200" b="1" i="1" dirty="0"/>
              <a:t> chi Matt?</a:t>
            </a:r>
          </a:p>
          <a:p>
            <a:r>
              <a:rPr lang="en-GB" sz="1200" dirty="0" err="1"/>
              <a:t>Oes</a:t>
            </a:r>
            <a:r>
              <a:rPr lang="en-GB" sz="1200" dirty="0"/>
              <a:t> </a:t>
            </a:r>
            <a:r>
              <a:rPr lang="en-GB" sz="1200" dirty="0" err="1"/>
              <a:t>mae</a:t>
            </a:r>
            <a:r>
              <a:rPr lang="en-GB" sz="1200" dirty="0"/>
              <a:t> un </a:t>
            </a:r>
            <a:r>
              <a:rPr lang="en-GB" sz="1200" dirty="0" err="1"/>
              <a:t>brawd</a:t>
            </a:r>
            <a:r>
              <a:rPr lang="en-GB" sz="1200" dirty="0"/>
              <a:t>, Adam, ac un </a:t>
            </a:r>
            <a:r>
              <a:rPr lang="en-GB" sz="1200" dirty="0" err="1"/>
              <a:t>chwaer</a:t>
            </a:r>
            <a:r>
              <a:rPr lang="en-GB" sz="1200" dirty="0"/>
              <a:t> Emily </a:t>
            </a:r>
            <a:r>
              <a:rPr lang="en-GB" sz="1200" dirty="0" err="1"/>
              <a:t>gyda</a:t>
            </a:r>
            <a:r>
              <a:rPr lang="en-GB" sz="1200" dirty="0"/>
              <a:t> fi. </a:t>
            </a:r>
            <a:r>
              <a:rPr lang="en-GB" sz="1200" dirty="0" err="1"/>
              <a:t>Hefyd</a:t>
            </a:r>
            <a:r>
              <a:rPr lang="en-GB" sz="1200" dirty="0"/>
              <a:t>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wncwl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fab Adam, Luke. Mae </a:t>
            </a:r>
            <a:r>
              <a:rPr lang="en-GB" sz="1200" dirty="0" err="1"/>
              <a:t>e’n</a:t>
            </a:r>
            <a:r>
              <a:rPr lang="en-GB" sz="1200" dirty="0"/>
              <a:t> </a:t>
            </a:r>
            <a:r>
              <a:rPr lang="en-GB" sz="1200" dirty="0" err="1"/>
              <a:t>llawer</a:t>
            </a:r>
            <a:r>
              <a:rPr lang="en-GB" sz="1200" dirty="0"/>
              <a:t> o </a:t>
            </a:r>
            <a:r>
              <a:rPr lang="en-GB" sz="1200" dirty="0" err="1"/>
              <a:t>hwyl</a:t>
            </a:r>
            <a:r>
              <a:rPr lang="en-GB" sz="1200" dirty="0"/>
              <a:t>! </a:t>
            </a:r>
            <a:r>
              <a:rPr lang="en-GB" sz="1200" dirty="0" err="1"/>
              <a:t>Roedd</a:t>
            </a:r>
            <a:r>
              <a:rPr lang="en-GB" sz="1200" dirty="0"/>
              <a:t> </a:t>
            </a:r>
            <a:r>
              <a:rPr lang="en-GB" sz="1200" dirty="0" err="1"/>
              <a:t>fy</a:t>
            </a:r>
            <a:r>
              <a:rPr lang="en-GB" sz="1200" dirty="0"/>
              <a:t> </a:t>
            </a:r>
            <a:r>
              <a:rPr lang="en-GB" sz="1200" dirty="0" err="1"/>
              <a:t>mrawd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arfer</a:t>
            </a:r>
            <a:r>
              <a:rPr lang="en-GB" sz="1200" dirty="0"/>
              <a:t> </a:t>
            </a:r>
            <a:r>
              <a:rPr lang="en-GB" sz="1200" dirty="0" err="1"/>
              <a:t>nofio</a:t>
            </a:r>
            <a:r>
              <a:rPr lang="en-GB" sz="1200" dirty="0"/>
              <a:t> felly </a:t>
            </a:r>
            <a:r>
              <a:rPr lang="en-GB" sz="1200" dirty="0" err="1"/>
              <a:t>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dwlu</a:t>
            </a:r>
            <a:r>
              <a:rPr lang="en-GB" sz="1200" dirty="0"/>
              <a:t> 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nofio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y </a:t>
            </a:r>
            <a:r>
              <a:rPr lang="en-GB" sz="1200" dirty="0" err="1"/>
              <a:t>teledu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1200" b="1" i="1" dirty="0" err="1"/>
              <a:t>Ble</a:t>
            </a:r>
            <a:r>
              <a:rPr lang="en-GB" sz="1200" b="1" i="1" dirty="0"/>
              <a:t> </a:t>
            </a:r>
            <a:r>
              <a:rPr lang="en-GB" sz="1200" b="1" i="1" dirty="0" err="1"/>
              <a:t>aethoch</a:t>
            </a:r>
            <a:r>
              <a:rPr lang="en-GB" sz="1200" b="1" i="1" dirty="0"/>
              <a:t> chi </a:t>
            </a:r>
            <a:r>
              <a:rPr lang="en-GB" sz="1200" b="1" i="1" dirty="0" err="1"/>
              <a:t>i’r</a:t>
            </a:r>
            <a:r>
              <a:rPr lang="en-GB" sz="1200" b="1" i="1" dirty="0"/>
              <a:t> </a:t>
            </a:r>
            <a:r>
              <a:rPr lang="en-GB" sz="1200" b="1" i="1" dirty="0" err="1"/>
              <a:t>ysgol</a:t>
            </a:r>
            <a:r>
              <a:rPr lang="en-GB" sz="1200" b="1" i="1" dirty="0"/>
              <a:t>?</a:t>
            </a:r>
          </a:p>
          <a:p>
            <a:r>
              <a:rPr lang="en-GB" sz="1200" dirty="0" err="1"/>
              <a:t>Es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Ysgol</a:t>
            </a:r>
            <a:r>
              <a:rPr lang="en-GB" sz="1200" dirty="0"/>
              <a:t> St </a:t>
            </a:r>
            <a:r>
              <a:rPr lang="en-GB" sz="1200" dirty="0" err="1"/>
              <a:t>Cenydd</a:t>
            </a:r>
            <a:r>
              <a:rPr lang="en-GB" sz="1200" dirty="0"/>
              <a:t> </a:t>
            </a:r>
            <a:r>
              <a:rPr lang="en-GB" sz="1200" dirty="0" err="1"/>
              <a:t>yng</a:t>
            </a:r>
            <a:r>
              <a:rPr lang="en-GB" sz="1200" dirty="0"/>
              <a:t> </a:t>
            </a:r>
            <a:r>
              <a:rPr lang="en-GB" sz="1200" dirty="0" err="1"/>
              <a:t>Nhaerffili</a:t>
            </a:r>
            <a:r>
              <a:rPr lang="en-GB" sz="1200" dirty="0"/>
              <a:t>, </a:t>
            </a:r>
            <a:r>
              <a:rPr lang="en-GB" sz="1200" dirty="0" err="1"/>
              <a:t>Mwynheuais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chwaraeon</a:t>
            </a:r>
            <a:r>
              <a:rPr lang="en-GB" sz="1200" dirty="0"/>
              <a:t> a </a:t>
            </a:r>
          </a:p>
          <a:p>
            <a:r>
              <a:rPr lang="en-GB" sz="1200" dirty="0"/>
              <a:t>drama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yr</a:t>
            </a:r>
            <a:r>
              <a:rPr lang="en-GB" sz="1200" dirty="0"/>
              <a:t> </a:t>
            </a:r>
            <a:r>
              <a:rPr lang="en-GB" sz="1200" dirty="0" err="1"/>
              <a:t>ysgol</a:t>
            </a:r>
            <a:r>
              <a:rPr lang="en-GB" sz="1200" dirty="0"/>
              <a:t> </a:t>
            </a:r>
            <a:r>
              <a:rPr lang="en-GB" sz="1200" dirty="0" err="1"/>
              <a:t>ond</a:t>
            </a:r>
            <a:r>
              <a:rPr lang="en-GB" sz="1200" dirty="0"/>
              <a:t> </a:t>
            </a:r>
            <a:r>
              <a:rPr lang="en-GB" sz="1200" dirty="0" err="1"/>
              <a:t>gadawais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ôl</a:t>
            </a:r>
            <a:r>
              <a:rPr lang="en-GB" sz="1200" dirty="0"/>
              <a:t> TGAU. </a:t>
            </a:r>
            <a:r>
              <a:rPr lang="en-GB" sz="1200" dirty="0" err="1"/>
              <a:t>Tu</a:t>
            </a:r>
            <a:r>
              <a:rPr lang="en-GB" sz="1200" dirty="0"/>
              <a:t> </a:t>
            </a:r>
            <a:r>
              <a:rPr lang="en-GB" sz="1200" dirty="0" err="1"/>
              <a:t>allan</a:t>
            </a:r>
            <a:r>
              <a:rPr lang="en-GB" sz="1200" dirty="0"/>
              <a:t> </a:t>
            </a:r>
            <a:r>
              <a:rPr lang="en-GB" sz="1200" dirty="0" err="1"/>
              <a:t>i’r</a:t>
            </a:r>
            <a:r>
              <a:rPr lang="en-GB" sz="1200" dirty="0"/>
              <a:t> </a:t>
            </a:r>
            <a:r>
              <a:rPr lang="en-GB" sz="1200" dirty="0" err="1"/>
              <a:t>ysgol</a:t>
            </a:r>
            <a:r>
              <a:rPr lang="en-GB" sz="1200" dirty="0"/>
              <a:t>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cofio</a:t>
            </a:r>
            <a:r>
              <a:rPr lang="en-GB" sz="1200" dirty="0"/>
              <a:t> </a:t>
            </a:r>
            <a:r>
              <a:rPr lang="en-GB" sz="1200" dirty="0" err="1"/>
              <a:t>gwyliau</a:t>
            </a:r>
            <a:r>
              <a:rPr lang="en-GB" sz="1200" dirty="0"/>
              <a:t> </a:t>
            </a:r>
            <a:r>
              <a:rPr lang="en-GB" sz="1200" dirty="0" err="1"/>
              <a:t>gwych</a:t>
            </a:r>
            <a:r>
              <a:rPr lang="en-GB" sz="1200" dirty="0"/>
              <a:t> </a:t>
            </a:r>
            <a:r>
              <a:rPr lang="en-GB" sz="1200" dirty="0" err="1"/>
              <a:t>gyda’r</a:t>
            </a:r>
            <a:r>
              <a:rPr lang="en-GB" sz="1200" dirty="0"/>
              <a:t> </a:t>
            </a:r>
            <a:r>
              <a:rPr lang="en-GB" sz="1200" dirty="0" err="1"/>
              <a:t>teulu</a:t>
            </a:r>
            <a:r>
              <a:rPr lang="en-GB" sz="1200" dirty="0"/>
              <a:t>. </a:t>
            </a:r>
            <a:r>
              <a:rPr lang="en-GB" sz="1200" dirty="0" err="1"/>
              <a:t>Aethon</a:t>
            </a:r>
            <a:r>
              <a:rPr lang="en-GB" sz="1200" dirty="0"/>
              <a:t> </a:t>
            </a:r>
            <a:r>
              <a:rPr lang="en-GB" sz="1200" dirty="0" err="1"/>
              <a:t>ni</a:t>
            </a:r>
            <a:r>
              <a:rPr lang="en-GB" sz="1200" dirty="0"/>
              <a:t> </a:t>
            </a:r>
            <a:r>
              <a:rPr lang="en-GB" sz="1200" dirty="0" err="1"/>
              <a:t>lawer</a:t>
            </a:r>
            <a:r>
              <a:rPr lang="en-GB" sz="1200" dirty="0"/>
              <a:t> o </a:t>
            </a:r>
            <a:r>
              <a:rPr lang="en-GB" sz="1200" dirty="0" err="1"/>
              <a:t>weithiau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Ddinbych</a:t>
            </a:r>
            <a:r>
              <a:rPr lang="en-GB" sz="1200" dirty="0"/>
              <a:t>-y-</a:t>
            </a:r>
            <a:r>
              <a:rPr lang="en-GB" sz="1200" dirty="0" err="1"/>
              <a:t>Pysgod</a:t>
            </a:r>
            <a:r>
              <a:rPr lang="en-GB" sz="1200" dirty="0"/>
              <a:t>. </a:t>
            </a:r>
            <a:r>
              <a:rPr lang="en-GB" sz="1200" dirty="0" err="1"/>
              <a:t>Cawson</a:t>
            </a:r>
            <a:r>
              <a:rPr lang="en-GB" sz="1200" dirty="0"/>
              <a:t> </a:t>
            </a:r>
            <a:r>
              <a:rPr lang="en-GB" sz="1200" dirty="0" err="1"/>
              <a:t>ni</a:t>
            </a:r>
            <a:r>
              <a:rPr lang="en-GB" sz="1200" dirty="0"/>
              <a:t> </a:t>
            </a:r>
            <a:r>
              <a:rPr lang="en-GB" sz="1200" dirty="0" err="1"/>
              <a:t>lawer</a:t>
            </a:r>
            <a:r>
              <a:rPr lang="en-GB" sz="1200" dirty="0"/>
              <a:t> o </a:t>
            </a:r>
          </a:p>
          <a:p>
            <a:r>
              <a:rPr lang="en-GB" sz="1200" dirty="0" err="1"/>
              <a:t>hwyl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gwersylla</a:t>
            </a:r>
            <a:r>
              <a:rPr lang="en-GB" sz="1200" dirty="0"/>
              <a:t>, </a:t>
            </a:r>
            <a:r>
              <a:rPr lang="en-GB" sz="1200" dirty="0" err="1"/>
              <a:t>fy</a:t>
            </a:r>
            <a:r>
              <a:rPr lang="en-GB" sz="1200" dirty="0"/>
              <a:t> </a:t>
            </a:r>
            <a:r>
              <a:rPr lang="en-GB" sz="1200" dirty="0" err="1"/>
              <a:t>hoff</a:t>
            </a:r>
            <a:r>
              <a:rPr lang="en-GB" sz="1200" dirty="0"/>
              <a:t> </a:t>
            </a:r>
            <a:r>
              <a:rPr lang="en-GB" sz="1200" dirty="0" err="1"/>
              <a:t>fath</a:t>
            </a:r>
            <a:r>
              <a:rPr lang="en-GB" sz="1200" dirty="0"/>
              <a:t> o </a:t>
            </a:r>
            <a:r>
              <a:rPr lang="en-GB" sz="1200" dirty="0" err="1"/>
              <a:t>wyliau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1200" b="1" i="1" dirty="0"/>
              <a:t>Beth </a:t>
            </a:r>
            <a:r>
              <a:rPr lang="en-GB" sz="1200" b="1" i="1" dirty="0" err="1"/>
              <a:t>wnaethoch</a:t>
            </a:r>
            <a:r>
              <a:rPr lang="en-GB" sz="1200" b="1" i="1" dirty="0"/>
              <a:t> chi </a:t>
            </a:r>
            <a:r>
              <a:rPr lang="en-GB" sz="1200" b="1" i="1" dirty="0" err="1"/>
              <a:t>ar</a:t>
            </a:r>
            <a:r>
              <a:rPr lang="en-GB" sz="1200" b="1" i="1" dirty="0"/>
              <a:t> </a:t>
            </a:r>
            <a:r>
              <a:rPr lang="en-GB" sz="1200" b="1" i="1" dirty="0" err="1"/>
              <a:t>ol</a:t>
            </a:r>
            <a:r>
              <a:rPr lang="en-GB" sz="1200" b="1" i="1" dirty="0"/>
              <a:t> </a:t>
            </a:r>
            <a:r>
              <a:rPr lang="en-GB" sz="1200" b="1" i="1" dirty="0" err="1"/>
              <a:t>gadael</a:t>
            </a:r>
            <a:r>
              <a:rPr lang="en-GB" sz="1200" b="1" i="1" dirty="0"/>
              <a:t> </a:t>
            </a:r>
            <a:r>
              <a:rPr lang="en-GB" sz="1200" b="1" i="1" dirty="0" err="1"/>
              <a:t>yr</a:t>
            </a:r>
            <a:r>
              <a:rPr lang="en-GB" sz="1200" b="1" i="1" dirty="0"/>
              <a:t> </a:t>
            </a:r>
            <a:r>
              <a:rPr lang="en-GB" sz="1200" b="1" i="1" dirty="0" err="1"/>
              <a:t>ysgol</a:t>
            </a:r>
            <a:r>
              <a:rPr lang="en-GB" sz="1200" b="1" i="1" dirty="0"/>
              <a:t>?</a:t>
            </a:r>
          </a:p>
          <a:p>
            <a:r>
              <a:rPr lang="en-GB" sz="1200" dirty="0" err="1"/>
              <a:t>Roeddwn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gwybod</a:t>
            </a:r>
            <a:r>
              <a:rPr lang="en-GB" sz="1200" dirty="0"/>
              <a:t> </a:t>
            </a:r>
            <a:r>
              <a:rPr lang="en-GB" sz="1200" dirty="0" err="1"/>
              <a:t>fy</a:t>
            </a:r>
            <a:r>
              <a:rPr lang="en-GB" sz="1200" dirty="0"/>
              <a:t> mod </a:t>
            </a:r>
            <a:r>
              <a:rPr lang="en-GB" sz="1200" dirty="0" err="1"/>
              <a:t>eisiau</a:t>
            </a:r>
            <a:r>
              <a:rPr lang="en-GB" sz="1200" dirty="0"/>
              <a:t> bod </a:t>
            </a:r>
            <a:r>
              <a:rPr lang="en-GB" sz="1200" dirty="0" err="1"/>
              <a:t>ar</a:t>
            </a:r>
            <a:r>
              <a:rPr lang="en-GB" sz="1200" dirty="0"/>
              <a:t> y </a:t>
            </a:r>
            <a:r>
              <a:rPr lang="en-GB" sz="1200" dirty="0" err="1"/>
              <a:t>teledu</a:t>
            </a:r>
            <a:r>
              <a:rPr lang="en-GB" sz="1200" dirty="0"/>
              <a:t>. </a:t>
            </a:r>
            <a:r>
              <a:rPr lang="en-GB" sz="1200" dirty="0" err="1"/>
              <a:t>Es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sioe</a:t>
            </a:r>
            <a:r>
              <a:rPr lang="en-GB" sz="1200" dirty="0"/>
              <a:t> </a:t>
            </a:r>
            <a:r>
              <a:rPr lang="en-GB" sz="1200" dirty="0" err="1"/>
              <a:t>dalent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S4C ac </a:t>
            </a:r>
            <a:r>
              <a:rPr lang="en-GB" sz="1200" dirty="0" err="1"/>
              <a:t>enillais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le </a:t>
            </a:r>
            <a:r>
              <a:rPr lang="en-GB" sz="1200" dirty="0" err="1"/>
              <a:t>mewn</a:t>
            </a:r>
            <a:r>
              <a:rPr lang="en-GB" sz="1200" dirty="0"/>
              <a:t> band </a:t>
            </a:r>
            <a:r>
              <a:rPr lang="en-GB" sz="1200" dirty="0" err="1"/>
              <a:t>o’r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enw</a:t>
            </a:r>
            <a:r>
              <a:rPr lang="en-GB" sz="1200" dirty="0"/>
              <a:t> </a:t>
            </a:r>
            <a:r>
              <a:rPr lang="en-GB" sz="1200" dirty="0" err="1"/>
              <a:t>MaxN</a:t>
            </a:r>
            <a:r>
              <a:rPr lang="en-GB" sz="1200" dirty="0"/>
              <a:t>. </a:t>
            </a:r>
            <a:r>
              <a:rPr lang="en-GB" sz="1200" dirty="0" err="1"/>
              <a:t>Aeth</a:t>
            </a:r>
            <a:r>
              <a:rPr lang="en-GB" sz="1200" dirty="0"/>
              <a:t> </a:t>
            </a:r>
            <a:r>
              <a:rPr lang="en-GB" sz="1200" dirty="0" err="1"/>
              <a:t>ein</a:t>
            </a:r>
            <a:r>
              <a:rPr lang="en-GB" sz="1200" dirty="0"/>
              <a:t> record </a:t>
            </a:r>
            <a:r>
              <a:rPr lang="en-GB" sz="1200" dirty="0" err="1"/>
              <a:t>ni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rif</a:t>
            </a:r>
            <a:r>
              <a:rPr lang="en-GB" sz="1200" dirty="0"/>
              <a:t> un </a:t>
            </a:r>
            <a:r>
              <a:rPr lang="en-GB" sz="1200" dirty="0" err="1"/>
              <a:t>yn</a:t>
            </a:r>
            <a:r>
              <a:rPr lang="en-GB" sz="1200" dirty="0"/>
              <a:t> y </a:t>
            </a:r>
            <a:r>
              <a:rPr lang="en-GB" sz="1200" dirty="0" err="1"/>
              <a:t>siartiau</a:t>
            </a:r>
            <a:r>
              <a:rPr lang="en-GB" sz="1200" dirty="0"/>
              <a:t> </a:t>
            </a:r>
            <a:r>
              <a:rPr lang="en-GB" sz="1200" dirty="0" err="1"/>
              <a:t>Cymraeg</a:t>
            </a:r>
            <a:r>
              <a:rPr lang="en-GB" sz="1200" dirty="0"/>
              <a:t>! </a:t>
            </a:r>
            <a:r>
              <a:rPr lang="en-GB" sz="1200" dirty="0" err="1"/>
              <a:t>Hefyd</a:t>
            </a:r>
            <a:r>
              <a:rPr lang="en-GB" sz="1200" dirty="0"/>
              <a:t> </a:t>
            </a:r>
            <a:r>
              <a:rPr lang="en-GB" sz="1200" dirty="0" err="1"/>
              <a:t>chwaraeon</a:t>
            </a:r>
            <a:r>
              <a:rPr lang="en-GB" sz="1200" dirty="0"/>
              <a:t> </a:t>
            </a:r>
            <a:r>
              <a:rPr lang="en-GB" sz="1200" dirty="0" err="1"/>
              <a:t>ni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daith</a:t>
            </a:r>
            <a:r>
              <a:rPr lang="en-GB" sz="1200" dirty="0"/>
              <a:t> </a:t>
            </a:r>
            <a:r>
              <a:rPr lang="en-GB" sz="1200" dirty="0" err="1"/>
              <a:t>gyda</a:t>
            </a:r>
            <a:r>
              <a:rPr lang="en-GB" sz="1200" dirty="0"/>
              <a:t> Girls Aloud </a:t>
            </a:r>
          </a:p>
          <a:p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Lanzarote</a:t>
            </a:r>
            <a:r>
              <a:rPr lang="en-GB" sz="1200" dirty="0"/>
              <a:t>! </a:t>
            </a:r>
          </a:p>
          <a:p>
            <a:endParaRPr lang="en-GB" sz="1200" b="1" i="1" dirty="0"/>
          </a:p>
          <a:p>
            <a:r>
              <a:rPr lang="en-GB" sz="1200" b="1" i="1" dirty="0" err="1"/>
              <a:t>Rydych</a:t>
            </a:r>
            <a:r>
              <a:rPr lang="en-GB" sz="1200" b="1" i="1" dirty="0"/>
              <a:t> chi </a:t>
            </a:r>
            <a:r>
              <a:rPr lang="en-GB" sz="1200" b="1" i="1" dirty="0" err="1"/>
              <a:t>wedi</a:t>
            </a:r>
            <a:r>
              <a:rPr lang="en-GB" sz="1200" b="1" i="1" dirty="0"/>
              <a:t> </a:t>
            </a:r>
            <a:r>
              <a:rPr lang="en-GB" sz="1200" b="1" i="1" dirty="0" err="1"/>
              <a:t>actio</a:t>
            </a:r>
            <a:r>
              <a:rPr lang="en-GB" sz="1200" b="1" i="1" dirty="0"/>
              <a:t> </a:t>
            </a:r>
            <a:r>
              <a:rPr lang="en-GB" sz="1200" b="1" i="1" dirty="0" err="1"/>
              <a:t>hefyd</a:t>
            </a:r>
            <a:r>
              <a:rPr lang="en-GB" sz="1200" b="1" i="1" dirty="0"/>
              <a:t> Matt.</a:t>
            </a:r>
          </a:p>
          <a:p>
            <a:r>
              <a:rPr lang="en-GB" sz="1200" dirty="0" err="1"/>
              <a:t>Ydw</a:t>
            </a:r>
            <a:r>
              <a:rPr lang="en-GB" sz="1200" dirty="0"/>
              <a:t>, </a:t>
            </a:r>
            <a:r>
              <a:rPr lang="en-GB" sz="1200" dirty="0" err="1"/>
              <a:t>fy</a:t>
            </a:r>
            <a:r>
              <a:rPr lang="en-GB" sz="1200" dirty="0"/>
              <a:t> </a:t>
            </a:r>
            <a:r>
              <a:rPr lang="en-GB" sz="1200" dirty="0" err="1"/>
              <a:t>rhan</a:t>
            </a:r>
            <a:r>
              <a:rPr lang="en-GB" sz="1200" dirty="0"/>
              <a:t> </a:t>
            </a:r>
            <a:r>
              <a:rPr lang="en-GB" sz="1200" dirty="0" err="1"/>
              <a:t>gyntaf</a:t>
            </a:r>
            <a:r>
              <a:rPr lang="en-GB" sz="1200" dirty="0"/>
              <a:t> </a:t>
            </a:r>
            <a:r>
              <a:rPr lang="en-GB" sz="1200" dirty="0" err="1"/>
              <a:t>oedd</a:t>
            </a:r>
            <a:r>
              <a:rPr lang="en-GB" sz="1200" dirty="0"/>
              <a:t> </a:t>
            </a:r>
            <a:r>
              <a:rPr lang="en-GB" sz="1200" dirty="0" err="1"/>
              <a:t>fel</a:t>
            </a:r>
            <a:r>
              <a:rPr lang="en-GB" sz="1200" dirty="0"/>
              <a:t> Jose, </a:t>
            </a:r>
            <a:r>
              <a:rPr lang="en-GB" sz="1200" dirty="0" err="1"/>
              <a:t>cariad</a:t>
            </a:r>
            <a:r>
              <a:rPr lang="en-GB" sz="1200" dirty="0"/>
              <a:t> Jason </a:t>
            </a:r>
            <a:r>
              <a:rPr lang="en-GB" sz="1200" dirty="0" err="1"/>
              <a:t>yn</a:t>
            </a:r>
            <a:r>
              <a:rPr lang="en-GB" sz="1200" dirty="0"/>
              <a:t> ‘Gavin a Stacey’ </a:t>
            </a:r>
            <a:r>
              <a:rPr lang="en-GB" sz="1200" dirty="0" err="1"/>
              <a:t>ar</a:t>
            </a:r>
            <a:r>
              <a:rPr lang="en-GB" sz="1200" dirty="0"/>
              <a:t> y BBC. </a:t>
            </a:r>
            <a:r>
              <a:rPr lang="en-GB" sz="1200" dirty="0" err="1"/>
              <a:t>Mwynheuais</a:t>
            </a:r>
            <a:r>
              <a:rPr lang="en-GB" sz="1200" dirty="0"/>
              <a:t> </a:t>
            </a:r>
            <a:r>
              <a:rPr lang="en-GB" sz="1200" dirty="0" err="1"/>
              <a:t>i’r</a:t>
            </a:r>
            <a:r>
              <a:rPr lang="en-GB" sz="1200" dirty="0"/>
              <a:t> </a:t>
            </a:r>
            <a:r>
              <a:rPr lang="en-GB" sz="1200" dirty="0" err="1"/>
              <a:t>sioe</a:t>
            </a:r>
            <a:r>
              <a:rPr lang="en-GB" sz="1200" dirty="0"/>
              <a:t> ac </a:t>
            </a:r>
            <a:r>
              <a:rPr lang="en-GB" sz="1200" dirty="0" err="1"/>
              <a:t>mae’r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actorion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ddoniol</a:t>
            </a:r>
            <a:r>
              <a:rPr lang="en-GB" sz="1200" dirty="0"/>
              <a:t> </a:t>
            </a:r>
            <a:r>
              <a:rPr lang="en-GB" sz="1200" dirty="0" err="1"/>
              <a:t>iawn</a:t>
            </a:r>
            <a:r>
              <a:rPr lang="en-GB" sz="1200" dirty="0"/>
              <a:t> </a:t>
            </a:r>
            <a:r>
              <a:rPr lang="en-GB" sz="1200" dirty="0" err="1"/>
              <a:t>ond</a:t>
            </a:r>
            <a:r>
              <a:rPr lang="en-GB" sz="1200" dirty="0"/>
              <a:t> </a:t>
            </a:r>
            <a:r>
              <a:rPr lang="en-GB" sz="1200" dirty="0" err="1"/>
              <a:t>mae’n</a:t>
            </a:r>
            <a:r>
              <a:rPr lang="en-GB" sz="1200" dirty="0"/>
              <a:t> well </a:t>
            </a:r>
            <a:r>
              <a:rPr lang="en-GB" sz="1200" dirty="0" err="1"/>
              <a:t>gyda</a:t>
            </a:r>
            <a:r>
              <a:rPr lang="en-GB" sz="1200" dirty="0"/>
              <a:t> fi </a:t>
            </a:r>
            <a:r>
              <a:rPr lang="en-GB" sz="1200" dirty="0" err="1"/>
              <a:t>gyflwyno</a:t>
            </a:r>
            <a:r>
              <a:rPr lang="en-GB" sz="1200" dirty="0"/>
              <a:t>. </a:t>
            </a:r>
          </a:p>
          <a:p>
            <a:endParaRPr lang="en-GB" sz="1200" dirty="0"/>
          </a:p>
          <a:p>
            <a:r>
              <a:rPr lang="en-GB" sz="1200" b="1" i="1" dirty="0" err="1"/>
              <a:t>Sut</a:t>
            </a:r>
            <a:r>
              <a:rPr lang="en-GB" sz="1200" b="1" i="1" dirty="0"/>
              <a:t> </a:t>
            </a:r>
            <a:r>
              <a:rPr lang="en-GB" sz="1200" b="1" i="1" dirty="0" err="1"/>
              <a:t>dechreuoch</a:t>
            </a:r>
            <a:r>
              <a:rPr lang="en-GB" sz="1200" b="1" i="1" dirty="0"/>
              <a:t> chi </a:t>
            </a:r>
            <a:r>
              <a:rPr lang="en-GB" sz="1200" b="1" i="1" dirty="0" err="1"/>
              <a:t>gyflwyno</a:t>
            </a:r>
            <a:r>
              <a:rPr lang="en-GB" sz="1200" b="1" i="1" dirty="0"/>
              <a:t> </a:t>
            </a:r>
            <a:r>
              <a:rPr lang="en-GB" sz="1200" b="1" i="1" dirty="0" err="1"/>
              <a:t>ar</a:t>
            </a:r>
            <a:r>
              <a:rPr lang="en-GB" sz="1200" b="1" i="1" dirty="0"/>
              <a:t> y </a:t>
            </a:r>
            <a:r>
              <a:rPr lang="en-GB" sz="1200" b="1" i="1" dirty="0" err="1"/>
              <a:t>teledu</a:t>
            </a:r>
            <a:r>
              <a:rPr lang="en-GB" sz="1200" b="1" i="1" dirty="0"/>
              <a:t>?</a:t>
            </a:r>
          </a:p>
          <a:p>
            <a:r>
              <a:rPr lang="en-GB" sz="1200" dirty="0" err="1"/>
              <a:t>Gwnes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eitem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baffio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Blue Peter a </a:t>
            </a:r>
            <a:r>
              <a:rPr lang="en-GB" sz="1200" dirty="0" err="1"/>
              <a:t>gweithiais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fel</a:t>
            </a:r>
            <a:r>
              <a:rPr lang="en-GB" sz="1200" dirty="0"/>
              <a:t> </a:t>
            </a:r>
            <a:r>
              <a:rPr lang="en-GB" sz="1200" dirty="0" err="1"/>
              <a:t>gohebydd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Wales Tonight </a:t>
            </a:r>
            <a:r>
              <a:rPr lang="en-GB" sz="1200" dirty="0" err="1"/>
              <a:t>ar</a:t>
            </a:r>
            <a:r>
              <a:rPr lang="en-GB" sz="1200" dirty="0"/>
              <a:t> ITV a  </a:t>
            </a:r>
            <a:r>
              <a:rPr lang="en-GB" sz="1200" dirty="0" err="1"/>
              <a:t>chyflwyno</a:t>
            </a:r>
            <a:r>
              <a:rPr lang="en-GB" sz="1200" dirty="0"/>
              <a:t> The </a:t>
            </a:r>
          </a:p>
          <a:p>
            <a:r>
              <a:rPr lang="en-GB" sz="1200" dirty="0"/>
              <a:t>Wales Show </a:t>
            </a:r>
            <a:r>
              <a:rPr lang="en-GB" sz="1200" dirty="0" err="1"/>
              <a:t>ar</a:t>
            </a:r>
            <a:r>
              <a:rPr lang="en-GB" sz="1200" dirty="0"/>
              <a:t> ITV  </a:t>
            </a:r>
            <a:r>
              <a:rPr lang="en-GB" sz="1200" dirty="0" err="1"/>
              <a:t>gyda</a:t>
            </a:r>
            <a:r>
              <a:rPr lang="en-GB" sz="1200" dirty="0"/>
              <a:t> Frances Donovan.</a:t>
            </a:r>
          </a:p>
          <a:p>
            <a:endParaRPr lang="en-GB" sz="1200" dirty="0"/>
          </a:p>
          <a:p>
            <a:r>
              <a:rPr lang="en-GB" sz="1200" b="1" i="1" dirty="0" err="1"/>
              <a:t>Rydych</a:t>
            </a:r>
            <a:r>
              <a:rPr lang="en-GB" sz="1200" b="1" i="1" dirty="0"/>
              <a:t> </a:t>
            </a:r>
            <a:r>
              <a:rPr lang="en-GB" sz="1200" b="1" i="1" dirty="0" err="1"/>
              <a:t>chi’n</a:t>
            </a:r>
            <a:r>
              <a:rPr lang="en-GB" sz="1200" b="1" i="1" dirty="0"/>
              <a:t> </a:t>
            </a:r>
            <a:r>
              <a:rPr lang="en-GB" sz="1200" b="1" i="1" dirty="0" err="1"/>
              <a:t>cyflwyno</a:t>
            </a:r>
            <a:r>
              <a:rPr lang="en-GB" sz="1200" b="1" i="1" dirty="0"/>
              <a:t> </a:t>
            </a:r>
            <a:r>
              <a:rPr lang="en-GB" sz="1200" b="1" i="1" dirty="0" err="1"/>
              <a:t>llawer</a:t>
            </a:r>
            <a:r>
              <a:rPr lang="en-GB" sz="1200" b="1" i="1" dirty="0"/>
              <a:t> o </a:t>
            </a:r>
            <a:r>
              <a:rPr lang="en-GB" sz="1200" b="1" i="1" dirty="0" err="1"/>
              <a:t>raglenni</a:t>
            </a:r>
            <a:r>
              <a:rPr lang="en-GB" sz="1200" b="1" i="1" dirty="0"/>
              <a:t> </a:t>
            </a:r>
            <a:r>
              <a:rPr lang="en-GB" sz="1200" b="1" i="1" dirty="0" err="1"/>
              <a:t>nawr</a:t>
            </a:r>
            <a:r>
              <a:rPr lang="en-GB" sz="1200" b="1" i="1" dirty="0"/>
              <a:t> </a:t>
            </a:r>
            <a:r>
              <a:rPr lang="en-GB" sz="1200" b="1" i="1" dirty="0" err="1"/>
              <a:t>ar</a:t>
            </a:r>
            <a:r>
              <a:rPr lang="en-GB" sz="1200" b="1" i="1" dirty="0"/>
              <a:t> y </a:t>
            </a:r>
            <a:r>
              <a:rPr lang="en-GB" sz="1200" b="1" i="1" dirty="0" err="1"/>
              <a:t>teledu</a:t>
            </a:r>
            <a:r>
              <a:rPr lang="en-GB" sz="1200" b="1" i="1" dirty="0"/>
              <a:t>.</a:t>
            </a:r>
          </a:p>
          <a:p>
            <a:r>
              <a:rPr lang="en-GB" sz="1200" dirty="0" err="1"/>
              <a:t>Ydw</a:t>
            </a:r>
            <a:r>
              <a:rPr lang="en-GB" sz="1200" dirty="0"/>
              <a:t>, </a:t>
            </a:r>
            <a:r>
              <a:rPr lang="en-GB" sz="1200" dirty="0" err="1"/>
              <a:t>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brysur</a:t>
            </a:r>
            <a:r>
              <a:rPr lang="en-GB" sz="1200" dirty="0"/>
              <a:t> </a:t>
            </a:r>
            <a:r>
              <a:rPr lang="en-GB" sz="1200" dirty="0" err="1"/>
              <a:t>iawn</a:t>
            </a:r>
            <a:r>
              <a:rPr lang="en-GB" sz="1200" dirty="0"/>
              <a:t>. </a:t>
            </a:r>
            <a:r>
              <a:rPr lang="en-GB" sz="1200" dirty="0" err="1"/>
              <a:t>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cyflwyno</a:t>
            </a:r>
            <a:r>
              <a:rPr lang="en-GB" sz="1200" dirty="0"/>
              <a:t> This Morning </a:t>
            </a:r>
            <a:r>
              <a:rPr lang="en-GB" sz="1200" dirty="0" err="1"/>
              <a:t>ar</a:t>
            </a:r>
            <a:r>
              <a:rPr lang="en-GB" sz="1200" dirty="0"/>
              <a:t> ITV1 ac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hefyd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cyflwyno</a:t>
            </a:r>
            <a:r>
              <a:rPr lang="en-GB" sz="1200" dirty="0"/>
              <a:t>  OK! TV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Sianel</a:t>
            </a:r>
            <a:r>
              <a:rPr lang="en-GB" sz="1200" dirty="0"/>
              <a:t> 5.</a:t>
            </a:r>
          </a:p>
          <a:p>
            <a:endParaRPr lang="en-GB" sz="1200" dirty="0"/>
          </a:p>
          <a:p>
            <a:r>
              <a:rPr lang="en-GB" sz="1200" b="1" i="1" dirty="0"/>
              <a:t>Ac, </a:t>
            </a:r>
            <a:r>
              <a:rPr lang="en-GB" sz="1200" b="1" i="1" dirty="0" err="1"/>
              <a:t>wrth</a:t>
            </a:r>
            <a:r>
              <a:rPr lang="en-GB" sz="1200" b="1" i="1" dirty="0"/>
              <a:t> </a:t>
            </a:r>
            <a:r>
              <a:rPr lang="en-GB" sz="1200" b="1" i="1" dirty="0" err="1"/>
              <a:t>gwrs</a:t>
            </a:r>
            <a:r>
              <a:rPr lang="en-GB" sz="1200" b="1" i="1" dirty="0"/>
              <a:t>, </a:t>
            </a:r>
            <a:r>
              <a:rPr lang="en-GB" sz="1200" b="1" i="1" dirty="0" err="1"/>
              <a:t>rydych</a:t>
            </a:r>
            <a:r>
              <a:rPr lang="en-GB" sz="1200" b="1" i="1" dirty="0"/>
              <a:t> </a:t>
            </a:r>
            <a:r>
              <a:rPr lang="en-GB" sz="1200" b="1" i="1" dirty="0" err="1"/>
              <a:t>chi’n</a:t>
            </a:r>
            <a:r>
              <a:rPr lang="en-GB" sz="1200" b="1" i="1" dirty="0"/>
              <a:t> </a:t>
            </a:r>
            <a:r>
              <a:rPr lang="en-GB" sz="1200" b="1" i="1" dirty="0" err="1"/>
              <a:t>dysgu</a:t>
            </a:r>
            <a:r>
              <a:rPr lang="en-GB" sz="1200" b="1" i="1" dirty="0"/>
              <a:t> </a:t>
            </a:r>
            <a:r>
              <a:rPr lang="en-GB" sz="1200" b="1" i="1" dirty="0" err="1"/>
              <a:t>Cymraeg</a:t>
            </a:r>
            <a:r>
              <a:rPr lang="en-GB" sz="1200" b="1" i="1" dirty="0"/>
              <a:t>.</a:t>
            </a:r>
          </a:p>
          <a:p>
            <a:r>
              <a:rPr lang="en-GB" sz="1200" dirty="0" err="1"/>
              <a:t>Ydw</a:t>
            </a:r>
            <a:r>
              <a:rPr lang="en-GB" sz="1200" dirty="0"/>
              <a:t> </a:t>
            </a:r>
            <a:r>
              <a:rPr lang="en-GB" sz="1200" dirty="0" err="1"/>
              <a:t>roeddwn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/>
              <a:t>dysgu</a:t>
            </a:r>
            <a:r>
              <a:rPr lang="en-GB" sz="1200" dirty="0"/>
              <a:t> </a:t>
            </a:r>
            <a:r>
              <a:rPr lang="en-GB" sz="1200" dirty="0" err="1"/>
              <a:t>ychydig</a:t>
            </a:r>
            <a:r>
              <a:rPr lang="en-GB" sz="1200" dirty="0"/>
              <a:t> o </a:t>
            </a:r>
            <a:r>
              <a:rPr lang="en-GB" sz="1200" dirty="0" err="1"/>
              <a:t>Gymraeg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yr</a:t>
            </a:r>
            <a:r>
              <a:rPr lang="en-GB" sz="1200" dirty="0"/>
              <a:t> </a:t>
            </a:r>
            <a:r>
              <a:rPr lang="en-GB" sz="1200" dirty="0" err="1"/>
              <a:t>ysgol</a:t>
            </a:r>
            <a:r>
              <a:rPr lang="en-GB" sz="1200" dirty="0"/>
              <a:t> </a:t>
            </a:r>
            <a:r>
              <a:rPr lang="en-GB" sz="1200" dirty="0" err="1"/>
              <a:t>yng</a:t>
            </a:r>
            <a:r>
              <a:rPr lang="en-GB" sz="1200" dirty="0"/>
              <a:t> </a:t>
            </a:r>
            <a:r>
              <a:rPr lang="en-GB" sz="1200" dirty="0" err="1"/>
              <a:t>Nghaerffili</a:t>
            </a:r>
            <a:r>
              <a:rPr lang="en-GB" sz="1200" dirty="0"/>
              <a:t> </a:t>
            </a:r>
            <a:r>
              <a:rPr lang="en-GB" sz="1200" dirty="0" err="1"/>
              <a:t>ond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anffodus</a:t>
            </a:r>
            <a:r>
              <a:rPr lang="en-GB" sz="1200" dirty="0"/>
              <a:t> </a:t>
            </a:r>
            <a:r>
              <a:rPr lang="en-GB" sz="1200" dirty="0" err="1"/>
              <a:t>roeddwn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anghofio</a:t>
            </a:r>
            <a:r>
              <a:rPr lang="en-GB" sz="1200" dirty="0"/>
              <a:t> </a:t>
            </a:r>
            <a:r>
              <a:rPr lang="en-GB" sz="1200" dirty="0" err="1"/>
              <a:t>llawer</a:t>
            </a:r>
            <a:r>
              <a:rPr lang="en-GB" sz="1200" dirty="0"/>
              <a:t>! </a:t>
            </a:r>
            <a:r>
              <a:rPr lang="en-GB" sz="1200" dirty="0" err="1"/>
              <a:t>Wedyn</a:t>
            </a:r>
            <a:r>
              <a:rPr lang="en-GB" sz="1200" dirty="0"/>
              <a:t>, </a:t>
            </a:r>
            <a:r>
              <a:rPr lang="en-GB" sz="1200" dirty="0" err="1"/>
              <a:t>yn</a:t>
            </a:r>
            <a:r>
              <a:rPr lang="en-GB" sz="1200" dirty="0"/>
              <a:t> 2011, </a:t>
            </a:r>
            <a:r>
              <a:rPr lang="en-GB" sz="1200" dirty="0" err="1"/>
              <a:t>gofynnodd</a:t>
            </a:r>
            <a:r>
              <a:rPr lang="en-GB" sz="1200" dirty="0"/>
              <a:t> S4C </a:t>
            </a:r>
            <a:r>
              <a:rPr lang="en-GB" sz="1200" dirty="0" err="1"/>
              <a:t>i</a:t>
            </a:r>
            <a:r>
              <a:rPr lang="en-GB" sz="1200" dirty="0"/>
              <a:t> fi </a:t>
            </a:r>
            <a:r>
              <a:rPr lang="en-GB" sz="1200" dirty="0" err="1"/>
              <a:t>gymryd</a:t>
            </a:r>
            <a:r>
              <a:rPr lang="en-GB" sz="1200" dirty="0"/>
              <a:t> </a:t>
            </a:r>
            <a:r>
              <a:rPr lang="en-GB" sz="1200" dirty="0" err="1"/>
              <a:t>rhan</a:t>
            </a:r>
            <a:r>
              <a:rPr lang="en-GB" sz="1200" dirty="0"/>
              <a:t> </a:t>
            </a:r>
            <a:r>
              <a:rPr lang="en-GB" sz="1200" dirty="0" err="1"/>
              <a:t>mewn</a:t>
            </a:r>
            <a:r>
              <a:rPr lang="en-GB" sz="1200" dirty="0"/>
              <a:t> </a:t>
            </a:r>
            <a:r>
              <a:rPr lang="en-GB" sz="1200" dirty="0" err="1"/>
              <a:t>sioe</a:t>
            </a:r>
            <a:r>
              <a:rPr lang="en-GB" sz="1200" dirty="0"/>
              <a:t> </a:t>
            </a:r>
            <a:r>
              <a:rPr lang="en-GB" sz="1200" dirty="0" err="1"/>
              <a:t>realiti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y </a:t>
            </a:r>
            <a:r>
              <a:rPr lang="en-GB" sz="1200" dirty="0" err="1"/>
              <a:t>gyfres</a:t>
            </a:r>
            <a:r>
              <a:rPr lang="en-GB" sz="1200" dirty="0"/>
              <a:t> </a:t>
            </a:r>
          </a:p>
          <a:p>
            <a:r>
              <a:rPr lang="en-GB" sz="1200" i="1" dirty="0" err="1"/>
              <a:t>cariad@iaith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Ngorllewin</a:t>
            </a:r>
            <a:r>
              <a:rPr lang="en-GB" sz="1200" dirty="0"/>
              <a:t> </a:t>
            </a:r>
            <a:r>
              <a:rPr lang="en-GB" sz="1200" dirty="0" err="1"/>
              <a:t>Cymru</a:t>
            </a:r>
            <a:r>
              <a:rPr lang="en-GB" sz="1200" dirty="0"/>
              <a:t>. </a:t>
            </a:r>
            <a:r>
              <a:rPr lang="en-GB" sz="1200" dirty="0" err="1"/>
              <a:t>Dysgais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Gymraeg</a:t>
            </a:r>
            <a:r>
              <a:rPr lang="en-GB" sz="1200" dirty="0"/>
              <a:t> </a:t>
            </a:r>
            <a:r>
              <a:rPr lang="en-GB" sz="1200" dirty="0" err="1"/>
              <a:t>gyda</a:t>
            </a:r>
            <a:r>
              <a:rPr lang="en-GB" sz="1200" dirty="0"/>
              <a:t> </a:t>
            </a:r>
            <a:r>
              <a:rPr lang="en-GB" sz="1200" dirty="0" err="1"/>
              <a:t>ser</a:t>
            </a:r>
            <a:r>
              <a:rPr lang="en-GB" sz="1200" dirty="0"/>
              <a:t> </a:t>
            </a:r>
            <a:r>
              <a:rPr lang="en-GB" sz="1200" dirty="0" err="1"/>
              <a:t>eraill</a:t>
            </a:r>
            <a:r>
              <a:rPr lang="en-GB" sz="1200" dirty="0"/>
              <a:t> </a:t>
            </a:r>
            <a:r>
              <a:rPr lang="en-GB" sz="1200" dirty="0" err="1"/>
              <a:t>fel</a:t>
            </a:r>
            <a:r>
              <a:rPr lang="en-GB" sz="1200" dirty="0"/>
              <a:t> Sophie Evans, Colin </a:t>
            </a:r>
            <a:r>
              <a:rPr lang="en-GB" sz="1200" dirty="0" err="1"/>
              <a:t>Charvis</a:t>
            </a:r>
            <a:r>
              <a:rPr lang="en-GB" sz="1200" dirty="0"/>
              <a:t> </a:t>
            </a:r>
          </a:p>
          <a:p>
            <a:endParaRPr lang="en-GB" sz="1200" dirty="0"/>
          </a:p>
          <a:p>
            <a:endParaRPr lang="en-GB" sz="1200" b="1" i="1" dirty="0"/>
          </a:p>
        </p:txBody>
      </p:sp>
    </p:spTree>
    <p:extLst>
      <p:ext uri="{BB962C8B-B14F-4D97-AF65-F5344CB8AC3E}">
        <p14:creationId xmlns:p14="http://schemas.microsoft.com/office/powerpoint/2010/main" val="152484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683568"/>
            <a:ext cx="61722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 smtClean="0"/>
              <a:t>a  Melanie </a:t>
            </a:r>
            <a:r>
              <a:rPr lang="en-GB" sz="1200" dirty="0"/>
              <a:t>Walters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sz="1200" b="1" i="1" dirty="0" err="1"/>
              <a:t>Fwynheuoch</a:t>
            </a:r>
            <a:r>
              <a:rPr lang="en-GB" sz="1200" b="1" i="1" dirty="0"/>
              <a:t> chi </a:t>
            </a:r>
            <a:r>
              <a:rPr lang="en-GB" sz="1200" b="1" i="1" dirty="0" err="1"/>
              <a:t>cariad@iaith</a:t>
            </a:r>
            <a:r>
              <a:rPr lang="en-GB" sz="1200" b="1" i="1" dirty="0"/>
              <a:t>?</a:t>
            </a:r>
          </a:p>
          <a:p>
            <a:pPr marL="0" indent="0">
              <a:buNone/>
            </a:pPr>
            <a:r>
              <a:rPr lang="en-GB" sz="1200" dirty="0"/>
              <a:t>Do,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fawr</a:t>
            </a:r>
            <a:r>
              <a:rPr lang="en-GB" sz="1200" dirty="0"/>
              <a:t> </a:t>
            </a:r>
            <a:r>
              <a:rPr lang="en-GB" sz="1200" dirty="0" err="1"/>
              <a:t>iawn</a:t>
            </a:r>
            <a:r>
              <a:rPr lang="en-GB" sz="1200" dirty="0"/>
              <a:t>. </a:t>
            </a:r>
            <a:r>
              <a:rPr lang="en-GB" sz="1200" dirty="0" err="1"/>
              <a:t>Ces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lawer</a:t>
            </a:r>
            <a:r>
              <a:rPr lang="en-GB" sz="1200" dirty="0"/>
              <a:t> o </a:t>
            </a:r>
            <a:r>
              <a:rPr lang="en-GB" sz="1200" dirty="0" err="1"/>
              <a:t>hwyl</a:t>
            </a:r>
            <a:r>
              <a:rPr lang="en-GB" sz="1200" dirty="0"/>
              <a:t> ac </a:t>
            </a:r>
            <a:r>
              <a:rPr lang="en-GB" sz="1200" dirty="0" err="1"/>
              <a:t>roedd</a:t>
            </a:r>
            <a:r>
              <a:rPr lang="en-GB" sz="1200" dirty="0"/>
              <a:t> y </a:t>
            </a:r>
            <a:r>
              <a:rPr lang="en-GB" sz="1200" dirty="0" err="1"/>
              <a:t>tiwtoriaid</a:t>
            </a:r>
            <a:r>
              <a:rPr lang="en-GB" sz="1200" dirty="0"/>
              <a:t>, </a:t>
            </a:r>
            <a:r>
              <a:rPr lang="en-GB" sz="1200" dirty="0" err="1"/>
              <a:t>Ioan</a:t>
            </a:r>
            <a:r>
              <a:rPr lang="en-GB" sz="1200" dirty="0"/>
              <a:t> </a:t>
            </a:r>
            <a:r>
              <a:rPr lang="en-GB" sz="1200" dirty="0" err="1"/>
              <a:t>Talfryn</a:t>
            </a:r>
            <a:r>
              <a:rPr lang="en-GB" sz="1200" dirty="0"/>
              <a:t> a Nia Parry,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wych</a:t>
            </a:r>
            <a:r>
              <a:rPr lang="en-GB" sz="1200" dirty="0"/>
              <a:t>. </a:t>
            </a:r>
            <a:r>
              <a:rPr lang="en-GB" sz="1200" dirty="0" err="1"/>
              <a:t>Doeddwn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 smtClean="0"/>
              <a:t>ddim</a:t>
            </a:r>
            <a:r>
              <a:rPr lang="en-GB" sz="1200" dirty="0" smtClean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gwybod</a:t>
            </a:r>
            <a:r>
              <a:rPr lang="en-GB" sz="1200" dirty="0"/>
              <a:t> bod </a:t>
            </a:r>
            <a:r>
              <a:rPr lang="en-GB" sz="1200" dirty="0" err="1"/>
              <a:t>dysgu</a:t>
            </a:r>
            <a:r>
              <a:rPr lang="en-GB" sz="1200" dirty="0"/>
              <a:t> </a:t>
            </a:r>
            <a:r>
              <a:rPr lang="en-GB" sz="1200" dirty="0" err="1"/>
              <a:t>Cymraeg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gallu</a:t>
            </a:r>
            <a:r>
              <a:rPr lang="en-GB" sz="1200" dirty="0"/>
              <a:t> bod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gymaint</a:t>
            </a:r>
            <a:r>
              <a:rPr lang="en-GB" sz="1200" dirty="0"/>
              <a:t> o </a:t>
            </a:r>
            <a:r>
              <a:rPr lang="en-GB" sz="1200" dirty="0" err="1"/>
              <a:t>hwyl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sz="1200" b="1" i="1" dirty="0"/>
              <a:t>A </a:t>
            </a:r>
            <a:r>
              <a:rPr lang="en-GB" sz="1200" b="1" i="1" dirty="0" err="1"/>
              <a:t>nawr</a:t>
            </a:r>
            <a:r>
              <a:rPr lang="en-GB" sz="1200" b="1" i="1" dirty="0"/>
              <a:t>, </a:t>
            </a:r>
            <a:r>
              <a:rPr lang="en-GB" sz="1200" b="1" i="1" dirty="0" err="1"/>
              <a:t>rydych</a:t>
            </a:r>
            <a:r>
              <a:rPr lang="en-GB" sz="1200" b="1" i="1" dirty="0"/>
              <a:t> </a:t>
            </a:r>
            <a:r>
              <a:rPr lang="en-GB" sz="1200" b="1" i="1" dirty="0" err="1"/>
              <a:t>chi;’n</a:t>
            </a:r>
            <a:r>
              <a:rPr lang="en-GB" sz="1200" b="1" i="1" dirty="0"/>
              <a:t> </a:t>
            </a:r>
            <a:r>
              <a:rPr lang="en-GB" sz="1200" b="1" i="1" dirty="0" err="1"/>
              <a:t>cyflwyno</a:t>
            </a:r>
            <a:r>
              <a:rPr lang="en-GB" sz="1200" b="1" i="1" dirty="0"/>
              <a:t> </a:t>
            </a:r>
            <a:r>
              <a:rPr lang="en-GB" sz="1200" b="1" i="1" dirty="0" err="1"/>
              <a:t>Hwb</a:t>
            </a:r>
            <a:r>
              <a:rPr lang="en-GB" sz="1200" b="1" i="1" dirty="0"/>
              <a:t> </a:t>
            </a:r>
            <a:r>
              <a:rPr lang="en-GB" sz="1200" b="1" i="1" dirty="0" err="1"/>
              <a:t>ar</a:t>
            </a:r>
            <a:r>
              <a:rPr lang="en-GB" sz="1200" b="1" i="1" dirty="0"/>
              <a:t> S4C?</a:t>
            </a:r>
          </a:p>
          <a:p>
            <a:pPr marL="0" indent="0">
              <a:buNone/>
            </a:pPr>
            <a:r>
              <a:rPr lang="en-GB" sz="1200" dirty="0" err="1"/>
              <a:t>Ydw</a:t>
            </a:r>
            <a:r>
              <a:rPr lang="en-GB" sz="1200" dirty="0"/>
              <a:t>, </a:t>
            </a:r>
            <a:r>
              <a:rPr lang="en-GB" sz="1200" dirty="0" err="1"/>
              <a:t>mae</a:t>
            </a:r>
            <a:r>
              <a:rPr lang="en-GB" sz="1200" dirty="0"/>
              <a:t> </a:t>
            </a:r>
            <a:r>
              <a:rPr lang="en-GB" sz="1200" dirty="0" err="1"/>
              <a:t>Hwb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rhaglen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bobl</a:t>
            </a:r>
            <a:r>
              <a:rPr lang="en-GB" sz="1200" dirty="0"/>
              <a:t> </a:t>
            </a:r>
            <a:r>
              <a:rPr lang="en-GB" sz="1200" dirty="0" err="1"/>
              <a:t>sy’n</a:t>
            </a:r>
            <a:r>
              <a:rPr lang="en-GB" sz="1200" dirty="0"/>
              <a:t> </a:t>
            </a:r>
            <a:r>
              <a:rPr lang="en-GB" sz="1200" dirty="0" err="1"/>
              <a:t>dysgu</a:t>
            </a:r>
            <a:r>
              <a:rPr lang="en-GB" sz="1200" dirty="0"/>
              <a:t> </a:t>
            </a:r>
            <a:r>
              <a:rPr lang="en-GB" sz="1200" dirty="0" err="1"/>
              <a:t>Cymraeg</a:t>
            </a:r>
            <a:r>
              <a:rPr lang="en-GB" sz="1200" dirty="0"/>
              <a:t> ac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cyflwyno’r</a:t>
            </a:r>
            <a:r>
              <a:rPr lang="en-GB" sz="1200" dirty="0"/>
              <a:t> </a:t>
            </a:r>
            <a:r>
              <a:rPr lang="en-GB" sz="1200" dirty="0" err="1"/>
              <a:t>rhaglen</a:t>
            </a:r>
            <a:r>
              <a:rPr lang="en-GB" sz="1200" dirty="0"/>
              <a:t> </a:t>
            </a:r>
            <a:r>
              <a:rPr lang="en-GB" sz="1200" dirty="0" err="1"/>
              <a:t>gyda</a:t>
            </a:r>
            <a:r>
              <a:rPr lang="en-GB" sz="1200" dirty="0"/>
              <a:t> Nia Parry.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w</a:t>
            </a:r>
            <a:r>
              <a:rPr lang="en-GB" sz="1200" dirty="0" err="1" smtClean="0"/>
              <a:t>rth</a:t>
            </a:r>
            <a:r>
              <a:rPr lang="en-GB" sz="1200" dirty="0" smtClean="0"/>
              <a:t> </a:t>
            </a:r>
            <a:r>
              <a:rPr lang="en-GB" sz="1200" dirty="0" err="1"/>
              <a:t>fy</a:t>
            </a:r>
            <a:r>
              <a:rPr lang="en-GB" sz="1200" dirty="0"/>
              <a:t> </a:t>
            </a:r>
            <a:r>
              <a:rPr lang="en-GB" sz="1200" dirty="0" err="1"/>
              <a:t>modd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dysgu</a:t>
            </a:r>
            <a:r>
              <a:rPr lang="en-GB" sz="1200" dirty="0"/>
              <a:t> </a:t>
            </a:r>
            <a:r>
              <a:rPr lang="en-GB" sz="1200" dirty="0" err="1"/>
              <a:t>Cymr,aeg</a:t>
            </a:r>
            <a:r>
              <a:rPr lang="en-GB" sz="1200" dirty="0"/>
              <a:t> </a:t>
            </a:r>
            <a:r>
              <a:rPr lang="en-GB" sz="1200" dirty="0" err="1"/>
              <a:t>gyda</a:t>
            </a:r>
            <a:r>
              <a:rPr lang="en-GB" sz="1200" dirty="0"/>
              <a:t> Nia  ac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mwynhau</a:t>
            </a:r>
            <a:r>
              <a:rPr lang="en-GB" sz="1200" dirty="0"/>
              <a:t> </a:t>
            </a:r>
            <a:r>
              <a:rPr lang="en-GB" sz="1200" dirty="0" err="1"/>
              <a:t>cyflwyno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Gymraeg</a:t>
            </a:r>
            <a:r>
              <a:rPr lang="en-GB" sz="1200" dirty="0"/>
              <a:t>.</a:t>
            </a:r>
            <a:endParaRPr lang="cy-GB" sz="1200" dirty="0"/>
          </a:p>
        </p:txBody>
      </p:sp>
    </p:spTree>
    <p:extLst>
      <p:ext uri="{BB962C8B-B14F-4D97-AF65-F5344CB8AC3E}">
        <p14:creationId xmlns:p14="http://schemas.microsoft.com/office/powerpoint/2010/main" val="125322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ading white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711310"/>
            <a:ext cx="1384353" cy="13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86" y="107504"/>
            <a:ext cx="7091300" cy="90486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i="1" dirty="0" err="1"/>
              <a:t>Hoffech</a:t>
            </a:r>
            <a:r>
              <a:rPr lang="en-GB" sz="1200" b="1" i="1" dirty="0"/>
              <a:t> chi </a:t>
            </a:r>
            <a:r>
              <a:rPr lang="en-GB" sz="1200" b="1" i="1" dirty="0" err="1"/>
              <a:t>fod</a:t>
            </a:r>
            <a:r>
              <a:rPr lang="en-GB" sz="1200" b="1" i="1" dirty="0"/>
              <a:t> </a:t>
            </a:r>
            <a:r>
              <a:rPr lang="en-GB" sz="1200" b="1" i="1" dirty="0" err="1"/>
              <a:t>ar</a:t>
            </a:r>
            <a:r>
              <a:rPr lang="en-GB" sz="1200" b="1" i="1" dirty="0"/>
              <a:t> </a:t>
            </a:r>
            <a:r>
              <a:rPr lang="en-GB" sz="1200" b="1" i="1" dirty="0" err="1"/>
              <a:t>sioe</a:t>
            </a:r>
            <a:r>
              <a:rPr lang="en-GB" sz="1200" b="1" i="1" dirty="0"/>
              <a:t> </a:t>
            </a:r>
            <a:r>
              <a:rPr lang="en-GB" sz="1200" b="1" i="1" dirty="0" err="1"/>
              <a:t>realiti</a:t>
            </a:r>
            <a:r>
              <a:rPr lang="en-GB" sz="1200" b="1" i="1" dirty="0"/>
              <a:t> </a:t>
            </a:r>
            <a:r>
              <a:rPr lang="en-GB" sz="1200" b="1" i="1" dirty="0" err="1"/>
              <a:t>arall</a:t>
            </a:r>
            <a:r>
              <a:rPr lang="en-GB" sz="1200" b="1" i="1" dirty="0"/>
              <a:t>?</a:t>
            </a:r>
          </a:p>
          <a:p>
            <a:r>
              <a:rPr lang="en-GB" sz="1200" dirty="0" err="1"/>
              <a:t>Wel</a:t>
            </a:r>
            <a:r>
              <a:rPr lang="en-GB" sz="1200" dirty="0"/>
              <a:t>, </a:t>
            </a:r>
            <a:r>
              <a:rPr lang="en-GB" sz="1200" dirty="0" err="1"/>
              <a:t>yn</a:t>
            </a:r>
            <a:r>
              <a:rPr lang="en-GB" sz="1200" dirty="0"/>
              <a:t> y </a:t>
            </a:r>
            <a:r>
              <a:rPr lang="en-GB" sz="1200" dirty="0" err="1"/>
              <a:t>dyfodol</a:t>
            </a:r>
            <a:r>
              <a:rPr lang="en-GB" sz="1200" dirty="0"/>
              <a:t>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eisiau</a:t>
            </a:r>
            <a:r>
              <a:rPr lang="en-GB" sz="1200" dirty="0"/>
              <a:t> </a:t>
            </a:r>
            <a:r>
              <a:rPr lang="en-GB" sz="1200" dirty="0" err="1"/>
              <a:t>gwneud</a:t>
            </a:r>
            <a:r>
              <a:rPr lang="en-GB" sz="1200" dirty="0"/>
              <a:t> Strictly Come Dancing </a:t>
            </a:r>
            <a:r>
              <a:rPr lang="en-GB" sz="1200" dirty="0" err="1"/>
              <a:t>achos</a:t>
            </a:r>
            <a:r>
              <a:rPr lang="en-GB" sz="1200" dirty="0"/>
              <a:t> </a:t>
            </a:r>
            <a:r>
              <a:rPr lang="en-GB" sz="1200" dirty="0" err="1"/>
              <a:t>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nabod</a:t>
            </a:r>
            <a:r>
              <a:rPr lang="en-GB" sz="1200" dirty="0"/>
              <a:t> </a:t>
            </a:r>
            <a:r>
              <a:rPr lang="en-GB" sz="1200" dirty="0" err="1"/>
              <a:t>pobl</a:t>
            </a:r>
            <a:r>
              <a:rPr lang="en-GB" sz="1200" dirty="0"/>
              <a:t> </a:t>
            </a:r>
            <a:r>
              <a:rPr lang="en-GB" sz="1200" dirty="0" err="1"/>
              <a:t>eraill</a:t>
            </a:r>
            <a:r>
              <a:rPr lang="en-GB" sz="1200" dirty="0"/>
              <a:t> </a:t>
            </a:r>
            <a:r>
              <a:rPr lang="en-GB" sz="1200" dirty="0" err="1"/>
              <a:t>sydd</a:t>
            </a:r>
            <a:r>
              <a:rPr lang="en-GB" sz="1200" dirty="0"/>
              <a:t>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</a:p>
          <a:p>
            <a:r>
              <a:rPr lang="en-GB" sz="1200" dirty="0" err="1"/>
              <a:t>dysgu</a:t>
            </a:r>
            <a:r>
              <a:rPr lang="en-GB" sz="1200" dirty="0"/>
              <a:t> </a:t>
            </a:r>
            <a:r>
              <a:rPr lang="en-GB" sz="1200" dirty="0" err="1"/>
              <a:t>dawnsio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y </a:t>
            </a:r>
            <a:r>
              <a:rPr lang="en-GB" sz="1200" dirty="0" err="1"/>
              <a:t>rhaglen</a:t>
            </a:r>
            <a:r>
              <a:rPr lang="en-GB" sz="1200" dirty="0"/>
              <a:t>. </a:t>
            </a:r>
            <a:r>
              <a:rPr lang="en-GB" sz="1200" dirty="0" err="1"/>
              <a:t>Hefyd</a:t>
            </a:r>
            <a:r>
              <a:rPr lang="en-GB" sz="1200" dirty="0"/>
              <a:t> </a:t>
            </a:r>
            <a:r>
              <a:rPr lang="en-GB" sz="1200" dirty="0" err="1"/>
              <a:t>dw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eisiau</a:t>
            </a:r>
            <a:r>
              <a:rPr lang="en-GB" sz="1200" dirty="0"/>
              <a:t> </a:t>
            </a:r>
            <a:r>
              <a:rPr lang="en-GB" sz="1200" dirty="0" err="1"/>
              <a:t>dysgu</a:t>
            </a:r>
            <a:r>
              <a:rPr lang="en-GB" sz="1200" dirty="0"/>
              <a:t> </a:t>
            </a:r>
            <a:r>
              <a:rPr lang="en-GB" sz="1200" dirty="0" err="1"/>
              <a:t>hedfan</a:t>
            </a:r>
            <a:r>
              <a:rPr lang="en-GB" sz="1200" dirty="0"/>
              <a:t> – </a:t>
            </a:r>
            <a:r>
              <a:rPr lang="en-GB" sz="1200" dirty="0" err="1"/>
              <a:t>rydw</a:t>
            </a:r>
            <a:r>
              <a:rPr lang="en-GB" sz="1200" dirty="0"/>
              <a:t> </a:t>
            </a:r>
            <a:r>
              <a:rPr lang="en-GB" sz="1200" dirty="0" err="1"/>
              <a:t>i’n</a:t>
            </a:r>
            <a:r>
              <a:rPr lang="en-GB" sz="1200" dirty="0"/>
              <a:t> </a:t>
            </a:r>
            <a:r>
              <a:rPr lang="en-GB" sz="1200" dirty="0" err="1"/>
              <a:t>credu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bod </a:t>
            </a:r>
            <a:r>
              <a:rPr lang="en-GB" sz="1200" dirty="0" err="1"/>
              <a:t>hi’n</a:t>
            </a:r>
            <a:r>
              <a:rPr lang="en-GB" sz="1200" dirty="0"/>
              <a:t> </a:t>
            </a:r>
            <a:r>
              <a:rPr lang="en-GB" sz="1200" dirty="0" err="1"/>
              <a:t>bwysig</a:t>
            </a:r>
            <a:r>
              <a:rPr lang="en-GB" sz="1200" dirty="0"/>
              <a:t> </a:t>
            </a:r>
            <a:r>
              <a:rPr lang="en-GB" sz="1200" dirty="0" err="1"/>
              <a:t>cymryd</a:t>
            </a:r>
            <a:endParaRPr lang="en-GB" sz="1200" dirty="0"/>
          </a:p>
          <a:p>
            <a:r>
              <a:rPr lang="en-GB" sz="1200" dirty="0" err="1"/>
              <a:t>Pob</a:t>
            </a:r>
            <a:r>
              <a:rPr lang="en-GB" sz="1200" dirty="0"/>
              <a:t> </a:t>
            </a:r>
            <a:r>
              <a:rPr lang="en-GB" sz="1200" dirty="0" err="1"/>
              <a:t>cyfle</a:t>
            </a:r>
            <a:r>
              <a:rPr lang="en-GB" sz="1200" dirty="0"/>
              <a:t> </a:t>
            </a:r>
            <a:r>
              <a:rPr lang="en-GB" sz="1200" dirty="0" err="1"/>
              <a:t>mewn</a:t>
            </a:r>
            <a:r>
              <a:rPr lang="en-GB" sz="1200" dirty="0"/>
              <a:t> </a:t>
            </a:r>
            <a:r>
              <a:rPr lang="en-GB" sz="1200" dirty="0" err="1"/>
              <a:t>bywyd</a:t>
            </a:r>
            <a:r>
              <a:rPr lang="en-GB" sz="1200" dirty="0"/>
              <a:t>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 err="1"/>
              <a:t>Llenwch</a:t>
            </a:r>
            <a:r>
              <a:rPr lang="en-GB" sz="1200" dirty="0"/>
              <a:t> y </a:t>
            </a:r>
            <a:r>
              <a:rPr lang="en-GB" sz="1200" dirty="0" err="1"/>
              <a:t>proffil</a:t>
            </a:r>
            <a:r>
              <a:rPr lang="en-GB" sz="1200" dirty="0"/>
              <a:t>  </a:t>
            </a:r>
            <a:r>
              <a:rPr lang="en-GB" sz="1200" b="1" dirty="0"/>
              <a:t>[30]</a:t>
            </a:r>
          </a:p>
          <a:p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/>
              <a:t>a. </a:t>
            </a:r>
            <a:r>
              <a:rPr lang="en-GB" sz="1200" dirty="0" err="1"/>
              <a:t>Geni</a:t>
            </a:r>
            <a:r>
              <a:rPr lang="en-GB" sz="1200" dirty="0"/>
              <a:t> a </a:t>
            </a:r>
            <a:r>
              <a:rPr lang="en-GB" sz="1200" dirty="0" err="1"/>
              <a:t>Magu</a:t>
            </a:r>
            <a:r>
              <a:rPr lang="en-GB" sz="1200" dirty="0"/>
              <a:t> – Ble</a:t>
            </a:r>
            <a:r>
              <a:rPr lang="en-GB" sz="1200" dirty="0" smtClean="0"/>
              <a:t>?___________________________________________________________________(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b. </a:t>
            </a:r>
            <a:r>
              <a:rPr lang="en-GB" sz="1200" dirty="0" err="1"/>
              <a:t>Geni</a:t>
            </a:r>
            <a:r>
              <a:rPr lang="en-GB" sz="1200" dirty="0"/>
              <a:t> – Pryd</a:t>
            </a:r>
            <a:r>
              <a:rPr lang="en-GB" sz="1200" dirty="0" smtClean="0"/>
              <a:t>?_________________________________________________________________________(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ch.Enw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frawd</a:t>
            </a:r>
            <a:r>
              <a:rPr lang="en-GB" sz="1200" dirty="0"/>
              <a:t> </a:t>
            </a:r>
            <a:r>
              <a:rPr lang="en-GB" sz="1200" dirty="0" err="1"/>
              <a:t>a’i</a:t>
            </a:r>
            <a:r>
              <a:rPr lang="en-GB" sz="1200" dirty="0"/>
              <a:t> </a:t>
            </a:r>
            <a:r>
              <a:rPr lang="en-GB" sz="1200" dirty="0" err="1"/>
              <a:t>chwaer</a:t>
            </a:r>
            <a:r>
              <a:rPr lang="en-GB" sz="1200" dirty="0"/>
              <a:t>?______________________________      </a:t>
            </a:r>
            <a:r>
              <a:rPr lang="en-GB" sz="1200" dirty="0" smtClean="0"/>
              <a:t>_____________________________(</a:t>
            </a:r>
            <a:r>
              <a:rPr lang="en-GB" sz="1200" dirty="0"/>
              <a:t>2)</a:t>
            </a:r>
          </a:p>
          <a:p>
            <a:pPr>
              <a:lnSpc>
                <a:spcPct val="150000"/>
              </a:lnSpc>
            </a:pPr>
            <a:r>
              <a:rPr lang="en-GB" sz="1200" dirty="0"/>
              <a:t>d. </a:t>
            </a:r>
            <a:r>
              <a:rPr lang="en-GB" sz="1200" dirty="0" err="1"/>
              <a:t>Diddordeb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frawd</a:t>
            </a:r>
            <a:r>
              <a:rPr lang="en-GB" sz="1200" dirty="0"/>
              <a:t>? </a:t>
            </a:r>
            <a:r>
              <a:rPr lang="en-GB" sz="1200" dirty="0" smtClean="0"/>
              <a:t>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dd.Enw’r</a:t>
            </a:r>
            <a:r>
              <a:rPr lang="en-GB" sz="1200" dirty="0"/>
              <a:t> Ysgol</a:t>
            </a:r>
            <a:r>
              <a:rPr lang="en-GB" sz="1200" dirty="0" smtClean="0"/>
              <a:t>?________________________________________________________________________(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e.Mwynhau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yr</a:t>
            </a:r>
            <a:r>
              <a:rPr lang="en-GB" sz="1200" dirty="0"/>
              <a:t> ysgol</a:t>
            </a:r>
            <a:r>
              <a:rPr lang="en-GB" sz="1200" dirty="0" smtClean="0"/>
              <a:t>?_________________________________________________________________(</a:t>
            </a:r>
            <a:r>
              <a:rPr lang="en-GB" sz="1200" dirty="0"/>
              <a:t>2)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f.Gwyliau</a:t>
            </a:r>
            <a:r>
              <a:rPr lang="en-GB" sz="1200" dirty="0"/>
              <a:t>  </a:t>
            </a:r>
            <a:r>
              <a:rPr lang="en-GB" sz="1200" dirty="0" err="1"/>
              <a:t>teulu</a:t>
            </a:r>
            <a:r>
              <a:rPr lang="en-GB" sz="1200" dirty="0"/>
              <a:t> – Ble</a:t>
            </a:r>
            <a:r>
              <a:rPr lang="en-GB" sz="1200" dirty="0" smtClean="0"/>
              <a:t>?__________________________________________________________________(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ff.Hoff</a:t>
            </a:r>
            <a:r>
              <a:rPr lang="en-GB" sz="1200" dirty="0"/>
              <a:t> </a:t>
            </a:r>
            <a:r>
              <a:rPr lang="en-GB" sz="1200" dirty="0" err="1"/>
              <a:t>fath</a:t>
            </a:r>
            <a:r>
              <a:rPr lang="en-GB" sz="1200" dirty="0"/>
              <a:t> o wyliau</a:t>
            </a:r>
            <a:r>
              <a:rPr lang="en-GB" sz="1200" dirty="0" smtClean="0"/>
              <a:t>?____________________________________________________________________(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g.Dechrau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y </a:t>
            </a:r>
            <a:r>
              <a:rPr lang="en-GB" sz="1200" dirty="0" err="1"/>
              <a:t>teledu</a:t>
            </a:r>
            <a:r>
              <a:rPr lang="en-GB" sz="1200" dirty="0"/>
              <a:t> – Sut</a:t>
            </a:r>
            <a:r>
              <a:rPr lang="en-GB" sz="1200" dirty="0" smtClean="0"/>
              <a:t>?______________________________________________________________(</a:t>
            </a:r>
            <a:r>
              <a:rPr lang="en-GB" sz="1200" dirty="0"/>
              <a:t>2)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Ng.Gyda</a:t>
            </a:r>
            <a:r>
              <a:rPr lang="en-GB" sz="1200" dirty="0"/>
              <a:t> Girls Aloud – </a:t>
            </a:r>
            <a:r>
              <a:rPr lang="en-GB" sz="1200" dirty="0" err="1"/>
              <a:t>gwneud</a:t>
            </a:r>
            <a:r>
              <a:rPr lang="en-GB" sz="1200" dirty="0"/>
              <a:t> </a:t>
            </a:r>
            <a:r>
              <a:rPr lang="en-GB" sz="1200" dirty="0" err="1"/>
              <a:t>beth</a:t>
            </a:r>
            <a:r>
              <a:rPr lang="en-GB" sz="1200" dirty="0" smtClean="0"/>
              <a:t>?_______________________________________________________(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h.Rhan</a:t>
            </a:r>
            <a:r>
              <a:rPr lang="en-GB" sz="1200" dirty="0"/>
              <a:t> </a:t>
            </a:r>
            <a:r>
              <a:rPr lang="en-GB" sz="1200" dirty="0" err="1"/>
              <a:t>actio</a:t>
            </a:r>
            <a:r>
              <a:rPr lang="en-GB" sz="1200" dirty="0"/>
              <a:t> gyntaf</a:t>
            </a:r>
            <a:r>
              <a:rPr lang="en-GB" sz="1200" dirty="0" smtClean="0"/>
              <a:t>?___________________________________________________________________(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i.Pa</a:t>
            </a:r>
            <a:r>
              <a:rPr lang="en-GB" sz="1200" dirty="0"/>
              <a:t> raglen</a:t>
            </a:r>
            <a:r>
              <a:rPr lang="en-GB" sz="1200" dirty="0" smtClean="0"/>
              <a:t>?___________________________________________________________________________(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j.Dechrau</a:t>
            </a:r>
            <a:r>
              <a:rPr lang="en-GB" sz="1200" dirty="0"/>
              <a:t> </a:t>
            </a:r>
            <a:r>
              <a:rPr lang="en-GB" sz="1200" dirty="0" err="1"/>
              <a:t>cyflwyno</a:t>
            </a:r>
            <a:r>
              <a:rPr lang="en-GB" sz="1200" dirty="0"/>
              <a:t> – sut</a:t>
            </a:r>
            <a:r>
              <a:rPr lang="en-GB" sz="1200" dirty="0" smtClean="0"/>
              <a:t>?________________________________________________________________(</a:t>
            </a:r>
            <a:r>
              <a:rPr lang="en-GB" sz="1200" dirty="0"/>
              <a:t>3)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l.Gwneud</a:t>
            </a:r>
            <a:r>
              <a:rPr lang="en-GB" sz="1200" dirty="0"/>
              <a:t> </a:t>
            </a:r>
            <a:r>
              <a:rPr lang="en-GB" sz="1200" dirty="0" err="1"/>
              <a:t>nawr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y teledu</a:t>
            </a:r>
            <a:r>
              <a:rPr lang="en-GB" sz="1200" dirty="0" smtClean="0"/>
              <a:t>?______________________________________________________________(</a:t>
            </a:r>
            <a:r>
              <a:rPr lang="en-GB" sz="1200" dirty="0"/>
              <a:t>2)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ll.Dysgu</a:t>
            </a:r>
            <a:r>
              <a:rPr lang="en-GB" sz="1200" dirty="0"/>
              <a:t> </a:t>
            </a:r>
            <a:r>
              <a:rPr lang="en-GB" sz="1200" dirty="0" err="1"/>
              <a:t>Cymraeg</a:t>
            </a:r>
            <a:r>
              <a:rPr lang="en-GB" sz="1200" dirty="0"/>
              <a:t>. Sut</a:t>
            </a:r>
            <a:r>
              <a:rPr lang="en-GB" sz="1200" dirty="0" smtClean="0"/>
              <a:t>?__________________________________________________________________(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m.Mwynhau</a:t>
            </a:r>
            <a:r>
              <a:rPr lang="en-GB" sz="1200" dirty="0"/>
              <a:t> </a:t>
            </a:r>
            <a:r>
              <a:rPr lang="en-GB" sz="1200" dirty="0" err="1"/>
              <a:t>beth</a:t>
            </a:r>
            <a:r>
              <a:rPr lang="en-GB" sz="1200" dirty="0"/>
              <a:t> am y </a:t>
            </a:r>
            <a:r>
              <a:rPr lang="en-GB" sz="1200" dirty="0" err="1"/>
              <a:t>rhaglen</a:t>
            </a:r>
            <a:r>
              <a:rPr lang="en-GB" sz="1200" dirty="0"/>
              <a:t> </a:t>
            </a:r>
            <a:r>
              <a:rPr lang="en-GB" sz="1200" dirty="0" err="1"/>
              <a:t>cariad@iaith</a:t>
            </a:r>
            <a:r>
              <a:rPr lang="en-GB" sz="1200" dirty="0" smtClean="0"/>
              <a:t>?_______________________________________________(</a:t>
            </a:r>
            <a:r>
              <a:rPr lang="en-GB" sz="1200" dirty="0"/>
              <a:t>2)</a:t>
            </a:r>
          </a:p>
          <a:p>
            <a:pPr>
              <a:lnSpc>
                <a:spcPct val="150000"/>
              </a:lnSpc>
            </a:pPr>
            <a:r>
              <a:rPr lang="en-GB" sz="1200" dirty="0" err="1"/>
              <a:t>n.Hwb</a:t>
            </a:r>
            <a:r>
              <a:rPr lang="en-GB" sz="1200" dirty="0"/>
              <a:t> – math o raglen</a:t>
            </a:r>
            <a:r>
              <a:rPr lang="en-GB" sz="1200" dirty="0" smtClean="0"/>
              <a:t>?_________________________________________________________________(</a:t>
            </a:r>
            <a:r>
              <a:rPr lang="en-GB" sz="1200" dirty="0"/>
              <a:t>1)</a:t>
            </a:r>
          </a:p>
          <a:p>
            <a:pPr>
              <a:lnSpc>
                <a:spcPct val="150000"/>
              </a:lnSpc>
            </a:pPr>
            <a:r>
              <a:rPr lang="en-GB" sz="1200" b="1" dirty="0" err="1"/>
              <a:t>o.Write</a:t>
            </a:r>
            <a:r>
              <a:rPr lang="en-GB" sz="1200" b="1" dirty="0"/>
              <a:t> two sentences in Welsh in the 3</a:t>
            </a:r>
            <a:r>
              <a:rPr lang="en-GB" sz="1200" b="1" baseline="30000" dirty="0"/>
              <a:t>rd</a:t>
            </a:r>
            <a:r>
              <a:rPr lang="en-GB" sz="1200" b="1" dirty="0"/>
              <a:t> person giving two facts about what Matt says in the interview </a:t>
            </a:r>
          </a:p>
          <a:p>
            <a:pPr>
              <a:lnSpc>
                <a:spcPct val="150000"/>
              </a:lnSpc>
            </a:pPr>
            <a:r>
              <a:rPr lang="en-GB" sz="1200" b="1" dirty="0"/>
              <a:t>about the future (</a:t>
            </a:r>
            <a:r>
              <a:rPr lang="en-GB" sz="1200" b="1" dirty="0" err="1"/>
              <a:t>dyfodol</a:t>
            </a:r>
            <a:r>
              <a:rPr lang="en-GB" sz="1200" b="1" dirty="0"/>
              <a:t>)</a:t>
            </a:r>
          </a:p>
          <a:p>
            <a:pPr>
              <a:lnSpc>
                <a:spcPct val="150000"/>
              </a:lnSpc>
            </a:pPr>
            <a:endParaRPr lang="en-GB" sz="1200" b="1" dirty="0"/>
          </a:p>
          <a:p>
            <a:pPr>
              <a:lnSpc>
                <a:spcPct val="150000"/>
              </a:lnSpc>
            </a:pPr>
            <a:r>
              <a:rPr lang="en-GB" sz="1200" b="1" dirty="0"/>
              <a:t>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b="1" dirty="0"/>
              <a:t>_____________________________________________________________________________________(3)</a:t>
            </a:r>
          </a:p>
          <a:p>
            <a:pPr>
              <a:lnSpc>
                <a:spcPct val="150000"/>
              </a:lnSpc>
            </a:pPr>
            <a:r>
              <a:rPr lang="en-GB" sz="1200" b="1" dirty="0"/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b="1" dirty="0"/>
              <a:t>_____________________________________________________________________________________(3)</a:t>
            </a:r>
          </a:p>
          <a:p>
            <a:pPr>
              <a:lnSpc>
                <a:spcPct val="150000"/>
              </a:lnSpc>
            </a:pPr>
            <a:endParaRPr lang="cy-GB" sz="1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83125"/>
              </p:ext>
            </p:extLst>
          </p:nvPr>
        </p:nvGraphicFramePr>
        <p:xfrm>
          <a:off x="2564904" y="899592"/>
          <a:ext cx="3951436" cy="1187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1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7946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u="none" strike="noStrike" dirty="0">
                          <a:effectLst/>
                        </a:rPr>
                        <a:t>LNF (</a:t>
                      </a:r>
                      <a:r>
                        <a:rPr lang="en-GB" sz="1400" b="1" u="none" strike="noStrike" dirty="0" err="1">
                          <a:effectLst/>
                        </a:rPr>
                        <a:t>Darllen</a:t>
                      </a:r>
                      <a:r>
                        <a:rPr lang="en-GB" sz="1400" b="1" u="none" strike="noStrike" dirty="0">
                          <a:effectLst/>
                        </a:rPr>
                        <a:t> RS5) </a:t>
                      </a:r>
                    </a:p>
                    <a:p>
                      <a:pPr algn="l" fontAlgn="t"/>
                      <a:r>
                        <a:rPr lang="en-GB" sz="1400" b="1" u="none" strike="noStrike" dirty="0">
                          <a:effectLst/>
                        </a:rPr>
                        <a:t>Use a range of strategies, </a:t>
                      </a:r>
                      <a:r>
                        <a:rPr lang="en-GB" sz="1400" u="none" strike="noStrike" dirty="0">
                          <a:effectLst/>
                        </a:rPr>
                        <a:t>e.g. speed reading, close reading, annotation, prediction, to skim texts for gist, key ideas and themes, and scan for detailed information.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92896" y="827584"/>
            <a:ext cx="4032448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0507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Nicola.Lewis\AppData\Local\Microsoft\Windows\Temporary Internet Files\Content.IE5\148ODKRL\Camping_Bo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87" y="5491392"/>
            <a:ext cx="1424346" cy="9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89" y="111645"/>
            <a:ext cx="532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Tasg</a:t>
            </a:r>
            <a:r>
              <a:rPr lang="en-GB" sz="1400" b="1" dirty="0"/>
              <a:t>: </a:t>
            </a:r>
            <a:r>
              <a:rPr lang="en-GB" sz="1400" dirty="0" err="1"/>
              <a:t>Edrychwch</a:t>
            </a:r>
            <a:r>
              <a:rPr lang="en-GB" sz="1400" dirty="0"/>
              <a:t> </a:t>
            </a:r>
            <a:r>
              <a:rPr lang="en-GB" sz="1400" dirty="0" err="1"/>
              <a:t>dros</a:t>
            </a:r>
            <a:r>
              <a:rPr lang="en-GB" sz="1400" dirty="0"/>
              <a:t> y </a:t>
            </a:r>
            <a:r>
              <a:rPr lang="en-GB" sz="1400" dirty="0" err="1"/>
              <a:t>cyfweliad</a:t>
            </a:r>
            <a:r>
              <a:rPr lang="en-GB" sz="1400" dirty="0"/>
              <a:t> </a:t>
            </a:r>
            <a:r>
              <a:rPr lang="en-GB" sz="1400" dirty="0" err="1"/>
              <a:t>a’r</a:t>
            </a:r>
            <a:r>
              <a:rPr lang="en-GB" sz="1400" dirty="0"/>
              <a:t> </a:t>
            </a:r>
            <a:r>
              <a:rPr lang="en-GB" sz="1400" dirty="0" err="1"/>
              <a:t>ffeithffeil</a:t>
            </a:r>
            <a:r>
              <a:rPr lang="en-GB" sz="1400" dirty="0"/>
              <a:t> </a:t>
            </a:r>
            <a:r>
              <a:rPr lang="en-GB" sz="1400" dirty="0" err="1"/>
              <a:t>eto</a:t>
            </a:r>
            <a:r>
              <a:rPr lang="en-GB" sz="1400" dirty="0"/>
              <a:t>. </a:t>
            </a:r>
            <a:r>
              <a:rPr lang="en-GB" sz="1400" dirty="0" err="1"/>
              <a:t>Cymharwch</a:t>
            </a:r>
            <a:r>
              <a:rPr lang="en-GB" sz="1400" dirty="0"/>
              <a:t> y </a:t>
            </a:r>
            <a:r>
              <a:rPr lang="en-GB" sz="1400" dirty="0" err="1"/>
              <a:t>bobl</a:t>
            </a:r>
            <a:r>
              <a:rPr lang="en-GB" sz="1400" dirty="0"/>
              <a:t>. </a:t>
            </a:r>
          </a:p>
          <a:p>
            <a:r>
              <a:rPr lang="en-GB" sz="1400" dirty="0" err="1"/>
              <a:t>Ticiwch</a:t>
            </a:r>
            <a:r>
              <a:rPr lang="en-GB" sz="1400" dirty="0"/>
              <a:t> y </a:t>
            </a:r>
            <a:r>
              <a:rPr lang="en-GB" sz="1400" dirty="0" err="1"/>
              <a:t>golofn</a:t>
            </a:r>
            <a:r>
              <a:rPr lang="en-GB" sz="1400" dirty="0"/>
              <a:t> </a:t>
            </a:r>
            <a:r>
              <a:rPr lang="en-GB" sz="1400" dirty="0" err="1"/>
              <a:t>cywir</a:t>
            </a:r>
            <a:r>
              <a:rPr lang="en-GB" sz="1400" dirty="0"/>
              <a:t>.</a:t>
            </a:r>
            <a:endParaRPr lang="cy-GB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03556"/>
              </p:ext>
            </p:extLst>
          </p:nvPr>
        </p:nvGraphicFramePr>
        <p:xfrm>
          <a:off x="260648" y="755576"/>
          <a:ext cx="63367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Alex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Matt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Pwy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ydy’r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hynaf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(oldest)? 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Pwy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sy’n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dod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tx1"/>
                          </a:solidFill>
                        </a:rPr>
                        <a:t>Dde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tx1"/>
                          </a:solidFill>
                        </a:rPr>
                        <a:t>Cymru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P’un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sy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gyda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brawd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? 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P’un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sy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gyda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chwaer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Pwy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sy’n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hoffi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gwersylla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Ydyn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nhw’n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siarad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Cymraeg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Pwy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aeth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ysgol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Gymraeg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445" y="3842047"/>
            <a:ext cx="4626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/>
              <a:t>Tasg</a:t>
            </a:r>
            <a:r>
              <a:rPr lang="en-GB" sz="1400" b="1" dirty="0"/>
              <a:t>: </a:t>
            </a:r>
            <a:r>
              <a:rPr lang="en-GB" sz="1400" dirty="0" err="1"/>
              <a:t>Os</a:t>
            </a:r>
            <a:r>
              <a:rPr lang="en-GB" sz="1400" dirty="0"/>
              <a:t> </a:t>
            </a:r>
            <a:r>
              <a:rPr lang="en-GB" sz="1400" dirty="0" err="1"/>
              <a:t>ydy’r</a:t>
            </a:r>
            <a:r>
              <a:rPr lang="en-GB" sz="1400" dirty="0"/>
              <a:t> </a:t>
            </a:r>
            <a:r>
              <a:rPr lang="en-GB" sz="1400" dirty="0" err="1"/>
              <a:t>llun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addas</a:t>
            </a:r>
            <a:r>
              <a:rPr lang="en-GB" sz="1400" dirty="0"/>
              <a:t>, </a:t>
            </a:r>
            <a:r>
              <a:rPr lang="en-GB" sz="1400" dirty="0" err="1"/>
              <a:t>rhowch</a:t>
            </a:r>
            <a:r>
              <a:rPr lang="en-GB" sz="1400" dirty="0"/>
              <a:t> </a:t>
            </a:r>
            <a:r>
              <a:rPr lang="en-GB" sz="1400" dirty="0" err="1"/>
              <a:t>seren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Alex a </a:t>
            </a:r>
            <a:r>
              <a:rPr lang="en-GB" sz="1400" dirty="0" err="1"/>
              <a:t>thic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Matt.</a:t>
            </a:r>
            <a:endParaRPr lang="cy-GB" sz="1400" dirty="0"/>
          </a:p>
        </p:txBody>
      </p:sp>
      <p:pic>
        <p:nvPicPr>
          <p:cNvPr id="1026" name="Picture 2" descr="C:\Users\Nicola.Lewis\AppData\Local\Microsoft\Windows\Temporary Internet Files\Content.IE5\148ODKRL\Blue_Peter_logo_201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205442"/>
            <a:ext cx="1524885" cy="10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9858" y="5092671"/>
            <a:ext cx="914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027" name="Picture 3" descr="C:\Users\Nicola.Lewis\AppData\Local\Microsoft\Windows\Temporary Internet Files\Content.IE5\6MULSHKT\Pizza-Slice-in-Tango-Color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98" y="5709834"/>
            <a:ext cx="942462" cy="7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57064" y="6330115"/>
            <a:ext cx="914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028" name="Picture 4" descr="C:\Users\Nicola.Lewis\AppData\Local\Microsoft\Windows\Temporary Internet Files\Content.IE5\9V661VHX\drama-clip-ar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90" y="4331261"/>
            <a:ext cx="1240532" cy="9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276056" y="5060671"/>
            <a:ext cx="914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030" name="Picture 6" descr="Image result for the one sh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23" y="4314123"/>
            <a:ext cx="1340306" cy="9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330443" y="5131017"/>
            <a:ext cx="914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032" name="Picture 8" descr="Image result for welsh speak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9" y="4278528"/>
            <a:ext cx="842963" cy="10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883029" y="5131017"/>
            <a:ext cx="914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1034" name="Picture 10" descr="Image result for strict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3" y="5625156"/>
            <a:ext cx="1665373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65890" y="6416241"/>
            <a:ext cx="914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0" name="Rounded Rectangle 19"/>
          <p:cNvSpPr/>
          <p:nvPr/>
        </p:nvSpPr>
        <p:spPr>
          <a:xfrm>
            <a:off x="3010373" y="6425744"/>
            <a:ext cx="914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83563"/>
              </p:ext>
            </p:extLst>
          </p:nvPr>
        </p:nvGraphicFramePr>
        <p:xfrm>
          <a:off x="139842" y="7092280"/>
          <a:ext cx="66015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8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Tasg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Cywir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neu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Anghywir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Cywir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Anghywir</a:t>
                      </a:r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Dysgodd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Matt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Gymraeg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cariad@iaith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Mae Matt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yn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cyflwyno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This Morning.</a:t>
                      </a:r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Swydd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baseline="0" dirty="0" err="1">
                          <a:solidFill>
                            <a:schemeClr val="tx1"/>
                          </a:solidFill>
                        </a:rPr>
                        <a:t>actio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baseline="0" dirty="0" err="1">
                          <a:solidFill>
                            <a:schemeClr val="tx1"/>
                          </a:solidFill>
                        </a:rPr>
                        <a:t>gyntaf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Alex </a:t>
                      </a:r>
                      <a:r>
                        <a:rPr lang="en-GB" sz="1400" b="0" baseline="0" dirty="0" err="1">
                          <a:solidFill>
                            <a:schemeClr val="tx1"/>
                          </a:solidFill>
                        </a:rPr>
                        <a:t>oedd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baseline="0" dirty="0" err="1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Gavin a Stacey.</a:t>
                      </a:r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Mae Matt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wedi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bod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Strictly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</a:rPr>
                        <a:t> Come Dancing.</a:t>
                      </a:r>
                      <a:endParaRPr lang="cy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y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89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1166</Words>
  <Application>Microsoft Office PowerPoint</Application>
  <PresentationFormat>On-screen Show (4:3)</PresentationFormat>
  <Paragraphs>179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Nicola.Lewis</dc:creator>
  <cp:lastModifiedBy>Sian Wyn-Jones</cp:lastModifiedBy>
  <cp:revision>29</cp:revision>
  <cp:lastPrinted>2017-05-02T13:42:49Z</cp:lastPrinted>
  <dcterms:created xsi:type="dcterms:W3CDTF">2015-02-06T15:50:36Z</dcterms:created>
  <dcterms:modified xsi:type="dcterms:W3CDTF">2017-07-11T09:21:12Z</dcterms:modified>
</cp:coreProperties>
</file>