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0" r:id="rId4"/>
    <p:sldId id="257" r:id="rId5"/>
    <p:sldId id="261" r:id="rId6"/>
    <p:sldId id="262" r:id="rId7"/>
    <p:sldId id="271" r:id="rId8"/>
    <p:sldId id="263" r:id="rId9"/>
    <p:sldId id="264" r:id="rId10"/>
    <p:sldId id="265" r:id="rId11"/>
    <p:sldId id="266" r:id="rId12"/>
    <p:sldId id="274" r:id="rId13"/>
    <p:sldId id="278" r:id="rId14"/>
    <p:sldId id="275" r:id="rId15"/>
    <p:sldId id="267" r:id="rId16"/>
    <p:sldId id="268" r:id="rId17"/>
    <p:sldId id="276" r:id="rId18"/>
    <p:sldId id="270" r:id="rId19"/>
    <p:sldId id="272" r:id="rId20"/>
    <p:sldId id="269" r:id="rId21"/>
    <p:sldId id="273" r:id="rId22"/>
    <p:sldId id="277" r:id="rId23"/>
    <p:sldId id="279" r:id="rId24"/>
    <p:sldId id="281" r:id="rId25"/>
    <p:sldId id="280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E55E1-2996-4DE4-BEA7-95935D5FB0AF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B7F60-0182-46B7-8F73-409D9F1C3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33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52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197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060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414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347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E03192-0399-46C8-ADF7-490F6871B868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026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080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490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313F83-9D6D-4E63-BD4B-3920F5575398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44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662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76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697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268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632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045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450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045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662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32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32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012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223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34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7F60-0182-46B7-8F73-409D9F1C36D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51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20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76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4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5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18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13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251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5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8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2E540-B976-417E-9FB9-EF3078556F3A}" type="datetimeFigureOut">
              <a:rPr lang="en-GB" smtClean="0"/>
              <a:t>31/07/2017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9455-2175-49DC-A57B-D212221F39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24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53Pqw20xK10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gQyBLWFDBI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uetube.co.uk/film/pro-life-vs-pro-choice?tab=fil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563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/>
              <a:t>Cristnogaeth</a:t>
            </a:r>
            <a:r>
              <a:rPr lang="en-GB" sz="1050" dirty="0"/>
              <a:t>/</a:t>
            </a:r>
            <a:r>
              <a:rPr lang="en-GB" sz="1050" dirty="0" err="1"/>
              <a:t>arferion</a:t>
            </a:r>
            <a:r>
              <a:rPr lang="en-GB" sz="1050" dirty="0"/>
              <a:t>/</a:t>
            </a:r>
            <a:r>
              <a:rPr lang="en-GB" sz="1050" dirty="0" err="1"/>
              <a:t>moesoldeb</a:t>
            </a:r>
            <a:endParaRPr lang="en-GB" sz="1050" dirty="0"/>
          </a:p>
        </p:txBody>
      </p:sp>
      <p:pic>
        <p:nvPicPr>
          <p:cNvPr id="1026" name="Picture 2" descr="Image result for teena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66359"/>
            <a:ext cx="3714946" cy="24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ursery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9030"/>
            <a:ext cx="4283968" cy="204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2924944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/>
              <a:t>Sut</a:t>
            </a:r>
            <a:r>
              <a:rPr lang="en-GB" sz="3200" b="1" dirty="0"/>
              <a:t> </a:t>
            </a:r>
            <a:r>
              <a:rPr lang="en-GB" sz="3200" b="1" dirty="0" err="1"/>
              <a:t>mae</a:t>
            </a:r>
            <a:r>
              <a:rPr lang="en-GB" sz="3200" b="1" dirty="0"/>
              <a:t> </a:t>
            </a:r>
            <a:r>
              <a:rPr lang="en-GB" sz="3200" b="1" dirty="0" err="1"/>
              <a:t>eich</a:t>
            </a:r>
            <a:r>
              <a:rPr lang="en-GB" sz="3200" b="1" dirty="0"/>
              <a:t> </a:t>
            </a:r>
            <a:r>
              <a:rPr lang="en-GB" sz="3200" b="1" dirty="0" err="1"/>
              <a:t>bywyd</a:t>
            </a:r>
            <a:r>
              <a:rPr lang="en-GB" sz="3200" b="1" dirty="0"/>
              <a:t> chi </a:t>
            </a:r>
            <a:r>
              <a:rPr lang="en-GB" sz="3200" b="1" dirty="0" err="1"/>
              <a:t>wedi</a:t>
            </a:r>
            <a:r>
              <a:rPr lang="en-GB" sz="3200" b="1" dirty="0"/>
              <a:t> </a:t>
            </a:r>
            <a:r>
              <a:rPr lang="en-GB" sz="3200" b="1" dirty="0" err="1"/>
              <a:t>newid</a:t>
            </a:r>
            <a:r>
              <a:rPr lang="en-GB" sz="3200" b="1" dirty="0"/>
              <a:t> </a:t>
            </a:r>
            <a:r>
              <a:rPr lang="en-GB" sz="3200" b="1" dirty="0" err="1"/>
              <a:t>yn</a:t>
            </a:r>
            <a:r>
              <a:rPr lang="en-GB" sz="3200" b="1" dirty="0"/>
              <a:t> y </a:t>
            </a:r>
            <a:r>
              <a:rPr lang="en-GB" sz="3200" b="1" dirty="0" err="1"/>
              <a:t>cyfnod</a:t>
            </a:r>
            <a:r>
              <a:rPr lang="en-GB" sz="3200" b="1" dirty="0"/>
              <a:t> </a:t>
            </a:r>
            <a:r>
              <a:rPr lang="en-GB" sz="3200" b="1" dirty="0" err="1"/>
              <a:t>rhwng</a:t>
            </a:r>
            <a:r>
              <a:rPr lang="en-GB" sz="3200" b="1" dirty="0"/>
              <a:t> </a:t>
            </a:r>
            <a:r>
              <a:rPr lang="en-GB" sz="3200" b="1" dirty="0" err="1"/>
              <a:t>oed</a:t>
            </a:r>
            <a:r>
              <a:rPr lang="en-GB" sz="3200" b="1" dirty="0"/>
              <a:t> y plant/</a:t>
            </a:r>
            <a:r>
              <a:rPr lang="en-GB" sz="3200" b="1" dirty="0" err="1"/>
              <a:t>bobl</a:t>
            </a:r>
            <a:r>
              <a:rPr lang="en-GB" sz="3200" b="1" dirty="0"/>
              <a:t> </a:t>
            </a:r>
            <a:r>
              <a:rPr lang="en-GB" sz="3200" b="1" dirty="0" err="1"/>
              <a:t>yn</a:t>
            </a:r>
            <a:r>
              <a:rPr lang="en-GB" sz="3200" b="1" dirty="0"/>
              <a:t> y </a:t>
            </a:r>
            <a:r>
              <a:rPr lang="en-GB" sz="3200" b="1" dirty="0" err="1"/>
              <a:t>ddau</a:t>
            </a:r>
            <a:r>
              <a:rPr lang="en-GB" sz="3200" b="1" dirty="0"/>
              <a:t> </a:t>
            </a:r>
            <a:r>
              <a:rPr lang="en-GB" sz="3200" b="1" dirty="0" err="1"/>
              <a:t>lun</a:t>
            </a:r>
            <a:r>
              <a:rPr lang="en-GB" sz="3200" b="1" dirty="0"/>
              <a:t> </a:t>
            </a:r>
            <a:r>
              <a:rPr lang="en-GB" sz="3200" b="1" dirty="0" err="1"/>
              <a:t>yma</a:t>
            </a:r>
            <a:r>
              <a:rPr lang="en-GB" sz="3200" b="1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8024" y="283216"/>
            <a:ext cx="360040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Ydych</a:t>
            </a:r>
            <a:r>
              <a:rPr lang="en-GB" sz="2800" b="1" dirty="0"/>
              <a:t> chi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/>
              <a:t>hapusach</a:t>
            </a:r>
            <a:r>
              <a:rPr lang="en-GB" sz="2800" b="1" dirty="0"/>
              <a:t> </a:t>
            </a:r>
            <a:r>
              <a:rPr lang="en-GB" sz="2800" b="1" dirty="0" err="1"/>
              <a:t>heddiw</a:t>
            </a:r>
            <a:r>
              <a:rPr lang="en-GB" sz="2800" b="1" dirty="0"/>
              <a:t>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4197191"/>
            <a:ext cx="3600400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Ydy</a:t>
            </a:r>
            <a:r>
              <a:rPr lang="en-GB" sz="2800" b="1" dirty="0"/>
              <a:t> </a:t>
            </a:r>
            <a:r>
              <a:rPr lang="en-GB" sz="2800" b="1" dirty="0" err="1"/>
              <a:t>bywyd</a:t>
            </a:r>
            <a:r>
              <a:rPr lang="en-GB" sz="2800" b="1" dirty="0"/>
              <a:t> </a:t>
            </a:r>
            <a:r>
              <a:rPr lang="en-GB" sz="2800" b="1" dirty="0" err="1"/>
              <a:t>yn</a:t>
            </a:r>
            <a:r>
              <a:rPr lang="en-GB" sz="2800" b="1" dirty="0"/>
              <a:t> haws </a:t>
            </a:r>
            <a:r>
              <a:rPr lang="en-GB" sz="2800" b="1" dirty="0" err="1"/>
              <a:t>neu</a:t>
            </a:r>
            <a:r>
              <a:rPr lang="en-GB" sz="2800" b="1" dirty="0"/>
              <a:t>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/>
              <a:t>anoddach</a:t>
            </a:r>
            <a:r>
              <a:rPr lang="en-GB" sz="2800" b="1" dirty="0"/>
              <a:t> </a:t>
            </a:r>
            <a:r>
              <a:rPr lang="en-GB" sz="2800" b="1" dirty="0" err="1"/>
              <a:t>heddiw</a:t>
            </a:r>
            <a:r>
              <a:rPr lang="en-GB" sz="2800" b="1" dirty="0"/>
              <a:t>? </a:t>
            </a:r>
            <a:r>
              <a:rPr lang="en-GB" sz="1600" b="1" dirty="0" err="1"/>
              <a:t>Trafodwch</a:t>
            </a:r>
            <a:endParaRPr lang="en-GB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77224" y="1453813"/>
            <a:ext cx="3600400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Pa </a:t>
            </a:r>
            <a:r>
              <a:rPr lang="en-GB" sz="2800" b="1" dirty="0" err="1"/>
              <a:t>gyfrifoldebau</a:t>
            </a:r>
            <a:r>
              <a:rPr lang="en-GB" sz="2800" b="1" dirty="0"/>
              <a:t> </a:t>
            </a:r>
            <a:r>
              <a:rPr lang="en-GB" sz="2800" b="1" dirty="0" err="1"/>
              <a:t>newydd</a:t>
            </a:r>
            <a:r>
              <a:rPr lang="en-GB" sz="2800" b="1" dirty="0"/>
              <a:t> </a:t>
            </a:r>
            <a:r>
              <a:rPr lang="en-GB" sz="2800" b="1" dirty="0" err="1"/>
              <a:t>sydd</a:t>
            </a:r>
            <a:r>
              <a:rPr lang="en-GB" sz="2800" b="1" dirty="0"/>
              <a:t> </a:t>
            </a:r>
            <a:r>
              <a:rPr lang="en-GB" sz="2800" b="1" dirty="0" err="1"/>
              <a:t>gennych</a:t>
            </a:r>
            <a:r>
              <a:rPr lang="en-GB" sz="2800" b="1" dirty="0"/>
              <a:t> chi </a:t>
            </a:r>
            <a:r>
              <a:rPr lang="en-GB" sz="2800" b="1" dirty="0" err="1"/>
              <a:t>erbyn</a:t>
            </a:r>
            <a:r>
              <a:rPr lang="en-GB" sz="2800" b="1" dirty="0"/>
              <a:t> </a:t>
            </a:r>
            <a:r>
              <a:rPr lang="en-GB" sz="2800" b="1" dirty="0" err="1"/>
              <a:t>hyn</a:t>
            </a:r>
            <a:r>
              <a:rPr lang="en-GB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46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jesus clip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4"/>
          <a:stretch/>
        </p:blipFill>
        <p:spPr bwMode="auto">
          <a:xfrm>
            <a:off x="539552" y="332656"/>
            <a:ext cx="275767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3707904" y="332656"/>
            <a:ext cx="489654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b="1" dirty="0" err="1"/>
              <a:t>Moesoldeb</a:t>
            </a:r>
            <a:r>
              <a:rPr lang="en-GB" sz="3600" b="1" dirty="0"/>
              <a:t> – </a:t>
            </a:r>
          </a:p>
          <a:p>
            <a:r>
              <a:rPr lang="en-GB" sz="3600" b="1" dirty="0"/>
              <a:t>                </a:t>
            </a:r>
            <a:r>
              <a:rPr lang="en-GB" sz="3600" b="1" dirty="0" err="1"/>
              <a:t>Geiriau</a:t>
            </a:r>
            <a:r>
              <a:rPr lang="en-GB" sz="3600" b="1" dirty="0"/>
              <a:t> </a:t>
            </a:r>
            <a:r>
              <a:rPr lang="en-GB" sz="3600" b="1" dirty="0" err="1"/>
              <a:t>Iesu</a:t>
            </a:r>
            <a:endParaRPr lang="en-GB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1880828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Pa </a:t>
            </a:r>
            <a:r>
              <a:rPr lang="en-GB" sz="2400" b="1" dirty="0" err="1"/>
              <a:t>gyngor</a:t>
            </a:r>
            <a:r>
              <a:rPr lang="en-GB" sz="2400" b="1" dirty="0"/>
              <a:t> a </a:t>
            </a:r>
            <a:r>
              <a:rPr lang="en-GB" sz="2400" b="1" dirty="0" err="1"/>
              <a:t>roddodd</a:t>
            </a:r>
            <a:r>
              <a:rPr lang="en-GB" sz="2400" b="1" dirty="0"/>
              <a:t> </a:t>
            </a:r>
            <a:r>
              <a:rPr lang="en-GB" sz="2400" b="1" dirty="0" err="1"/>
              <a:t>Iesu</a:t>
            </a:r>
            <a:r>
              <a:rPr lang="en-GB" sz="2400" b="1" dirty="0"/>
              <a:t> </a:t>
            </a:r>
            <a:r>
              <a:rPr lang="en-GB" sz="2400" b="1" dirty="0" err="1"/>
              <a:t>i’w</a:t>
            </a:r>
            <a:r>
              <a:rPr lang="en-GB" sz="2400" b="1" dirty="0"/>
              <a:t> </a:t>
            </a:r>
            <a:r>
              <a:rPr lang="en-GB" sz="2400" b="1" dirty="0" err="1"/>
              <a:t>ddilynwyr</a:t>
            </a:r>
            <a:r>
              <a:rPr lang="en-GB" sz="2400" b="1" dirty="0"/>
              <a:t> </a:t>
            </a:r>
            <a:r>
              <a:rPr lang="en-GB" sz="2400" b="1" dirty="0" err="1"/>
              <a:t>ar</a:t>
            </a:r>
            <a:r>
              <a:rPr lang="en-GB" sz="2400" b="1" dirty="0"/>
              <a:t> </a:t>
            </a:r>
            <a:r>
              <a:rPr lang="en-GB" sz="2400" b="1" dirty="0" err="1"/>
              <a:t>sut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fyw</a:t>
            </a:r>
            <a:r>
              <a:rPr lang="en-GB" sz="2400" b="1" dirty="0"/>
              <a:t> a </a:t>
            </a:r>
            <a:r>
              <a:rPr lang="en-GB" sz="2400" b="1" dirty="0" err="1"/>
              <a:t>thrin</a:t>
            </a:r>
            <a:r>
              <a:rPr lang="en-GB" sz="2400" b="1" dirty="0"/>
              <a:t> </a:t>
            </a:r>
            <a:r>
              <a:rPr lang="en-GB" sz="2400" b="1" dirty="0" err="1"/>
              <a:t>pobl</a:t>
            </a:r>
            <a:r>
              <a:rPr lang="en-GB" sz="2400" b="1" dirty="0"/>
              <a:t> </a:t>
            </a:r>
            <a:r>
              <a:rPr lang="en-GB" sz="2400" b="1" dirty="0" err="1"/>
              <a:t>eraill</a:t>
            </a:r>
            <a:r>
              <a:rPr lang="en-GB" sz="2400" b="1" dirty="0"/>
              <a:t>?</a:t>
            </a:r>
          </a:p>
          <a:p>
            <a:endParaRPr lang="en-GB" sz="2400" b="1" dirty="0"/>
          </a:p>
          <a:p>
            <a:r>
              <a:rPr lang="en-GB" sz="2400" b="1" dirty="0"/>
              <a:t>Mae 66 </a:t>
            </a:r>
            <a:r>
              <a:rPr lang="en-GB" sz="2400" b="1" dirty="0" err="1"/>
              <a:t>llyfr</a:t>
            </a:r>
            <a:r>
              <a:rPr lang="en-GB" sz="2400" b="1" dirty="0"/>
              <a:t> </a:t>
            </a:r>
            <a:r>
              <a:rPr lang="en-GB" sz="2400" b="1" dirty="0" err="1"/>
              <a:t>yn</a:t>
            </a:r>
            <a:r>
              <a:rPr lang="en-GB" sz="2400" b="1" dirty="0"/>
              <a:t> y </a:t>
            </a:r>
            <a:r>
              <a:rPr lang="en-GB" sz="2400" b="1" dirty="0" err="1"/>
              <a:t>Beibl</a:t>
            </a:r>
            <a:r>
              <a:rPr lang="en-GB" sz="2400" b="1" dirty="0"/>
              <a:t>…..</a:t>
            </a:r>
            <a:r>
              <a:rPr lang="en-GB" sz="2400" b="1" dirty="0" err="1"/>
              <a:t>lle</a:t>
            </a:r>
            <a:r>
              <a:rPr lang="en-GB" sz="2400" b="1" dirty="0"/>
              <a:t> </a:t>
            </a:r>
            <a:r>
              <a:rPr lang="en-GB" sz="2400" b="1" dirty="0" err="1"/>
              <a:t>yn</a:t>
            </a:r>
            <a:r>
              <a:rPr lang="en-GB" sz="2400" b="1" dirty="0"/>
              <a:t> union </a:t>
            </a:r>
            <a:r>
              <a:rPr lang="en-GB" sz="2400" b="1" dirty="0" err="1"/>
              <a:t>rydyn</a:t>
            </a:r>
            <a:r>
              <a:rPr lang="en-GB" sz="2400" b="1" dirty="0"/>
              <a:t> </a:t>
            </a:r>
            <a:r>
              <a:rPr lang="en-GB" sz="2400" b="1" dirty="0" err="1"/>
              <a:t>ni</a:t>
            </a:r>
            <a:r>
              <a:rPr lang="en-GB" sz="2400" b="1" dirty="0"/>
              <a:t> </a:t>
            </a:r>
            <a:r>
              <a:rPr lang="en-GB" sz="2400" b="1" dirty="0" err="1"/>
              <a:t>yn</a:t>
            </a:r>
            <a:r>
              <a:rPr lang="en-GB" sz="2400" b="1" dirty="0"/>
              <a:t> </a:t>
            </a:r>
            <a:r>
              <a:rPr lang="en-GB" sz="2400" b="1" dirty="0" err="1"/>
              <a:t>gweld</a:t>
            </a:r>
            <a:r>
              <a:rPr lang="en-GB" sz="2400" b="1" dirty="0"/>
              <a:t> </a:t>
            </a:r>
            <a:r>
              <a:rPr lang="en-GB" sz="2400" b="1" dirty="0" err="1"/>
              <a:t>geiriau</a:t>
            </a:r>
            <a:r>
              <a:rPr lang="en-GB" sz="2400" b="1" dirty="0"/>
              <a:t> </a:t>
            </a:r>
            <a:r>
              <a:rPr lang="en-GB" sz="2400" b="1" dirty="0" err="1"/>
              <a:t>Iesu</a:t>
            </a:r>
            <a:r>
              <a:rPr lang="en-GB" sz="2400" b="1" dirty="0"/>
              <a:t>?</a:t>
            </a:r>
          </a:p>
        </p:txBody>
      </p:sp>
      <p:sp>
        <p:nvSpPr>
          <p:cNvPr id="7" name="AutoShape 2" descr="Image result for 4 boo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Image result for 4 book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1386" r="71459" b="69603"/>
          <a:stretch/>
        </p:blipFill>
        <p:spPr bwMode="auto">
          <a:xfrm>
            <a:off x="3297226" y="4365104"/>
            <a:ext cx="463388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99792" y="5805263"/>
            <a:ext cx="6249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Yn</a:t>
            </a:r>
            <a:r>
              <a:rPr lang="en-GB" sz="2400" b="1" dirty="0"/>
              <a:t> </a:t>
            </a:r>
            <a:r>
              <a:rPr lang="en-GB" sz="2400" b="1" u="sng" dirty="0" err="1"/>
              <a:t>yr</a:t>
            </a:r>
            <a:r>
              <a:rPr lang="en-GB" sz="2400" b="1" u="sng" dirty="0"/>
              <a:t> </a:t>
            </a:r>
            <a:r>
              <a:rPr lang="en-GB" sz="2400" b="1" u="sng" dirty="0" err="1"/>
              <a:t>Efengylau</a:t>
            </a:r>
            <a:r>
              <a:rPr lang="en-GB" sz="2400" b="1" dirty="0"/>
              <a:t>……Mathew, Marc, Luc a </a:t>
            </a:r>
            <a:r>
              <a:rPr lang="en-GB" sz="2400" b="1" dirty="0" err="1"/>
              <a:t>Ioan</a:t>
            </a:r>
            <a:endParaRPr lang="en-GB" sz="2400" b="1" dirty="0"/>
          </a:p>
          <a:p>
            <a:r>
              <a:rPr lang="en-GB" sz="2400" b="1" dirty="0"/>
              <a:t>In </a:t>
            </a:r>
            <a:r>
              <a:rPr lang="en-GB" sz="2400" b="1" u="sng" dirty="0"/>
              <a:t>the Gospels </a:t>
            </a:r>
            <a:r>
              <a:rPr lang="en-GB" sz="2400" b="1" dirty="0"/>
              <a:t>… Matthew, Mark Luke and John.</a:t>
            </a:r>
          </a:p>
        </p:txBody>
      </p:sp>
    </p:spTree>
    <p:extLst>
      <p:ext uri="{BB962C8B-B14F-4D97-AF65-F5344CB8AC3E}">
        <p14:creationId xmlns:p14="http://schemas.microsoft.com/office/powerpoint/2010/main" val="295903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onechristiandad.files.wordpress.com/2012/09/add_toon_info.g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6173"/>
          <a:stretch/>
        </p:blipFill>
        <p:spPr bwMode="auto">
          <a:xfrm>
            <a:off x="899592" y="260648"/>
            <a:ext cx="7344816" cy="3240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378904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Beth </a:t>
            </a:r>
            <a:r>
              <a:rPr lang="en-GB" sz="2400" b="1" dirty="0" err="1"/>
              <a:t>mae’r</a:t>
            </a:r>
            <a:r>
              <a:rPr lang="en-GB" sz="2400" b="1" dirty="0"/>
              <a:t> </a:t>
            </a:r>
            <a:r>
              <a:rPr lang="en-GB" sz="2400" b="1" dirty="0" err="1"/>
              <a:t>llun</a:t>
            </a:r>
            <a:r>
              <a:rPr lang="en-GB" sz="2400" b="1" dirty="0"/>
              <a:t> </a:t>
            </a:r>
            <a:r>
              <a:rPr lang="en-GB" sz="2400" b="1" dirty="0" err="1"/>
              <a:t>yn</a:t>
            </a:r>
            <a:r>
              <a:rPr lang="en-GB" sz="2400" b="1" dirty="0"/>
              <a:t> </a:t>
            </a:r>
            <a:r>
              <a:rPr lang="en-GB" sz="2400" b="1" dirty="0" err="1"/>
              <a:t>ei</a:t>
            </a:r>
            <a:r>
              <a:rPr lang="en-GB" sz="2400" b="1" dirty="0"/>
              <a:t> </a:t>
            </a:r>
            <a:r>
              <a:rPr lang="en-GB" sz="2400" b="1" dirty="0" err="1"/>
              <a:t>awgrymu</a:t>
            </a:r>
            <a:r>
              <a:rPr lang="en-GB" sz="2400" b="1" dirty="0"/>
              <a:t> am </a:t>
            </a:r>
            <a:r>
              <a:rPr lang="en-GB" sz="2400" b="1" dirty="0" err="1"/>
              <a:t>fod</a:t>
            </a:r>
            <a:r>
              <a:rPr lang="en-GB" sz="2400" b="1" dirty="0"/>
              <a:t> </a:t>
            </a:r>
            <a:r>
              <a:rPr lang="en-GB" sz="2400" b="1" dirty="0" err="1"/>
              <a:t>yn</a:t>
            </a:r>
            <a:r>
              <a:rPr lang="en-GB" sz="2400" b="1" dirty="0"/>
              <a:t> </a:t>
            </a:r>
            <a:r>
              <a:rPr lang="en-GB" sz="2400" b="1" dirty="0" err="1"/>
              <a:t>Gristion</a:t>
            </a:r>
            <a:r>
              <a:rPr lang="en-GB" sz="2400" b="1" dirty="0"/>
              <a:t>?</a:t>
            </a:r>
          </a:p>
          <a:p>
            <a:r>
              <a:rPr lang="en-GB" sz="2400" b="1" dirty="0">
                <a:solidFill>
                  <a:srgbClr val="7030A0"/>
                </a:solidFill>
              </a:rPr>
              <a:t>What does the picture say about Christianity?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4772437"/>
            <a:ext cx="734481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Darllenwch</a:t>
            </a:r>
            <a:r>
              <a:rPr lang="en-GB" sz="2400" b="1" dirty="0"/>
              <a:t> a </a:t>
            </a:r>
            <a:r>
              <a:rPr lang="en-GB" sz="2400" b="1" dirty="0" err="1"/>
              <a:t>thrafodwch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Mathew 7: 13-14</a:t>
            </a:r>
            <a:r>
              <a:rPr lang="en-GB" sz="2400" b="1" dirty="0"/>
              <a:t> </a:t>
            </a:r>
            <a:r>
              <a:rPr lang="en-GB" sz="2400" b="1" dirty="0" err="1"/>
              <a:t>yna</a:t>
            </a:r>
            <a:r>
              <a:rPr lang="en-GB" sz="2400" b="1" dirty="0"/>
              <a:t> </a:t>
            </a:r>
            <a:r>
              <a:rPr lang="en-GB" sz="2400" b="1" dirty="0" err="1"/>
              <a:t>atebwch</a:t>
            </a:r>
            <a:r>
              <a:rPr lang="en-GB" sz="2400" b="1" dirty="0"/>
              <a:t> y </a:t>
            </a:r>
            <a:r>
              <a:rPr lang="en-GB" sz="2400" b="1" dirty="0" err="1"/>
              <a:t>cwestiwn</a:t>
            </a:r>
            <a:r>
              <a:rPr lang="en-GB" sz="2400" b="1" dirty="0"/>
              <a:t> </a:t>
            </a:r>
            <a:r>
              <a:rPr lang="en-GB" sz="2400" b="1" dirty="0" err="1"/>
              <a:t>yn</a:t>
            </a:r>
            <a:r>
              <a:rPr lang="en-GB" sz="2400" b="1" dirty="0"/>
              <a:t> y </a:t>
            </a:r>
            <a:r>
              <a:rPr lang="en-GB" sz="2400" b="1" dirty="0" err="1"/>
              <a:t>llyfryn</a:t>
            </a:r>
            <a:r>
              <a:rPr lang="en-GB" sz="2400" b="1" dirty="0"/>
              <a:t>.</a:t>
            </a:r>
          </a:p>
          <a:p>
            <a:r>
              <a:rPr lang="en-GB" sz="2400" b="1" dirty="0">
                <a:solidFill>
                  <a:srgbClr val="7030A0"/>
                </a:solidFill>
              </a:rPr>
              <a:t>Read and discuss </a:t>
            </a:r>
            <a:r>
              <a:rPr lang="en-GB" sz="2400" b="1" dirty="0">
                <a:solidFill>
                  <a:srgbClr val="FF0000"/>
                </a:solidFill>
              </a:rPr>
              <a:t>Matthew 7: 13-14 </a:t>
            </a:r>
            <a:r>
              <a:rPr lang="en-GB" sz="2400" b="1" dirty="0">
                <a:solidFill>
                  <a:srgbClr val="7030A0"/>
                </a:solidFill>
              </a:rPr>
              <a:t>then answer the question in your booklet.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5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jesus clip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4"/>
          <a:stretch/>
        </p:blipFill>
        <p:spPr bwMode="auto">
          <a:xfrm>
            <a:off x="323528" y="692696"/>
            <a:ext cx="3847917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ctangular Callout 4"/>
          <p:cNvSpPr/>
          <p:nvPr/>
        </p:nvSpPr>
        <p:spPr>
          <a:xfrm>
            <a:off x="4355975" y="1345641"/>
            <a:ext cx="4712013" cy="2448272"/>
          </a:xfrm>
          <a:prstGeom prst="wedgeRectCallout">
            <a:avLst>
              <a:gd name="adj1" fmla="val -74489"/>
              <a:gd name="adj2" fmla="val -349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Car</a:t>
            </a:r>
            <a:r>
              <a:rPr lang="en-GB" sz="3600" b="1" dirty="0"/>
              <a:t> </a:t>
            </a:r>
            <a:r>
              <a:rPr lang="en-GB" sz="3600" b="1" dirty="0" err="1"/>
              <a:t>dy</a:t>
            </a:r>
            <a:r>
              <a:rPr lang="en-GB" sz="3600" b="1" dirty="0"/>
              <a:t> </a:t>
            </a:r>
            <a:r>
              <a:rPr lang="en-GB" sz="3600" b="1" dirty="0" err="1"/>
              <a:t>gymydog</a:t>
            </a:r>
            <a:r>
              <a:rPr lang="en-GB" sz="3600" b="1" dirty="0"/>
              <a:t> </a:t>
            </a:r>
            <a:r>
              <a:rPr lang="en-GB" sz="3600" b="1" dirty="0" err="1"/>
              <a:t>fel</a:t>
            </a:r>
            <a:r>
              <a:rPr lang="en-GB" sz="3600" b="1" dirty="0"/>
              <a:t> </a:t>
            </a:r>
            <a:r>
              <a:rPr lang="en-GB" sz="3600" b="1" dirty="0" err="1"/>
              <a:t>ti</a:t>
            </a:r>
            <a:r>
              <a:rPr lang="en-GB" sz="3600" b="1" dirty="0"/>
              <a:t> </a:t>
            </a:r>
            <a:r>
              <a:rPr lang="en-GB" sz="3600" b="1" dirty="0" err="1"/>
              <a:t>dy</a:t>
            </a:r>
            <a:r>
              <a:rPr lang="en-GB" sz="3600" b="1" dirty="0"/>
              <a:t> </a:t>
            </a:r>
            <a:r>
              <a:rPr lang="en-GB" sz="3600" b="1" dirty="0" err="1"/>
              <a:t>hun</a:t>
            </a:r>
            <a:endParaRPr lang="en-GB" sz="3600" b="1" dirty="0"/>
          </a:p>
          <a:p>
            <a:pPr algn="ctr"/>
            <a:r>
              <a:rPr lang="en-GB" sz="3600" b="1" dirty="0">
                <a:solidFill>
                  <a:srgbClr val="FF0000"/>
                </a:solidFill>
              </a:rPr>
              <a:t>Love</a:t>
            </a:r>
            <a:r>
              <a:rPr lang="en-GB" sz="3600" b="1" dirty="0"/>
              <a:t> your neighbour as yourself</a:t>
            </a:r>
          </a:p>
        </p:txBody>
      </p:sp>
    </p:spTree>
    <p:extLst>
      <p:ext uri="{BB962C8B-B14F-4D97-AF65-F5344CB8AC3E}">
        <p14:creationId xmlns:p14="http://schemas.microsoft.com/office/powerpoint/2010/main" val="2751276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440160"/>
          </a:xfrm>
        </p:spPr>
        <p:txBody>
          <a:bodyPr>
            <a:normAutofit/>
          </a:bodyPr>
          <a:lstStyle/>
          <a:p>
            <a:r>
              <a:rPr lang="en-GB" b="1" dirty="0"/>
              <a:t>Agape</a:t>
            </a:r>
            <a:br>
              <a:rPr lang="en-GB" b="1" dirty="0"/>
            </a:br>
            <a:r>
              <a:rPr lang="en-GB" b="1" dirty="0" err="1">
                <a:solidFill>
                  <a:srgbClr val="7030A0"/>
                </a:solidFill>
              </a:rPr>
              <a:t>Agape</a:t>
            </a:r>
            <a:endParaRPr lang="en-GB" b="1" dirty="0">
              <a:solidFill>
                <a:srgbClr val="7030A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778152"/>
              </p:ext>
            </p:extLst>
          </p:nvPr>
        </p:nvGraphicFramePr>
        <p:xfrm>
          <a:off x="6298" y="1916832"/>
          <a:ext cx="9137702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8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/>
                        <a:t>Cariad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diamod</a:t>
                      </a:r>
                      <a:r>
                        <a:rPr lang="en-GB" sz="2800" b="1" dirty="0"/>
                        <a:t> ac </a:t>
                      </a:r>
                      <a:r>
                        <a:rPr lang="en-GB" sz="2800" b="1" dirty="0" err="1"/>
                        <a:t>anhunanol</a:t>
                      </a:r>
                      <a:r>
                        <a:rPr lang="en-GB" sz="2800" b="1" dirty="0"/>
                        <a:t>. Mae </a:t>
                      </a:r>
                      <a:r>
                        <a:rPr lang="en-GB" sz="2800" b="1" dirty="0" err="1"/>
                        <a:t>Cristnogaeth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yn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ysytied</a:t>
                      </a:r>
                      <a:r>
                        <a:rPr lang="en-GB" sz="2800" b="1" baseline="0" dirty="0"/>
                        <a:t> agape </a:t>
                      </a:r>
                      <a:r>
                        <a:rPr lang="en-GB" sz="2800" b="1" baseline="0" dirty="0" err="1"/>
                        <a:t>fel</a:t>
                      </a:r>
                      <a:r>
                        <a:rPr lang="en-GB" sz="2800" b="1" baseline="0" dirty="0"/>
                        <a:t> y math </a:t>
                      </a:r>
                      <a:r>
                        <a:rPr lang="en-GB" sz="2800" b="1" baseline="0" dirty="0" err="1"/>
                        <a:t>uchaf</a:t>
                      </a:r>
                      <a:r>
                        <a:rPr lang="en-GB" sz="2800" b="1" baseline="0" dirty="0"/>
                        <a:t> o </a:t>
                      </a:r>
                      <a:r>
                        <a:rPr lang="en-GB" sz="2800" b="1" baseline="0" dirty="0" err="1"/>
                        <a:t>gariad</a:t>
                      </a:r>
                      <a:endParaRPr lang="en-GB" sz="28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Unconditional and selfless</a:t>
                      </a:r>
                      <a:r>
                        <a:rPr lang="en-GB" sz="2800" b="1" baseline="0" dirty="0">
                          <a:solidFill>
                            <a:srgbClr val="7030A0"/>
                          </a:solidFill>
                        </a:rPr>
                        <a:t> love. Christianity considers agape to the highest form of love.</a:t>
                      </a:r>
                      <a:endParaRPr lang="en-GB" sz="28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632393"/>
              </p:ext>
            </p:extLst>
          </p:nvPr>
        </p:nvGraphicFramePr>
        <p:xfrm>
          <a:off x="0" y="4077072"/>
          <a:ext cx="913770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8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/>
                        <a:t>e.e</a:t>
                      </a:r>
                      <a:r>
                        <a:rPr lang="en-GB" sz="2800" b="1" dirty="0"/>
                        <a:t>. </a:t>
                      </a:r>
                      <a:r>
                        <a:rPr lang="en-GB" sz="2800" b="1" dirty="0" err="1"/>
                        <a:t>Enghraifft</a:t>
                      </a:r>
                      <a:r>
                        <a:rPr lang="en-GB" sz="2800" b="1" dirty="0"/>
                        <a:t> o </a:t>
                      </a:r>
                      <a:r>
                        <a:rPr lang="en-GB" sz="2800" b="1" dirty="0" err="1"/>
                        <a:t>gariad</a:t>
                      </a:r>
                      <a:r>
                        <a:rPr lang="en-GB" sz="2800" b="1" dirty="0"/>
                        <a:t> agape </a:t>
                      </a:r>
                      <a:r>
                        <a:rPr lang="en-GB" sz="2800" b="1" dirty="0" err="1"/>
                        <a:t>yw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Iesu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yn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dewis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mynd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ar</a:t>
                      </a:r>
                      <a:r>
                        <a:rPr lang="en-GB" sz="2800" b="1" dirty="0"/>
                        <a:t> y </a:t>
                      </a:r>
                      <a:r>
                        <a:rPr lang="en-GB" sz="2800" b="1" dirty="0" err="1"/>
                        <a:t>groes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gan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farw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dros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bobl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eraill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er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mwyn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iddyn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hhw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gael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eu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achub</a:t>
                      </a:r>
                      <a:endParaRPr lang="en-GB" sz="28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b="1" dirty="0" err="1">
                          <a:solidFill>
                            <a:srgbClr val="7030A0"/>
                          </a:solidFill>
                        </a:rPr>
                        <a:t>e.g</a:t>
                      </a:r>
                      <a:r>
                        <a:rPr lang="en-GB" sz="3200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sz="2800" b="1" baseline="0" dirty="0">
                          <a:solidFill>
                            <a:srgbClr val="7030A0"/>
                          </a:solidFill>
                        </a:rPr>
                        <a:t>An example of agape love is then Jesus chose to die on the cross and to die so that other people could be saved.</a:t>
                      </a:r>
                      <a:endParaRPr lang="en-GB" sz="32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 descr="Image result for ag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1872208" cy="182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2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ari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5" t="12486" r="10999" b="61958"/>
          <a:stretch>
            <a:fillRect/>
          </a:stretch>
        </p:blipFill>
        <p:spPr bwMode="auto">
          <a:xfrm>
            <a:off x="-28457" y="0"/>
            <a:ext cx="345598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 descr="somalia200706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531926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412212" y="260366"/>
            <a:ext cx="2700338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u="sng" dirty="0"/>
              <a:t>Agape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Unconditional love, given freely and unreservedly.</a:t>
            </a:r>
            <a:endParaRPr lang="en-US" alt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851920" y="980728"/>
            <a:ext cx="2016224" cy="4524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/>
              <a:t>“Car </a:t>
            </a:r>
            <a:r>
              <a:rPr lang="en-GB" sz="3200" b="1" dirty="0" err="1"/>
              <a:t>dy</a:t>
            </a:r>
            <a:r>
              <a:rPr lang="en-GB" sz="3200" b="1" dirty="0"/>
              <a:t> </a:t>
            </a:r>
            <a:r>
              <a:rPr lang="en-GB" sz="3200" b="1" dirty="0" err="1"/>
              <a:t>gymydog</a:t>
            </a:r>
            <a:r>
              <a:rPr lang="en-GB" sz="3200" b="1" dirty="0"/>
              <a:t> </a:t>
            </a:r>
            <a:r>
              <a:rPr lang="en-GB" sz="3200" b="1" dirty="0" err="1"/>
              <a:t>fel</a:t>
            </a:r>
            <a:r>
              <a:rPr lang="en-GB" sz="3200" b="1" dirty="0"/>
              <a:t> </a:t>
            </a:r>
            <a:r>
              <a:rPr lang="en-GB" sz="3200" b="1" dirty="0" err="1"/>
              <a:t>ti</a:t>
            </a:r>
            <a:r>
              <a:rPr lang="en-GB" sz="3200" b="1" dirty="0"/>
              <a:t> </a:t>
            </a:r>
            <a:r>
              <a:rPr lang="en-GB" sz="3200" b="1" dirty="0" err="1"/>
              <a:t>dy</a:t>
            </a:r>
            <a:r>
              <a:rPr lang="en-GB" sz="3200" b="1" dirty="0"/>
              <a:t> </a:t>
            </a:r>
            <a:r>
              <a:rPr lang="en-GB" sz="3200" b="1" dirty="0" err="1"/>
              <a:t>hun</a:t>
            </a:r>
            <a:r>
              <a:rPr lang="en-GB" sz="3200" b="1" dirty="0"/>
              <a:t>”</a:t>
            </a:r>
          </a:p>
          <a:p>
            <a:endParaRPr lang="en-GB" sz="3200" b="1" dirty="0"/>
          </a:p>
          <a:p>
            <a:r>
              <a:rPr lang="en-GB" sz="3200" b="1" dirty="0"/>
              <a:t>Love your neighbour as yourself”</a:t>
            </a:r>
          </a:p>
        </p:txBody>
      </p:sp>
    </p:spTree>
    <p:extLst>
      <p:ext uri="{BB962C8B-B14F-4D97-AF65-F5344CB8AC3E}">
        <p14:creationId xmlns:p14="http://schemas.microsoft.com/office/powerpoint/2010/main" val="248840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pic>
        <p:nvPicPr>
          <p:cNvPr id="5" name="Picture 4" descr="Image result for parable of the sheep and the goat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369332"/>
            <a:ext cx="3488529" cy="37363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624602" y="548679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/>
              <a:t>Dameg</a:t>
            </a:r>
            <a:r>
              <a:rPr lang="en-GB" sz="2400" b="1" dirty="0"/>
              <a:t> y </a:t>
            </a:r>
            <a:r>
              <a:rPr lang="en-GB" sz="2400" b="1" dirty="0" err="1"/>
              <a:t>Defaid</a:t>
            </a:r>
            <a:r>
              <a:rPr lang="en-GB" sz="2400" b="1" dirty="0"/>
              <a:t> </a:t>
            </a:r>
            <a:r>
              <a:rPr lang="en-GB" sz="2400" b="1" dirty="0" err="1"/>
              <a:t>a’r</a:t>
            </a:r>
            <a:r>
              <a:rPr lang="en-GB" sz="2400" b="1" dirty="0"/>
              <a:t> </a:t>
            </a:r>
            <a:r>
              <a:rPr lang="en-GB" sz="2400" b="1" dirty="0" err="1"/>
              <a:t>Geifr</a:t>
            </a:r>
            <a:endParaRPr lang="en-GB" sz="2400" b="1" dirty="0"/>
          </a:p>
          <a:p>
            <a:pPr algn="ctr"/>
            <a:r>
              <a:rPr lang="en-GB" sz="2400" b="1" dirty="0"/>
              <a:t>The parable of the Sheep and the Goats</a:t>
            </a:r>
          </a:p>
          <a:p>
            <a:pPr algn="ctr"/>
            <a:r>
              <a:rPr lang="en-GB" sz="2400" b="1" dirty="0"/>
              <a:t>Mathew 25:31 - 46</a:t>
            </a:r>
          </a:p>
        </p:txBody>
      </p:sp>
      <p:pic>
        <p:nvPicPr>
          <p:cNvPr id="7" name="Picture 12" descr="Image result for talk partners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61048"/>
            <a:ext cx="1603442" cy="13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2160" y="3689104"/>
            <a:ext cx="3024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Ewch</a:t>
            </a:r>
            <a:r>
              <a:rPr lang="en-GB" sz="2400" b="1" dirty="0"/>
              <a:t> </a:t>
            </a:r>
            <a:r>
              <a:rPr lang="en-GB" sz="2400" b="1" dirty="0" err="1"/>
              <a:t>ati</a:t>
            </a:r>
            <a:r>
              <a:rPr lang="en-GB" sz="2400" b="1" dirty="0"/>
              <a:t> </a:t>
            </a:r>
            <a:r>
              <a:rPr lang="en-GB" sz="2400" b="1" dirty="0" err="1"/>
              <a:t>mewn</a:t>
            </a:r>
            <a:r>
              <a:rPr lang="en-GB" sz="2400" b="1" dirty="0"/>
              <a:t> </a:t>
            </a:r>
            <a:r>
              <a:rPr lang="en-GB" sz="2400" b="1" dirty="0" err="1"/>
              <a:t>parau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ddarllen</a:t>
            </a:r>
            <a:r>
              <a:rPr lang="en-GB" sz="2400" b="1" dirty="0"/>
              <a:t> a </a:t>
            </a:r>
            <a:r>
              <a:rPr lang="en-GB" sz="2400" b="1" dirty="0" err="1"/>
              <a:t>thrafod</a:t>
            </a:r>
            <a:r>
              <a:rPr lang="en-GB" sz="2400" b="1" dirty="0"/>
              <a:t> </a:t>
            </a:r>
            <a:r>
              <a:rPr lang="en-GB" sz="2400" b="1" dirty="0" err="1"/>
              <a:t>ystyr</a:t>
            </a:r>
            <a:r>
              <a:rPr lang="en-GB" sz="2400" b="1" dirty="0"/>
              <a:t> </a:t>
            </a:r>
            <a:r>
              <a:rPr lang="en-GB" sz="2400" b="1" dirty="0" err="1"/>
              <a:t>defnach</a:t>
            </a:r>
            <a:r>
              <a:rPr lang="en-GB" sz="2400" b="1" dirty="0"/>
              <a:t> y </a:t>
            </a:r>
            <a:r>
              <a:rPr lang="en-GB" sz="2400" b="1" dirty="0" err="1"/>
              <a:t>ddameg</a:t>
            </a:r>
            <a:r>
              <a:rPr lang="en-GB" sz="2400" b="1" dirty="0"/>
              <a:t> hon.</a:t>
            </a:r>
          </a:p>
          <a:p>
            <a:r>
              <a:rPr lang="en-GB" sz="2400" b="1" dirty="0"/>
              <a:t>In pairs read and discuss the deeper meaning of this parable.</a:t>
            </a:r>
          </a:p>
        </p:txBody>
      </p:sp>
    </p:spTree>
    <p:extLst>
      <p:ext uri="{BB962C8B-B14F-4D97-AF65-F5344CB8AC3E}">
        <p14:creationId xmlns:p14="http://schemas.microsoft.com/office/powerpoint/2010/main" val="178909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 salvation arm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r="28586"/>
          <a:stretch/>
        </p:blipFill>
        <p:spPr bwMode="auto">
          <a:xfrm>
            <a:off x="467544" y="476672"/>
            <a:ext cx="217499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188640"/>
            <a:ext cx="5544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Sut</a:t>
            </a:r>
            <a:r>
              <a:rPr lang="en-GB" sz="2800" b="1" dirty="0"/>
              <a:t> a pam </a:t>
            </a:r>
            <a:r>
              <a:rPr lang="en-GB" sz="2800" b="1" dirty="0" err="1"/>
              <a:t>mae</a:t>
            </a:r>
            <a:r>
              <a:rPr lang="en-GB" sz="2800" b="1" dirty="0"/>
              <a:t> </a:t>
            </a:r>
            <a:r>
              <a:rPr lang="en-GB" sz="2800" b="1" dirty="0" err="1"/>
              <a:t>geiriau</a:t>
            </a:r>
            <a:r>
              <a:rPr lang="en-GB" sz="2800" b="1" dirty="0"/>
              <a:t> y </a:t>
            </a:r>
            <a:r>
              <a:rPr lang="en-GB" sz="2800" b="1" dirty="0" err="1"/>
              <a:t>ddameg</a:t>
            </a:r>
            <a:r>
              <a:rPr lang="en-GB" sz="2800" b="1" dirty="0"/>
              <a:t> hon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/>
              <a:t>bwysig</a:t>
            </a:r>
            <a:r>
              <a:rPr lang="en-GB" sz="2800" b="1" dirty="0"/>
              <a:t> </a:t>
            </a:r>
            <a:r>
              <a:rPr lang="en-GB" sz="2800" b="1" dirty="0" err="1"/>
              <a:t>i</a:t>
            </a:r>
            <a:r>
              <a:rPr lang="en-GB" sz="2800" b="1" dirty="0"/>
              <a:t> </a:t>
            </a:r>
            <a:r>
              <a:rPr lang="en-GB" sz="2800" b="1" dirty="0" err="1"/>
              <a:t>aelodau</a:t>
            </a:r>
            <a:r>
              <a:rPr lang="en-GB" sz="2800" b="1" dirty="0"/>
              <a:t> </a:t>
            </a:r>
            <a:r>
              <a:rPr lang="en-GB" sz="2800" b="1" dirty="0" err="1"/>
              <a:t>Byddin</a:t>
            </a:r>
            <a:r>
              <a:rPr lang="en-GB" sz="2800" b="1" dirty="0"/>
              <a:t> </a:t>
            </a:r>
            <a:r>
              <a:rPr lang="en-GB" sz="2800" b="1" dirty="0" err="1"/>
              <a:t>yr</a:t>
            </a:r>
            <a:r>
              <a:rPr lang="en-GB" sz="2800" b="1" dirty="0"/>
              <a:t> </a:t>
            </a:r>
            <a:r>
              <a:rPr lang="en-GB" sz="2800" b="1" dirty="0" err="1"/>
              <a:t>Iachawdwriaeth</a:t>
            </a:r>
            <a:r>
              <a:rPr lang="en-GB" sz="2800" b="1" dirty="0"/>
              <a:t>?</a:t>
            </a:r>
          </a:p>
          <a:p>
            <a:r>
              <a:rPr lang="en-GB" sz="2800" b="1" dirty="0">
                <a:solidFill>
                  <a:srgbClr val="7030A0"/>
                </a:solidFill>
              </a:rPr>
              <a:t>How and why  are the words of this parable important to members of the Salvation Army?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282" y="3212976"/>
            <a:ext cx="8496944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u="sng" dirty="0" err="1"/>
              <a:t>Geirfa</a:t>
            </a:r>
            <a:r>
              <a:rPr lang="en-GB" sz="2400" b="1" u="sng" dirty="0"/>
              <a:t> </a:t>
            </a:r>
            <a:r>
              <a:rPr lang="en-GB" sz="2400" b="1" u="sng" dirty="0" err="1"/>
              <a:t>ddefnyddiol</a:t>
            </a:r>
            <a:endParaRPr lang="en-GB" sz="2400" b="1" u="sng" dirty="0"/>
          </a:p>
          <a:p>
            <a:r>
              <a:rPr lang="en-GB" sz="2400" b="1" dirty="0"/>
              <a:t>William Booth                 1865                   </a:t>
            </a:r>
            <a:r>
              <a:rPr lang="en-GB" sz="2400" b="1" dirty="0" err="1"/>
              <a:t>Dwyrain</a:t>
            </a:r>
            <a:r>
              <a:rPr lang="en-GB" sz="2400" b="1" dirty="0"/>
              <a:t> </a:t>
            </a:r>
            <a:r>
              <a:rPr lang="en-GB" sz="2400" b="1" dirty="0" err="1"/>
              <a:t>Llundain</a:t>
            </a:r>
            <a:r>
              <a:rPr lang="en-GB" sz="2400" b="1" dirty="0"/>
              <a:t>            </a:t>
            </a:r>
          </a:p>
          <a:p>
            <a:r>
              <a:rPr lang="en-GB" sz="2400" b="1" dirty="0" err="1"/>
              <a:t>Caru</a:t>
            </a:r>
            <a:r>
              <a:rPr lang="en-GB" sz="2400" b="1" dirty="0"/>
              <a:t> </a:t>
            </a:r>
            <a:r>
              <a:rPr lang="en-GB" sz="2400" b="1" dirty="0" err="1"/>
              <a:t>Duw</a:t>
            </a:r>
            <a:r>
              <a:rPr lang="en-GB" sz="2400" b="1" dirty="0"/>
              <a:t> a </a:t>
            </a:r>
            <a:r>
              <a:rPr lang="en-GB" sz="2400" b="1" dirty="0" err="1"/>
              <a:t>charu</a:t>
            </a:r>
            <a:r>
              <a:rPr lang="en-GB" sz="2400" b="1" dirty="0"/>
              <a:t> </a:t>
            </a:r>
            <a:r>
              <a:rPr lang="en-GB" sz="2400" b="1" dirty="0" err="1"/>
              <a:t>cymydog</a:t>
            </a:r>
            <a:r>
              <a:rPr lang="en-GB" sz="2400" b="1" dirty="0"/>
              <a:t>        </a:t>
            </a:r>
            <a:r>
              <a:rPr lang="en-GB" sz="2400" b="1" dirty="0" err="1"/>
              <a:t>wedi</a:t>
            </a:r>
            <a:r>
              <a:rPr lang="en-GB" sz="2400" b="1" dirty="0"/>
              <a:t> </a:t>
            </a:r>
            <a:r>
              <a:rPr lang="en-GB" sz="2400" b="1" dirty="0" err="1"/>
              <a:t>eu</a:t>
            </a:r>
            <a:r>
              <a:rPr lang="en-GB" sz="2400" b="1" dirty="0"/>
              <a:t> ‘</a:t>
            </a:r>
            <a:r>
              <a:rPr lang="en-GB" sz="2400" b="1" dirty="0" err="1"/>
              <a:t>achub</a:t>
            </a:r>
            <a:r>
              <a:rPr lang="en-GB" sz="2400" b="1" dirty="0"/>
              <a:t>’ </a:t>
            </a:r>
            <a:r>
              <a:rPr lang="en-GB" sz="2400" b="1" dirty="0" err="1"/>
              <a:t>i</a:t>
            </a:r>
            <a:r>
              <a:rPr lang="en-GB" sz="2400" b="1" dirty="0"/>
              <a:t> ‘</a:t>
            </a:r>
            <a:r>
              <a:rPr lang="en-GB" sz="2400" b="1" dirty="0" err="1"/>
              <a:t>wasanaethu</a:t>
            </a:r>
            <a:r>
              <a:rPr lang="en-GB" sz="2400" b="1" dirty="0"/>
              <a:t>’</a:t>
            </a:r>
          </a:p>
          <a:p>
            <a:r>
              <a:rPr lang="en-GB" sz="2400" b="1" dirty="0" err="1"/>
              <a:t>Helpu</a:t>
            </a:r>
            <a:r>
              <a:rPr lang="en-GB" sz="2400" b="1" dirty="0"/>
              <a:t> </a:t>
            </a:r>
            <a:r>
              <a:rPr lang="en-GB" sz="2400" b="1" dirty="0" err="1"/>
              <a:t>mewn</a:t>
            </a:r>
            <a:r>
              <a:rPr lang="en-GB" sz="2400" b="1" dirty="0"/>
              <a:t> 6 </a:t>
            </a:r>
            <a:r>
              <a:rPr lang="en-GB" sz="2400" b="1" dirty="0" err="1"/>
              <a:t>ffordd</a:t>
            </a:r>
            <a:r>
              <a:rPr lang="en-GB" sz="2400" b="1" dirty="0"/>
              <a:t>        </a:t>
            </a:r>
            <a:r>
              <a:rPr lang="en-GB" sz="2400" b="1" dirty="0" err="1"/>
              <a:t>Gwaed</a:t>
            </a:r>
            <a:r>
              <a:rPr lang="en-GB" sz="2400" b="1" dirty="0"/>
              <a:t> </a:t>
            </a:r>
            <a:r>
              <a:rPr lang="en-GB" sz="2400" b="1" dirty="0" err="1"/>
              <a:t>Iesu</a:t>
            </a:r>
            <a:r>
              <a:rPr lang="en-GB" sz="2400" b="1" dirty="0"/>
              <a:t>               Tan </a:t>
            </a:r>
            <a:r>
              <a:rPr lang="en-GB" sz="2400" b="1" dirty="0" err="1"/>
              <a:t>yr</a:t>
            </a:r>
            <a:r>
              <a:rPr lang="en-GB" sz="2400" b="1" dirty="0"/>
              <a:t> </a:t>
            </a:r>
            <a:r>
              <a:rPr lang="en-GB" sz="2400" b="1" dirty="0" err="1"/>
              <a:t>Ysbryd</a:t>
            </a:r>
            <a:r>
              <a:rPr lang="en-GB" sz="2400" b="1" dirty="0"/>
              <a:t> </a:t>
            </a:r>
            <a:r>
              <a:rPr lang="en-GB" sz="2400" b="1" dirty="0" err="1"/>
              <a:t>Glan</a:t>
            </a:r>
            <a:endParaRPr lang="en-GB" sz="2400" b="1" dirty="0"/>
          </a:p>
          <a:p>
            <a:r>
              <a:rPr lang="en-GB" sz="2400" b="1" u="sng" dirty="0">
                <a:solidFill>
                  <a:srgbClr val="7030A0"/>
                </a:solidFill>
              </a:rPr>
              <a:t>Useful vocabulary</a:t>
            </a:r>
          </a:p>
          <a:p>
            <a:r>
              <a:rPr lang="en-GB" sz="2400" b="1" dirty="0">
                <a:solidFill>
                  <a:srgbClr val="7030A0"/>
                </a:solidFill>
              </a:rPr>
              <a:t>William Booth                 1865                  London’s East End</a:t>
            </a:r>
          </a:p>
          <a:p>
            <a:r>
              <a:rPr lang="en-GB" sz="2400" b="1" dirty="0">
                <a:solidFill>
                  <a:srgbClr val="7030A0"/>
                </a:solidFill>
              </a:rPr>
              <a:t>Love God and love your neighbour          ‘Saved’ to ‘serve’</a:t>
            </a:r>
          </a:p>
          <a:p>
            <a:r>
              <a:rPr lang="en-GB" sz="2400" b="1" dirty="0">
                <a:solidFill>
                  <a:srgbClr val="7030A0"/>
                </a:solidFill>
              </a:rPr>
              <a:t>Help in 6 ways           The blood of Jesus      Fire of the Holy Spirit</a:t>
            </a:r>
          </a:p>
        </p:txBody>
      </p:sp>
    </p:spTree>
    <p:extLst>
      <p:ext uri="{BB962C8B-B14F-4D97-AF65-F5344CB8AC3E}">
        <p14:creationId xmlns:p14="http://schemas.microsoft.com/office/powerpoint/2010/main" val="14068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0"/>
            <a:ext cx="8244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Mewn</a:t>
            </a:r>
            <a:r>
              <a:rPr lang="en-GB" sz="2000" b="1" dirty="0"/>
              <a:t> </a:t>
            </a:r>
            <a:r>
              <a:rPr lang="en-GB" sz="2000" b="1" dirty="0" err="1"/>
              <a:t>grwpiau</a:t>
            </a:r>
            <a:r>
              <a:rPr lang="en-GB" sz="2000" b="1" dirty="0"/>
              <a:t> </a:t>
            </a:r>
            <a:r>
              <a:rPr lang="en-GB" sz="2000" b="1" dirty="0" err="1"/>
              <a:t>bach</a:t>
            </a:r>
            <a:r>
              <a:rPr lang="en-GB" sz="2000" b="1" dirty="0"/>
              <a:t> </a:t>
            </a:r>
            <a:r>
              <a:rPr lang="en-GB" sz="2000" b="1" dirty="0" err="1"/>
              <a:t>darllenwch</a:t>
            </a:r>
            <a:r>
              <a:rPr lang="en-GB" sz="2000" b="1" dirty="0"/>
              <a:t> </a:t>
            </a:r>
            <a:r>
              <a:rPr lang="en-GB" sz="2000" b="1" dirty="0" err="1"/>
              <a:t>drwy’r</a:t>
            </a:r>
            <a:r>
              <a:rPr lang="en-GB" sz="2000" b="1" dirty="0"/>
              <a:t> darn </a:t>
            </a:r>
            <a:r>
              <a:rPr lang="en-GB" sz="2000" b="1" dirty="0" err="1"/>
              <a:t>o’r</a:t>
            </a:r>
            <a:r>
              <a:rPr lang="en-GB" sz="2000" b="1" dirty="0"/>
              <a:t> </a:t>
            </a:r>
            <a:r>
              <a:rPr lang="en-GB" sz="2000" b="1" dirty="0" err="1"/>
              <a:t>Beibl</a:t>
            </a:r>
            <a:r>
              <a:rPr lang="en-GB" sz="2000" b="1" dirty="0"/>
              <a:t> – </a:t>
            </a:r>
            <a:r>
              <a:rPr lang="en-GB" sz="2000" b="1" dirty="0" err="1"/>
              <a:t>trafodwch</a:t>
            </a:r>
            <a:r>
              <a:rPr lang="en-GB" sz="2000" b="1" dirty="0"/>
              <a:t> y darn – </a:t>
            </a:r>
            <a:r>
              <a:rPr lang="en-GB" sz="2000" b="1" dirty="0" err="1"/>
              <a:t>cyflwynwch</a:t>
            </a:r>
            <a:r>
              <a:rPr lang="en-GB" sz="2000" b="1" dirty="0"/>
              <a:t> y darn </a:t>
            </a:r>
            <a:r>
              <a:rPr lang="en-GB" sz="2000" b="1" dirty="0" err="1"/>
              <a:t>i</a:t>
            </a:r>
            <a:r>
              <a:rPr lang="en-GB" sz="2000" b="1" dirty="0"/>
              <a:t> </a:t>
            </a:r>
            <a:r>
              <a:rPr lang="en-GB" sz="2000" b="1" dirty="0" err="1"/>
              <a:t>weddill</a:t>
            </a:r>
            <a:r>
              <a:rPr lang="en-GB" sz="2000" b="1" dirty="0"/>
              <a:t> y </a:t>
            </a:r>
            <a:r>
              <a:rPr lang="en-GB" sz="2000" b="1" dirty="0" err="1"/>
              <a:t>dosbarth</a:t>
            </a:r>
            <a:endParaRPr lang="en-GB" sz="2000" b="1" dirty="0"/>
          </a:p>
          <a:p>
            <a:r>
              <a:rPr lang="en-GB" sz="2000" b="1" dirty="0">
                <a:solidFill>
                  <a:srgbClr val="7030A0"/>
                </a:solidFill>
              </a:rPr>
              <a:t>In small groups – read the passage – discuss what it means – present it to the class.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3-5</a:t>
            </a:r>
          </a:p>
        </p:txBody>
      </p:sp>
      <p:pic>
        <p:nvPicPr>
          <p:cNvPr id="6" name="Picture 5" descr="Image result for love and pray for your enemi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6" y="1329964"/>
            <a:ext cx="3547441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the good samarita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0"/>
            <a:ext cx="4413885" cy="26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love others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286"/>
          <a:stretch/>
        </p:blipFill>
        <p:spPr bwMode="auto">
          <a:xfrm>
            <a:off x="4139952" y="1194395"/>
            <a:ext cx="4400852" cy="20984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5846326"/>
            <a:ext cx="28083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hlinkClick r:id="rId6"/>
              </a:rPr>
              <a:t>https://www.youtube.com/watch?v=53Pqw20xK10</a:t>
            </a:r>
            <a:endParaRPr lang="en-GB" sz="1050" dirty="0"/>
          </a:p>
          <a:p>
            <a:r>
              <a:rPr lang="en-GB" sz="1050" dirty="0" err="1"/>
              <a:t>Samariad</a:t>
            </a:r>
            <a:r>
              <a:rPr lang="en-GB" sz="1050" dirty="0"/>
              <a:t> </a:t>
            </a:r>
            <a:r>
              <a:rPr lang="en-GB" sz="1050" dirty="0" err="1"/>
              <a:t>Trugarog</a:t>
            </a:r>
            <a:r>
              <a:rPr lang="en-GB" sz="1050" dirty="0"/>
              <a:t>  5.11.m</a:t>
            </a:r>
          </a:p>
        </p:txBody>
      </p:sp>
    </p:spTree>
    <p:extLst>
      <p:ext uri="{BB962C8B-B14F-4D97-AF65-F5344CB8AC3E}">
        <p14:creationId xmlns:p14="http://schemas.microsoft.com/office/powerpoint/2010/main" val="4242938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655" y="2060848"/>
            <a:ext cx="852069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en-GB" sz="3200" b="1" u="sng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3200" b="1" dirty="0" err="1"/>
              <a:t>Ydio</a:t>
            </a:r>
            <a:r>
              <a:rPr lang="en-GB" sz="3200" b="1" dirty="0"/>
              <a:t> bob amser yn </a:t>
            </a:r>
            <a:r>
              <a:rPr lang="en-GB" sz="3200" b="1" dirty="0" err="1"/>
              <a:t>bosibl</a:t>
            </a:r>
            <a:r>
              <a:rPr lang="en-GB" sz="3200" b="1" dirty="0"/>
              <a:t> </a:t>
            </a:r>
            <a:r>
              <a:rPr lang="en-GB" sz="3200" b="1" dirty="0" err="1"/>
              <a:t>i</a:t>
            </a:r>
            <a:r>
              <a:rPr lang="en-GB" sz="3200" b="1" dirty="0"/>
              <a:t> </a:t>
            </a:r>
            <a:r>
              <a:rPr lang="en-GB" sz="3200" b="1" dirty="0" err="1"/>
              <a:t>ni</a:t>
            </a:r>
            <a:r>
              <a:rPr lang="en-GB" sz="3200" b="1" dirty="0"/>
              <a:t> </a:t>
            </a:r>
            <a:r>
              <a:rPr lang="en-GB" sz="3200" b="1" dirty="0" err="1"/>
              <a:t>faddau</a:t>
            </a:r>
            <a:r>
              <a:rPr lang="en-GB" sz="3200" b="1" dirty="0"/>
              <a:t> </a:t>
            </a:r>
            <a:r>
              <a:rPr lang="en-GB" sz="3200" b="1" dirty="0" err="1"/>
              <a:t>i</a:t>
            </a:r>
            <a:r>
              <a:rPr lang="en-GB" sz="3200" b="1" dirty="0"/>
              <a:t>  </a:t>
            </a:r>
            <a:r>
              <a:rPr lang="en-GB" sz="3200" b="1" dirty="0" err="1"/>
              <a:t>eraill</a:t>
            </a:r>
            <a:r>
              <a:rPr lang="en-GB" sz="3200" b="1" dirty="0"/>
              <a:t>?</a:t>
            </a:r>
          </a:p>
          <a:p>
            <a:pPr>
              <a:defRPr/>
            </a:pPr>
            <a:r>
              <a:rPr lang="en-GB" sz="3200" b="1" dirty="0">
                <a:solidFill>
                  <a:srgbClr val="7030A0"/>
                </a:solidFill>
              </a:rPr>
              <a:t>     Is it always possible to forgive?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655" y="3789040"/>
            <a:ext cx="853244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en-GB" sz="3200" b="1" u="sng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3200" b="1" dirty="0" err="1"/>
              <a:t>Oes</a:t>
            </a:r>
            <a:r>
              <a:rPr lang="en-GB" sz="3200" b="1" dirty="0"/>
              <a:t> </a:t>
            </a:r>
            <a:r>
              <a:rPr lang="en-GB" sz="3200" b="1" dirty="0" err="1"/>
              <a:t>rhaid</a:t>
            </a:r>
            <a:r>
              <a:rPr lang="en-GB" sz="3200" b="1" dirty="0"/>
              <a:t> </a:t>
            </a:r>
            <a:r>
              <a:rPr lang="en-GB" sz="3200" b="1" dirty="0" err="1"/>
              <a:t>i</a:t>
            </a:r>
            <a:r>
              <a:rPr lang="en-GB" sz="3200" b="1" dirty="0"/>
              <a:t> </a:t>
            </a:r>
            <a:r>
              <a:rPr lang="en-GB" sz="3200" b="1" dirty="0" err="1"/>
              <a:t>ni</a:t>
            </a:r>
            <a:r>
              <a:rPr lang="en-GB" sz="3200" b="1" dirty="0"/>
              <a:t> </a:t>
            </a:r>
            <a:r>
              <a:rPr lang="en-GB" sz="3200" b="1" dirty="0" err="1"/>
              <a:t>faddau</a:t>
            </a:r>
            <a:r>
              <a:rPr lang="en-GB" sz="3200" b="1" dirty="0"/>
              <a:t> </a:t>
            </a:r>
            <a:r>
              <a:rPr lang="en-GB" sz="3200" b="1" dirty="0" err="1"/>
              <a:t>i</a:t>
            </a:r>
            <a:r>
              <a:rPr lang="en-GB" sz="3200" b="1" dirty="0"/>
              <a:t> </a:t>
            </a:r>
            <a:r>
              <a:rPr lang="en-GB" sz="3200" b="1" dirty="0" err="1"/>
              <a:t>eraill</a:t>
            </a:r>
            <a:r>
              <a:rPr lang="en-GB" sz="3200" b="1" dirty="0"/>
              <a:t>?</a:t>
            </a:r>
          </a:p>
          <a:p>
            <a:pPr>
              <a:defRPr/>
            </a:pPr>
            <a:r>
              <a:rPr lang="en-GB" sz="3200" b="1" dirty="0">
                <a:solidFill>
                  <a:srgbClr val="7030A0"/>
                </a:solidFill>
              </a:rPr>
              <a:t>     Do we have to forgive others?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6-8</a:t>
            </a:r>
          </a:p>
        </p:txBody>
      </p:sp>
      <p:pic>
        <p:nvPicPr>
          <p:cNvPr id="6" name="Picture 12" descr="Image result for talk partners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431"/>
            <a:ext cx="1603442" cy="13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59018" y="15431"/>
            <a:ext cx="66774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Dau</a:t>
            </a:r>
            <a:r>
              <a:rPr lang="en-GB" sz="2800" b="1" dirty="0"/>
              <a:t> </a:t>
            </a:r>
            <a:r>
              <a:rPr lang="en-GB" sz="2800" b="1" dirty="0" err="1"/>
              <a:t>gwestiwn</a:t>
            </a:r>
            <a:r>
              <a:rPr lang="en-GB" sz="2800" b="1" dirty="0"/>
              <a:t> </a:t>
            </a:r>
            <a:r>
              <a:rPr lang="en-GB" sz="2800" b="1" dirty="0" err="1"/>
              <a:t>mawr</a:t>
            </a:r>
            <a:r>
              <a:rPr lang="en-GB" sz="2800" b="1" dirty="0"/>
              <a:t> </a:t>
            </a:r>
            <a:r>
              <a:rPr lang="en-GB" sz="2800" b="1" dirty="0" err="1"/>
              <a:t>i’w</a:t>
            </a:r>
            <a:r>
              <a:rPr lang="en-GB" sz="2800" b="1" dirty="0"/>
              <a:t> </a:t>
            </a:r>
            <a:r>
              <a:rPr lang="en-GB" sz="2800" b="1" dirty="0" err="1"/>
              <a:t>trafod</a:t>
            </a:r>
            <a:r>
              <a:rPr lang="en-GB" sz="2800" b="1" dirty="0"/>
              <a:t> </a:t>
            </a:r>
            <a:r>
              <a:rPr lang="en-GB" sz="2800" b="1" dirty="0" err="1"/>
              <a:t>mewn</a:t>
            </a:r>
            <a:r>
              <a:rPr lang="en-GB" sz="2800" b="1" dirty="0"/>
              <a:t> par ac </a:t>
            </a:r>
            <a:r>
              <a:rPr lang="en-GB" sz="2800" b="1" dirty="0" err="1"/>
              <a:t>yna</a:t>
            </a:r>
            <a:r>
              <a:rPr lang="en-GB" sz="2800" b="1" dirty="0"/>
              <a:t> </a:t>
            </a:r>
            <a:r>
              <a:rPr lang="en-GB" sz="2800" b="1" dirty="0" err="1"/>
              <a:t>fel</a:t>
            </a:r>
            <a:r>
              <a:rPr lang="en-GB" sz="2800" b="1" dirty="0"/>
              <a:t> </a:t>
            </a:r>
            <a:r>
              <a:rPr lang="en-GB" sz="2800" b="1" dirty="0" err="1"/>
              <a:t>dosbarth</a:t>
            </a:r>
            <a:endParaRPr lang="en-GB" sz="2800" b="1" dirty="0"/>
          </a:p>
          <a:p>
            <a:r>
              <a:rPr lang="en-GB" sz="2800" b="1" dirty="0">
                <a:solidFill>
                  <a:srgbClr val="7030A0"/>
                </a:solidFill>
              </a:rPr>
              <a:t>Two  questions to discuss in pairs/small groups and then as a class.</a:t>
            </a:r>
          </a:p>
        </p:txBody>
      </p:sp>
    </p:spTree>
    <p:extLst>
      <p:ext uri="{BB962C8B-B14F-4D97-AF65-F5344CB8AC3E}">
        <p14:creationId xmlns:p14="http://schemas.microsoft.com/office/powerpoint/2010/main" val="1773922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8772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https://www.youtube.com/watch?v=tgQyBLWFDBI</a:t>
            </a:r>
            <a:r>
              <a:rPr lang="en-GB" dirty="0"/>
              <a:t>            6.24.m.</a:t>
            </a:r>
          </a:p>
        </p:txBody>
      </p:sp>
      <p:pic>
        <p:nvPicPr>
          <p:cNvPr id="7170" name="Picture 2" descr="Image result for gee wal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97310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18864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Mae Gee Walker </a:t>
            </a:r>
            <a:r>
              <a:rPr lang="en-GB" sz="3200" b="1" dirty="0" err="1"/>
              <a:t>yn</a:t>
            </a:r>
            <a:r>
              <a:rPr lang="en-GB" sz="3200" b="1" dirty="0"/>
              <a:t> </a:t>
            </a:r>
            <a:r>
              <a:rPr lang="en-GB" sz="3200" b="1" dirty="0" err="1"/>
              <a:t>Gristion</a:t>
            </a:r>
            <a:r>
              <a:rPr lang="en-GB" sz="3200" b="1" dirty="0"/>
              <a:t> </a:t>
            </a:r>
            <a:r>
              <a:rPr lang="en-GB" sz="3200" b="1" dirty="0" err="1"/>
              <a:t>sydd</a:t>
            </a:r>
            <a:r>
              <a:rPr lang="en-GB" sz="3200" b="1" dirty="0"/>
              <a:t> </a:t>
            </a:r>
            <a:r>
              <a:rPr lang="en-GB" sz="3200" b="1" dirty="0" err="1"/>
              <a:t>wedi</a:t>
            </a:r>
            <a:r>
              <a:rPr lang="en-GB" sz="3200" b="1" dirty="0"/>
              <a:t> </a:t>
            </a:r>
            <a:r>
              <a:rPr lang="en-GB" sz="3200" b="1" dirty="0" err="1"/>
              <a:t>maddau</a:t>
            </a:r>
            <a:r>
              <a:rPr lang="en-GB" sz="3200" b="1" dirty="0"/>
              <a:t>…………..</a:t>
            </a:r>
          </a:p>
          <a:p>
            <a:r>
              <a:rPr lang="en-GB" sz="3200" b="1" dirty="0">
                <a:solidFill>
                  <a:srgbClr val="7030A0"/>
                </a:solidFill>
              </a:rPr>
              <a:t>Gee Walker is a Christian who has forgiven….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856" y="4221087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Pam </a:t>
            </a:r>
            <a:r>
              <a:rPr lang="en-GB" sz="3200" b="1" dirty="0" err="1"/>
              <a:t>fod</a:t>
            </a:r>
            <a:r>
              <a:rPr lang="en-GB" sz="3200" b="1" dirty="0"/>
              <a:t> Gee Walker </a:t>
            </a:r>
            <a:r>
              <a:rPr lang="en-GB" sz="3200" b="1" dirty="0" err="1"/>
              <a:t>yn</a:t>
            </a:r>
            <a:r>
              <a:rPr lang="en-GB" sz="3200" b="1" dirty="0"/>
              <a:t> </a:t>
            </a:r>
            <a:r>
              <a:rPr lang="en-GB" sz="3200" b="1" dirty="0" err="1"/>
              <a:t>maddau</a:t>
            </a:r>
            <a:r>
              <a:rPr lang="en-GB" sz="3200" b="1" dirty="0"/>
              <a:t>?</a:t>
            </a:r>
          </a:p>
          <a:p>
            <a:r>
              <a:rPr lang="en-GB" sz="3200" b="1" dirty="0">
                <a:solidFill>
                  <a:srgbClr val="7030A0"/>
                </a:solidFill>
              </a:rPr>
              <a:t>Why does Gee Walker forgive?</a:t>
            </a:r>
          </a:p>
        </p:txBody>
      </p:sp>
    </p:spTree>
    <p:extLst>
      <p:ext uri="{BB962C8B-B14F-4D97-AF65-F5344CB8AC3E}">
        <p14:creationId xmlns:p14="http://schemas.microsoft.com/office/powerpoint/2010/main" val="367109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26829"/>
          <a:stretch/>
        </p:blipFill>
        <p:spPr bwMode="auto">
          <a:xfrm>
            <a:off x="-135377" y="-188799"/>
            <a:ext cx="9279377" cy="710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question 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77" y="5346191"/>
            <a:ext cx="1368255" cy="154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1421" y="5804909"/>
            <a:ext cx="2507582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/>
              <a:t>Beth </a:t>
            </a:r>
            <a:r>
              <a:rPr lang="en-GB" sz="3200" b="1" dirty="0" err="1"/>
              <a:t>ddylwn</a:t>
            </a:r>
            <a:r>
              <a:rPr lang="en-GB" sz="3200" b="1" dirty="0"/>
              <a:t> </a:t>
            </a:r>
            <a:r>
              <a:rPr lang="en-GB" sz="3200" b="1" dirty="0" err="1"/>
              <a:t>i</a:t>
            </a:r>
            <a:r>
              <a:rPr lang="en-GB" sz="3200" b="1" dirty="0"/>
              <a:t> </a:t>
            </a:r>
            <a:r>
              <a:rPr lang="en-GB" sz="3200" b="1" dirty="0" err="1"/>
              <a:t>wneud</a:t>
            </a:r>
            <a:r>
              <a:rPr lang="en-GB" sz="3200" b="1" dirty="0"/>
              <a:t>?</a:t>
            </a:r>
          </a:p>
        </p:txBody>
      </p:sp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06" y="-99392"/>
            <a:ext cx="1728192" cy="149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52120" y="1395261"/>
            <a:ext cx="349188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/>
              <a:t>Fy</a:t>
            </a:r>
            <a:r>
              <a:rPr lang="en-GB" sz="3200" b="1" dirty="0"/>
              <a:t> </a:t>
            </a:r>
            <a:r>
              <a:rPr lang="en-GB" sz="3200" b="1" dirty="0" err="1"/>
              <a:t>mhenderfyniad</a:t>
            </a:r>
            <a:endParaRPr lang="en-GB" sz="3200" b="1" dirty="0"/>
          </a:p>
        </p:txBody>
      </p:sp>
      <p:pic>
        <p:nvPicPr>
          <p:cNvPr id="4108" name="Picture 12" descr="Image result for talk partners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67" y="2492896"/>
            <a:ext cx="1603442" cy="13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4209" y="2210179"/>
            <a:ext cx="6408271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Trafodwch</a:t>
            </a:r>
            <a:r>
              <a:rPr lang="en-GB" sz="2400" b="1" dirty="0"/>
              <a:t> </a:t>
            </a:r>
            <a:r>
              <a:rPr lang="en-GB" sz="2400" b="1" dirty="0" err="1"/>
              <a:t>beth</a:t>
            </a:r>
            <a:r>
              <a:rPr lang="en-GB" sz="2400" b="1" dirty="0"/>
              <a:t> /</a:t>
            </a:r>
            <a:r>
              <a:rPr lang="en-GB" sz="2400" b="1" dirty="0" err="1"/>
              <a:t>pwy</a:t>
            </a:r>
            <a:r>
              <a:rPr lang="en-GB" sz="2400" b="1" dirty="0"/>
              <a:t> </a:t>
            </a:r>
            <a:r>
              <a:rPr lang="en-GB" sz="2400" b="1" dirty="0" err="1"/>
              <a:t>sydd</a:t>
            </a:r>
            <a:r>
              <a:rPr lang="en-GB" sz="2400" b="1" dirty="0"/>
              <a:t> </a:t>
            </a:r>
            <a:r>
              <a:rPr lang="en-GB" sz="2400" b="1" dirty="0" err="1"/>
              <a:t>wedi</a:t>
            </a:r>
            <a:r>
              <a:rPr lang="en-GB" sz="2400" b="1" dirty="0"/>
              <a:t> </a:t>
            </a:r>
            <a:r>
              <a:rPr lang="en-GB" sz="2400" b="1" dirty="0" err="1"/>
              <a:t>dylanwadu</a:t>
            </a:r>
            <a:r>
              <a:rPr lang="en-GB" sz="2400" b="1" dirty="0"/>
              <a:t>  </a:t>
            </a:r>
            <a:r>
              <a:rPr lang="en-GB" sz="2400" b="1" dirty="0" err="1"/>
              <a:t>ar</a:t>
            </a:r>
            <a:r>
              <a:rPr lang="en-GB" sz="2400" b="1" dirty="0"/>
              <a:t> </a:t>
            </a:r>
            <a:r>
              <a:rPr lang="en-GB" sz="2400" b="1" dirty="0" err="1"/>
              <a:t>eich</a:t>
            </a:r>
            <a:r>
              <a:rPr lang="en-GB" sz="2400" b="1" dirty="0"/>
              <a:t> </a:t>
            </a:r>
            <a:r>
              <a:rPr lang="en-GB" sz="2400" b="1" dirty="0" err="1"/>
              <a:t>bywyd</a:t>
            </a:r>
            <a:r>
              <a:rPr lang="en-GB" sz="2400" b="1" dirty="0"/>
              <a:t> chi </a:t>
            </a:r>
            <a:r>
              <a:rPr lang="en-GB" sz="2400" b="1" dirty="0" err="1"/>
              <a:t>fwyaf</a:t>
            </a:r>
            <a:r>
              <a:rPr lang="en-GB" sz="2400" b="1" dirty="0"/>
              <a:t> o  ran </a:t>
            </a:r>
            <a:r>
              <a:rPr lang="en-GB" sz="2400" b="1" dirty="0" err="1"/>
              <a:t>dysgu</a:t>
            </a:r>
            <a:r>
              <a:rPr lang="en-GB" sz="2400" b="1" dirty="0"/>
              <a:t> </a:t>
            </a:r>
            <a:r>
              <a:rPr lang="en-GB" sz="2400" b="1" dirty="0" err="1"/>
              <a:t>beth</a:t>
            </a:r>
            <a:r>
              <a:rPr lang="en-GB" sz="2400" b="1" dirty="0"/>
              <a:t> </a:t>
            </a:r>
            <a:r>
              <a:rPr lang="en-GB" sz="2400" b="1" dirty="0" err="1"/>
              <a:t>sydd</a:t>
            </a:r>
            <a:r>
              <a:rPr lang="en-GB" sz="2400" b="1" dirty="0"/>
              <a:t> </a:t>
            </a:r>
            <a:r>
              <a:rPr lang="en-GB" sz="2400" b="1" dirty="0" err="1"/>
              <a:t>yn</a:t>
            </a:r>
            <a:r>
              <a:rPr lang="en-GB" sz="2400" b="1" dirty="0"/>
              <a:t> </a:t>
            </a:r>
            <a:r>
              <a:rPr lang="en-GB" sz="2400" b="1" dirty="0" err="1"/>
              <a:t>iawn</a:t>
            </a:r>
            <a:r>
              <a:rPr lang="en-GB" sz="2400" b="1" dirty="0"/>
              <a:t> </a:t>
            </a:r>
            <a:r>
              <a:rPr lang="en-GB" sz="2400" b="1" dirty="0" err="1"/>
              <a:t>neu</a:t>
            </a:r>
            <a:r>
              <a:rPr lang="en-GB" sz="2400" b="1" dirty="0"/>
              <a:t> </a:t>
            </a:r>
            <a:r>
              <a:rPr lang="en-GB" sz="2400" b="1" dirty="0" err="1"/>
              <a:t>ddim</a:t>
            </a:r>
            <a:r>
              <a:rPr lang="en-GB" sz="2400" b="1" dirty="0"/>
              <a:t> </a:t>
            </a:r>
            <a:r>
              <a:rPr lang="en-GB" sz="2400" b="1" dirty="0" err="1"/>
              <a:t>yn</a:t>
            </a:r>
            <a:r>
              <a:rPr lang="en-GB" sz="2400" b="1" dirty="0"/>
              <a:t> </a:t>
            </a:r>
            <a:r>
              <a:rPr lang="en-GB" sz="2400" b="1" dirty="0" err="1"/>
              <a:t>iawn</a:t>
            </a:r>
            <a:endParaRPr lang="en-GB" sz="2400" b="1" dirty="0"/>
          </a:p>
          <a:p>
            <a:r>
              <a:rPr lang="en-GB" sz="2400" b="1" dirty="0"/>
              <a:t>Discuss what / who has been the biggest influences in your life teaching you right from wrong?</a:t>
            </a:r>
          </a:p>
        </p:txBody>
      </p:sp>
    </p:spTree>
    <p:extLst>
      <p:ext uri="{BB962C8B-B14F-4D97-AF65-F5344CB8AC3E}">
        <p14:creationId xmlns:p14="http://schemas.microsoft.com/office/powerpoint/2010/main" val="2394488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6-8</a:t>
            </a:r>
          </a:p>
        </p:txBody>
      </p:sp>
      <p:pic>
        <p:nvPicPr>
          <p:cNvPr id="5" name="Picture 4" descr="Image result for how many times must we forgiv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"/>
          <a:stretch/>
        </p:blipFill>
        <p:spPr bwMode="auto">
          <a:xfrm>
            <a:off x="395536" y="1534522"/>
            <a:ext cx="2664296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age result for father forgive them they don't know what they're doi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23439"/>
            <a:ext cx="3384376" cy="22223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99592" y="0"/>
            <a:ext cx="8244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Mewn</a:t>
            </a:r>
            <a:r>
              <a:rPr lang="en-GB" sz="2000" b="1" dirty="0"/>
              <a:t> </a:t>
            </a:r>
            <a:r>
              <a:rPr lang="en-GB" sz="2000" b="1" dirty="0" err="1"/>
              <a:t>grwpiau</a:t>
            </a:r>
            <a:r>
              <a:rPr lang="en-GB" sz="2000" b="1" dirty="0"/>
              <a:t> </a:t>
            </a:r>
            <a:r>
              <a:rPr lang="en-GB" sz="2000" b="1" dirty="0" err="1"/>
              <a:t>bach</a:t>
            </a:r>
            <a:r>
              <a:rPr lang="en-GB" sz="2000" b="1" dirty="0"/>
              <a:t> </a:t>
            </a:r>
            <a:r>
              <a:rPr lang="en-GB" sz="2000" b="1" dirty="0" err="1"/>
              <a:t>darllenwch</a:t>
            </a:r>
            <a:r>
              <a:rPr lang="en-GB" sz="2000" b="1" dirty="0"/>
              <a:t> </a:t>
            </a:r>
            <a:r>
              <a:rPr lang="en-GB" sz="2000" b="1" dirty="0" err="1"/>
              <a:t>drwy’r</a:t>
            </a:r>
            <a:r>
              <a:rPr lang="en-GB" sz="2000" b="1" dirty="0"/>
              <a:t> darn </a:t>
            </a:r>
            <a:r>
              <a:rPr lang="en-GB" sz="2000" b="1" dirty="0" err="1"/>
              <a:t>o’r</a:t>
            </a:r>
            <a:r>
              <a:rPr lang="en-GB" sz="2000" b="1" dirty="0"/>
              <a:t> </a:t>
            </a:r>
            <a:r>
              <a:rPr lang="en-GB" sz="2000" b="1" dirty="0" err="1"/>
              <a:t>Beibl</a:t>
            </a:r>
            <a:r>
              <a:rPr lang="en-GB" sz="2000" b="1" dirty="0"/>
              <a:t> – </a:t>
            </a:r>
            <a:r>
              <a:rPr lang="en-GB" sz="2000" b="1" dirty="0" err="1"/>
              <a:t>trafodwch</a:t>
            </a:r>
            <a:r>
              <a:rPr lang="en-GB" sz="2000" b="1" dirty="0"/>
              <a:t> y darn – </a:t>
            </a:r>
            <a:r>
              <a:rPr lang="en-GB" sz="2000" b="1" dirty="0" err="1"/>
              <a:t>cyflwynwch</a:t>
            </a:r>
            <a:r>
              <a:rPr lang="en-GB" sz="2000" b="1" dirty="0"/>
              <a:t> y darn </a:t>
            </a:r>
            <a:r>
              <a:rPr lang="en-GB" sz="2000" b="1" dirty="0" err="1"/>
              <a:t>i</a:t>
            </a:r>
            <a:r>
              <a:rPr lang="en-GB" sz="2000" b="1" dirty="0"/>
              <a:t> </a:t>
            </a:r>
            <a:r>
              <a:rPr lang="en-GB" sz="2000" b="1" dirty="0" err="1"/>
              <a:t>weddill</a:t>
            </a:r>
            <a:r>
              <a:rPr lang="en-GB" sz="2000" b="1" dirty="0"/>
              <a:t> y </a:t>
            </a:r>
            <a:r>
              <a:rPr lang="en-GB" sz="2000" b="1" dirty="0" err="1"/>
              <a:t>dosbarth</a:t>
            </a:r>
            <a:endParaRPr lang="en-GB" sz="2000" b="1" dirty="0"/>
          </a:p>
          <a:p>
            <a:r>
              <a:rPr lang="en-GB" sz="2000" b="1" dirty="0">
                <a:solidFill>
                  <a:srgbClr val="7030A0"/>
                </a:solidFill>
              </a:rPr>
              <a:t>In small groups – read the passage – discuss what it means – present it to the class.</a:t>
            </a:r>
          </a:p>
        </p:txBody>
      </p:sp>
      <p:pic>
        <p:nvPicPr>
          <p:cNvPr id="3074" name="Picture 2" descr="Image result for gweddi'r arglwyd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835" y="3545805"/>
            <a:ext cx="3312368" cy="32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9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166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9-10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5492" y="301298"/>
            <a:ext cx="777686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Mewn</a:t>
            </a:r>
            <a:r>
              <a:rPr lang="en-GB" sz="2800" b="1" dirty="0"/>
              <a:t> 3 </a:t>
            </a:r>
            <a:r>
              <a:rPr lang="en-GB" sz="2800" b="1" dirty="0" err="1"/>
              <a:t>munud</a:t>
            </a:r>
            <a:r>
              <a:rPr lang="en-GB" sz="2800" b="1" dirty="0"/>
              <a:t> </a:t>
            </a:r>
            <a:r>
              <a:rPr lang="en-GB" sz="2800" b="1" dirty="0" err="1"/>
              <a:t>byddwch</a:t>
            </a:r>
            <a:r>
              <a:rPr lang="en-GB" sz="2800" b="1" dirty="0"/>
              <a:t>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/>
              <a:t>cael</a:t>
            </a:r>
            <a:r>
              <a:rPr lang="en-GB" sz="2800" b="1" dirty="0"/>
              <a:t> 30 </a:t>
            </a:r>
            <a:r>
              <a:rPr lang="en-GB" sz="2800" b="1" dirty="0" err="1"/>
              <a:t>eiliad</a:t>
            </a:r>
            <a:r>
              <a:rPr lang="en-GB" sz="2800" b="1" dirty="0"/>
              <a:t> </a:t>
            </a:r>
            <a:r>
              <a:rPr lang="en-GB" sz="2800" b="1" dirty="0" err="1"/>
              <a:t>i</a:t>
            </a:r>
            <a:r>
              <a:rPr lang="en-GB" sz="2800" b="1" dirty="0"/>
              <a:t> </a:t>
            </a:r>
            <a:r>
              <a:rPr lang="en-GB" sz="2800" b="1" dirty="0" err="1"/>
              <a:t>siarad</a:t>
            </a:r>
            <a:r>
              <a:rPr lang="en-GB" sz="2800" b="1" dirty="0"/>
              <a:t> </a:t>
            </a:r>
            <a:r>
              <a:rPr lang="en-GB" sz="2800" b="1" dirty="0" err="1"/>
              <a:t>gyda’r</a:t>
            </a:r>
            <a:r>
              <a:rPr lang="en-GB" sz="2800" b="1" dirty="0"/>
              <a:t> </a:t>
            </a:r>
            <a:r>
              <a:rPr lang="en-GB" sz="2800" b="1" dirty="0" err="1"/>
              <a:t>dosbarth</a:t>
            </a:r>
            <a:r>
              <a:rPr lang="en-GB" sz="2800" b="1" dirty="0"/>
              <a:t> am….</a:t>
            </a:r>
          </a:p>
          <a:p>
            <a:r>
              <a:rPr lang="en-GB" sz="2800" b="1" dirty="0"/>
              <a:t> - </a:t>
            </a:r>
            <a:r>
              <a:rPr lang="en-GB" sz="2800" b="1" dirty="0" err="1"/>
              <a:t>Rhywbeth</a:t>
            </a:r>
            <a:r>
              <a:rPr lang="en-GB" sz="2800" b="1" dirty="0"/>
              <a:t> </a:t>
            </a:r>
            <a:r>
              <a:rPr lang="en-GB" sz="2800" b="1" dirty="0" err="1"/>
              <a:t>rydych</a:t>
            </a:r>
            <a:r>
              <a:rPr lang="en-GB" sz="2800" b="1" dirty="0"/>
              <a:t>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/>
              <a:t>ei</a:t>
            </a:r>
            <a:r>
              <a:rPr lang="en-GB" sz="2800" b="1" dirty="0"/>
              <a:t> </a:t>
            </a:r>
            <a:r>
              <a:rPr lang="en-GB" sz="2800" b="1" dirty="0" err="1"/>
              <a:t>drysori</a:t>
            </a:r>
            <a:r>
              <a:rPr lang="en-GB" sz="2800" b="1" dirty="0"/>
              <a:t> </a:t>
            </a:r>
            <a:r>
              <a:rPr lang="en-GB" sz="2800" b="1" dirty="0" err="1"/>
              <a:t>neu</a:t>
            </a:r>
            <a:endParaRPr lang="en-GB" sz="2800" b="1" dirty="0"/>
          </a:p>
          <a:p>
            <a:endParaRPr lang="en-GB" sz="2800" b="1" dirty="0"/>
          </a:p>
          <a:p>
            <a:r>
              <a:rPr lang="en-GB" sz="2800" b="1" dirty="0">
                <a:solidFill>
                  <a:srgbClr val="7030A0"/>
                </a:solidFill>
              </a:rPr>
              <a:t>In 3 minutes you will have 30 seconds to tell the class about</a:t>
            </a:r>
          </a:p>
          <a:p>
            <a:r>
              <a:rPr lang="en-GB" sz="2800" b="1" dirty="0">
                <a:solidFill>
                  <a:srgbClr val="7030A0"/>
                </a:solidFill>
              </a:rPr>
              <a:t> - Somethings that you treasure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023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9-10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0"/>
            <a:ext cx="8244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Mewn</a:t>
            </a:r>
            <a:r>
              <a:rPr lang="en-GB" sz="2000" b="1" dirty="0"/>
              <a:t> </a:t>
            </a:r>
            <a:r>
              <a:rPr lang="en-GB" sz="2000" b="1" dirty="0" err="1"/>
              <a:t>grwpiau</a:t>
            </a:r>
            <a:r>
              <a:rPr lang="en-GB" sz="2000" b="1" dirty="0"/>
              <a:t> </a:t>
            </a:r>
            <a:r>
              <a:rPr lang="en-GB" sz="2000" b="1" dirty="0" err="1"/>
              <a:t>bach</a:t>
            </a:r>
            <a:r>
              <a:rPr lang="en-GB" sz="2000" b="1" dirty="0"/>
              <a:t> </a:t>
            </a:r>
            <a:r>
              <a:rPr lang="en-GB" sz="2000" b="1" dirty="0" err="1"/>
              <a:t>darllenwch</a:t>
            </a:r>
            <a:r>
              <a:rPr lang="en-GB" sz="2000" b="1" dirty="0"/>
              <a:t> </a:t>
            </a:r>
            <a:r>
              <a:rPr lang="en-GB" sz="2000" b="1" dirty="0" err="1"/>
              <a:t>drwy’r</a:t>
            </a:r>
            <a:r>
              <a:rPr lang="en-GB" sz="2000" b="1" dirty="0"/>
              <a:t> darn </a:t>
            </a:r>
            <a:r>
              <a:rPr lang="en-GB" sz="2000" b="1" dirty="0" err="1"/>
              <a:t>o’r</a:t>
            </a:r>
            <a:r>
              <a:rPr lang="en-GB" sz="2000" b="1" dirty="0"/>
              <a:t> </a:t>
            </a:r>
            <a:r>
              <a:rPr lang="en-GB" sz="2000" b="1" dirty="0" err="1"/>
              <a:t>Beibl</a:t>
            </a:r>
            <a:r>
              <a:rPr lang="en-GB" sz="2000" b="1" dirty="0"/>
              <a:t> – </a:t>
            </a:r>
            <a:r>
              <a:rPr lang="en-GB" sz="2000" b="1" dirty="0" err="1"/>
              <a:t>trafodwch</a:t>
            </a:r>
            <a:r>
              <a:rPr lang="en-GB" sz="2000" b="1" dirty="0"/>
              <a:t> y darn – </a:t>
            </a:r>
            <a:r>
              <a:rPr lang="en-GB" sz="2000" b="1" dirty="0" err="1"/>
              <a:t>cyflwynwch</a:t>
            </a:r>
            <a:r>
              <a:rPr lang="en-GB" sz="2000" b="1" dirty="0"/>
              <a:t> y darn </a:t>
            </a:r>
            <a:r>
              <a:rPr lang="en-GB" sz="2000" b="1" dirty="0" err="1"/>
              <a:t>i</a:t>
            </a:r>
            <a:r>
              <a:rPr lang="en-GB" sz="2000" b="1" dirty="0"/>
              <a:t> </a:t>
            </a:r>
            <a:r>
              <a:rPr lang="en-GB" sz="2000" b="1" dirty="0" err="1"/>
              <a:t>weddill</a:t>
            </a:r>
            <a:r>
              <a:rPr lang="en-GB" sz="2000" b="1" dirty="0"/>
              <a:t> y </a:t>
            </a:r>
            <a:r>
              <a:rPr lang="en-GB" sz="2000" b="1" dirty="0" err="1"/>
              <a:t>dosbarth</a:t>
            </a:r>
            <a:endParaRPr lang="en-GB" sz="2000" b="1" dirty="0"/>
          </a:p>
          <a:p>
            <a:r>
              <a:rPr lang="en-GB" sz="2000" b="1" dirty="0">
                <a:solidFill>
                  <a:srgbClr val="7030A0"/>
                </a:solidFill>
              </a:rPr>
              <a:t>In small groups – read the passage – discuss what it means – present it to the class.</a:t>
            </a:r>
          </a:p>
        </p:txBody>
      </p:sp>
      <p:pic>
        <p:nvPicPr>
          <p:cNvPr id="6" name="Picture 5" descr="Image result for treasures in heav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060341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parable of lazarus and the rich man meani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900" y="1844824"/>
            <a:ext cx="3456384" cy="329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3.bp.blogspot.com/-Zg-oagkUCuM/Vj-OhbiKGUI/AAAAAAAAD9k/03iS5oM6mvA/s320/mt678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331" y="1844824"/>
            <a:ext cx="1512168" cy="3330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914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71"/>
            <a:ext cx="91440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6000" b="1" dirty="0" err="1"/>
              <a:t>Tasgau</a:t>
            </a:r>
            <a:endParaRPr lang="en-GB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12776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(c)</a:t>
            </a:r>
            <a:r>
              <a:rPr lang="en-GB" sz="3600" b="1" dirty="0" err="1"/>
              <a:t>Esboniwch</a:t>
            </a:r>
            <a:r>
              <a:rPr lang="en-GB" sz="3600" b="1" dirty="0"/>
              <a:t> </a:t>
            </a:r>
            <a:r>
              <a:rPr lang="en-GB" sz="3600" b="1" dirty="0" err="1"/>
              <a:t>sut</a:t>
            </a:r>
            <a:r>
              <a:rPr lang="en-GB" sz="3600" b="1" dirty="0"/>
              <a:t> </a:t>
            </a:r>
            <a:r>
              <a:rPr lang="en-GB" sz="3600" b="1" dirty="0" err="1"/>
              <a:t>gallai</a:t>
            </a:r>
            <a:r>
              <a:rPr lang="en-GB" sz="3600" b="1" dirty="0"/>
              <a:t> </a:t>
            </a:r>
            <a:r>
              <a:rPr lang="en-GB" sz="3600" b="1" dirty="0" err="1"/>
              <a:t>Cristnogion</a:t>
            </a:r>
            <a:r>
              <a:rPr lang="en-GB" sz="3600" b="1" dirty="0"/>
              <a:t> </a:t>
            </a:r>
            <a:r>
              <a:rPr lang="en-GB" sz="3600" b="1" dirty="0" err="1"/>
              <a:t>ymateb</a:t>
            </a:r>
            <a:r>
              <a:rPr lang="en-GB" sz="3600" b="1" dirty="0"/>
              <a:t> </a:t>
            </a:r>
            <a:r>
              <a:rPr lang="en-GB" sz="3600" b="1" dirty="0" err="1"/>
              <a:t>i</a:t>
            </a:r>
            <a:r>
              <a:rPr lang="en-GB" sz="3600" b="1" dirty="0"/>
              <a:t> </a:t>
            </a:r>
            <a:r>
              <a:rPr lang="en-GB" sz="3600" b="1" dirty="0" err="1"/>
              <a:t>ddysgeidiaeth</a:t>
            </a:r>
            <a:r>
              <a:rPr lang="en-GB" sz="3600" b="1" dirty="0"/>
              <a:t> </a:t>
            </a:r>
            <a:r>
              <a:rPr lang="en-GB" sz="3600" b="1" dirty="0" err="1"/>
              <a:t>Iesu</a:t>
            </a:r>
            <a:r>
              <a:rPr lang="en-GB" sz="3600" b="1" dirty="0"/>
              <a:t> </a:t>
            </a:r>
            <a:r>
              <a:rPr lang="en-GB" sz="3600" b="1" dirty="0" err="1"/>
              <a:t>ar</a:t>
            </a:r>
            <a:r>
              <a:rPr lang="en-GB" sz="3600" b="1" dirty="0"/>
              <a:t> </a:t>
            </a:r>
            <a:r>
              <a:rPr lang="en-GB" sz="3600" b="1" dirty="0" err="1"/>
              <a:t>foesoldeb</a:t>
            </a:r>
            <a:r>
              <a:rPr lang="en-GB" sz="3600" b="1" dirty="0"/>
              <a:t> (8)</a:t>
            </a:r>
          </a:p>
          <a:p>
            <a:endParaRPr lang="en-GB" sz="2800" b="1" dirty="0"/>
          </a:p>
          <a:p>
            <a:r>
              <a:rPr lang="en-GB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Geirfa</a:t>
            </a:r>
            <a:r>
              <a:rPr lang="en-GB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ddefnyddiol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Gorchymyn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dwyfol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 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absoliwtiaeth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Sefyllfaol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perthynolaidd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/      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Awdurdod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Beibl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/ 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Efengylau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/   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Dehongli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Caru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eraill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 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gwasanaethu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helpu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eraill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  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Maddau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  </a:t>
            </a:r>
          </a:p>
          <a:p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Cyfoeth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arian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800" b="1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8914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65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(</a:t>
            </a:r>
            <a:r>
              <a:rPr lang="en-GB" sz="2800" b="1" dirty="0" err="1"/>
              <a:t>Ch</a:t>
            </a:r>
            <a:r>
              <a:rPr lang="en-GB" sz="2800" b="1" dirty="0"/>
              <a:t>) </a:t>
            </a:r>
            <a:r>
              <a:rPr lang="en-GB" sz="3200" b="1" dirty="0"/>
              <a:t>“</a:t>
            </a:r>
            <a:r>
              <a:rPr lang="en-GB" sz="3200" b="1" dirty="0" err="1"/>
              <a:t>Rhaid</a:t>
            </a:r>
            <a:r>
              <a:rPr lang="en-GB" sz="3200" b="1" dirty="0"/>
              <a:t> </a:t>
            </a:r>
            <a:r>
              <a:rPr lang="en-GB" sz="3200" b="1" dirty="0" err="1"/>
              <a:t>i</a:t>
            </a:r>
            <a:r>
              <a:rPr lang="en-GB" sz="3200" b="1" dirty="0"/>
              <a:t> </a:t>
            </a:r>
            <a:r>
              <a:rPr lang="en-GB" sz="3200" b="1" dirty="0" err="1"/>
              <a:t>Gristion</a:t>
            </a:r>
            <a:r>
              <a:rPr lang="en-GB" sz="3200" b="1" dirty="0"/>
              <a:t> </a:t>
            </a:r>
            <a:r>
              <a:rPr lang="en-GB" sz="3200" b="1" dirty="0" err="1"/>
              <a:t>ufuddhau</a:t>
            </a:r>
            <a:r>
              <a:rPr lang="en-GB" sz="3200" b="1" dirty="0"/>
              <a:t> bob </a:t>
            </a:r>
            <a:r>
              <a:rPr lang="en-GB" sz="3200" b="1" dirty="0" err="1"/>
              <a:t>amser</a:t>
            </a:r>
            <a:r>
              <a:rPr lang="en-GB" sz="3200" b="1" dirty="0"/>
              <a:t> </a:t>
            </a:r>
            <a:r>
              <a:rPr lang="en-GB" sz="3200" b="1" dirty="0" err="1"/>
              <a:t>i</a:t>
            </a:r>
            <a:r>
              <a:rPr lang="en-GB" sz="3200" b="1" dirty="0"/>
              <a:t> </a:t>
            </a:r>
          </a:p>
          <a:p>
            <a:r>
              <a:rPr lang="en-GB" sz="3200" b="1" dirty="0"/>
              <a:t>      </a:t>
            </a:r>
            <a:r>
              <a:rPr lang="en-GB" sz="3200" b="1" dirty="0" err="1"/>
              <a:t>ddysgeidiaeth</a:t>
            </a:r>
            <a:r>
              <a:rPr lang="en-GB" sz="3200" b="1" dirty="0"/>
              <a:t>  </a:t>
            </a:r>
            <a:r>
              <a:rPr lang="en-GB" sz="3200" b="1" dirty="0" err="1"/>
              <a:t>Iesu</a:t>
            </a:r>
            <a:r>
              <a:rPr lang="en-GB" sz="3200" b="1" dirty="0"/>
              <a:t> </a:t>
            </a:r>
            <a:r>
              <a:rPr lang="en-GB" sz="3200" b="1" dirty="0" err="1"/>
              <a:t>ar</a:t>
            </a:r>
            <a:r>
              <a:rPr lang="en-GB" sz="3200" b="1" dirty="0"/>
              <a:t> </a:t>
            </a:r>
            <a:r>
              <a:rPr lang="en-GB" sz="3200" b="1" dirty="0" err="1"/>
              <a:t>foesoldeb</a:t>
            </a:r>
            <a:r>
              <a:rPr lang="en-GB" sz="3200" b="1" dirty="0"/>
              <a:t>”  (15)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916832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Geirfa</a:t>
            </a:r>
            <a:r>
              <a:rPr lang="en-GB" sz="3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ddefnyddiol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Gorchymyn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dwyfol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absoliwtiaeth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Sefyllfaol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perthynolaidd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Awdurdod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   Y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Beibl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/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yr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Efengylau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/  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Dehongli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Caru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eraill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gwasanaethu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helpu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eraill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 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Maddau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Cyfoeth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arian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/   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Ewyllys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rydd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/  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Cydwybod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/  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Pechod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/   </a:t>
            </a:r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dyletswydd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01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6000" b="1" dirty="0"/>
              <a:t>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40768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(c)Explain how Christians might respond to the teachings of Jesus on morality (8)</a:t>
            </a:r>
          </a:p>
          <a:p>
            <a:r>
              <a:rPr lang="en-GB" sz="2800" b="1" dirty="0"/>
              <a:t> </a:t>
            </a:r>
          </a:p>
          <a:p>
            <a:endParaRPr lang="en-GB" sz="2800" b="1" dirty="0"/>
          </a:p>
          <a:p>
            <a:r>
              <a:rPr lang="en-GB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Useful vocabulary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Divine command/  absolutist</a:t>
            </a:r>
          </a:p>
          <a:p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Situationalist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relativist    /    Authority</a:t>
            </a:r>
          </a:p>
          <a:p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Bible   /  The Gospels   /    interpret</a:t>
            </a:r>
          </a:p>
          <a:p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Love others  /  serve – love others  /   forgiveness  /  </a:t>
            </a:r>
          </a:p>
          <a:p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Wealth and money   </a:t>
            </a:r>
          </a:p>
          <a:p>
            <a:r>
              <a:rPr lang="en-GB" sz="2800" b="1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13893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65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(d) </a:t>
            </a:r>
            <a:r>
              <a:rPr lang="en-GB" sz="3200" b="1" dirty="0"/>
              <a:t>“A Christian must always obey the teachings of</a:t>
            </a:r>
          </a:p>
          <a:p>
            <a:r>
              <a:rPr lang="en-GB" sz="3200" b="1" dirty="0"/>
              <a:t>       Jesus on morality” (15)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988840"/>
            <a:ext cx="9144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Useful vocabulary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Divine command/  absolutist</a:t>
            </a:r>
          </a:p>
          <a:p>
            <a:r>
              <a:rPr lang="en-GB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Situationalist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relativist    /    Authority</a:t>
            </a:r>
          </a:p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Bible   /  The Gospels   /    interpret</a:t>
            </a:r>
          </a:p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Love others  /  serve – love others  /   forgiveness  /  </a:t>
            </a:r>
          </a:p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Wealth and money /   Free will  /   Conscience  /</a:t>
            </a:r>
          </a:p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  /  Duty  </a:t>
            </a:r>
          </a:p>
          <a:p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b="1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8834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26829"/>
          <a:stretch/>
        </p:blipFill>
        <p:spPr bwMode="auto">
          <a:xfrm>
            <a:off x="-136380" y="-86878"/>
            <a:ext cx="9279377" cy="710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question 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79" y="5432046"/>
            <a:ext cx="1368255" cy="154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0321" y="6384412"/>
            <a:ext cx="4019751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/>
              <a:t>Beth </a:t>
            </a:r>
            <a:r>
              <a:rPr lang="en-GB" sz="3200" b="1" dirty="0" err="1"/>
              <a:t>ddylwn</a:t>
            </a:r>
            <a:r>
              <a:rPr lang="en-GB" sz="3200" b="1" dirty="0"/>
              <a:t> </a:t>
            </a:r>
            <a:r>
              <a:rPr lang="en-GB" sz="3200" b="1" dirty="0" err="1"/>
              <a:t>i</a:t>
            </a:r>
            <a:r>
              <a:rPr lang="en-GB" sz="3200" b="1" dirty="0"/>
              <a:t> </a:t>
            </a:r>
            <a:r>
              <a:rPr lang="en-GB" sz="3200" b="1" dirty="0" err="1"/>
              <a:t>wneud</a:t>
            </a:r>
            <a:r>
              <a:rPr lang="en-GB" sz="3200" b="1" dirty="0"/>
              <a:t>?</a:t>
            </a:r>
          </a:p>
        </p:txBody>
      </p:sp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06" y="-99392"/>
            <a:ext cx="1728192" cy="149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22489" y="5471011"/>
            <a:ext cx="129614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 </a:t>
            </a:r>
            <a:r>
              <a:rPr lang="en-GB" sz="2400" b="1" dirty="0" err="1"/>
              <a:t>Rhieni</a:t>
            </a:r>
            <a:r>
              <a:rPr lang="en-GB" sz="2400" b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5699" y="5239511"/>
            <a:ext cx="324036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/>
              <a:t>Fy</a:t>
            </a:r>
            <a:r>
              <a:rPr lang="en-GB" sz="2400" b="1" dirty="0"/>
              <a:t> </a:t>
            </a:r>
            <a:r>
              <a:rPr lang="en-GB" sz="2400" b="1" dirty="0" err="1"/>
              <a:t>nghydwybod</a:t>
            </a:r>
            <a:endParaRPr lang="en-GB" sz="2400" b="1" dirty="0"/>
          </a:p>
          <a:p>
            <a:pPr algn="ctr"/>
            <a:r>
              <a:rPr lang="en-GB" sz="1600" dirty="0"/>
              <a:t>My conscience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3739" y="4437112"/>
            <a:ext cx="172819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 </a:t>
            </a:r>
            <a:r>
              <a:rPr lang="en-GB" sz="2400" b="1" dirty="0" err="1"/>
              <a:t>Athrawon</a:t>
            </a:r>
            <a:endParaRPr lang="en-GB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27975" y="4554649"/>
            <a:ext cx="172819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 </a:t>
            </a:r>
            <a:r>
              <a:rPr lang="en-GB" sz="2400" b="1" dirty="0" err="1"/>
              <a:t>Ffrindiau</a:t>
            </a:r>
            <a:endParaRPr lang="en-GB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03739" y="3535807"/>
            <a:ext cx="298833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 </a:t>
            </a:r>
            <a:r>
              <a:rPr lang="en-GB" sz="2400" b="1" dirty="0" err="1"/>
              <a:t>Doethineb</a:t>
            </a:r>
            <a:r>
              <a:rPr lang="en-GB" sz="2400" b="1" dirty="0"/>
              <a:t> </a:t>
            </a:r>
            <a:r>
              <a:rPr lang="en-GB" sz="2400" b="1" dirty="0" err="1"/>
              <a:t>seciwlar</a:t>
            </a:r>
            <a:endParaRPr lang="en-GB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75879" y="2334195"/>
            <a:ext cx="344437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 My </a:t>
            </a:r>
            <a:r>
              <a:rPr lang="en-GB" sz="2400" b="1" dirty="0" err="1"/>
              <a:t>mhrofiadau</a:t>
            </a:r>
            <a:r>
              <a:rPr lang="en-GB" sz="2400" b="1" dirty="0"/>
              <a:t> </a:t>
            </a:r>
            <a:r>
              <a:rPr lang="en-GB" sz="2400" b="1" dirty="0" err="1"/>
              <a:t>bywyd</a:t>
            </a:r>
            <a:endParaRPr lang="en-GB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7826" y="1976732"/>
            <a:ext cx="381642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 </a:t>
            </a:r>
            <a:r>
              <a:rPr lang="en-GB" sz="2400" b="1" dirty="0" err="1"/>
              <a:t>Rhyw</a:t>
            </a:r>
            <a:r>
              <a:rPr lang="en-GB" sz="2400" b="1" dirty="0"/>
              <a:t> </a:t>
            </a:r>
            <a:r>
              <a:rPr lang="en-GB" sz="2400" b="1" dirty="0" err="1"/>
              <a:t>arwinydd</a:t>
            </a:r>
            <a:r>
              <a:rPr lang="en-GB" sz="2400" b="1" dirty="0"/>
              <a:t> </a:t>
            </a:r>
            <a:r>
              <a:rPr lang="en-GB" sz="2400" b="1" dirty="0" err="1"/>
              <a:t>crefyddol</a:t>
            </a:r>
            <a:endParaRPr lang="en-GB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72091" y="1081105"/>
            <a:ext cx="136815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 Y </a:t>
            </a:r>
            <a:r>
              <a:rPr lang="en-GB" sz="2400" b="1" dirty="0" err="1"/>
              <a:t>Beibl</a:t>
            </a:r>
            <a:endParaRPr lang="en-GB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01942" y="1242333"/>
            <a:ext cx="93610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 </a:t>
            </a:r>
            <a:r>
              <a:rPr lang="en-GB" sz="2400" b="1" dirty="0" err="1"/>
              <a:t>Iesu</a:t>
            </a:r>
            <a:endParaRPr lang="en-GB" sz="2400" b="1" dirty="0"/>
          </a:p>
        </p:txBody>
      </p:sp>
      <p:pic>
        <p:nvPicPr>
          <p:cNvPr id="4104" name="Picture 8" descr="Image result for facebook lik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8" y="2680360"/>
            <a:ext cx="1594700" cy="6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teenage magazin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66960"/>
            <a:ext cx="1567160" cy="21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23074" y="1390378"/>
            <a:ext cx="349188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/>
              <a:t>Fy</a:t>
            </a:r>
            <a:r>
              <a:rPr lang="en-GB" sz="3200" b="1" dirty="0"/>
              <a:t> </a:t>
            </a:r>
            <a:r>
              <a:rPr lang="en-GB" sz="3200" b="1" dirty="0" err="1"/>
              <a:t>mhenderfyniad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9888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99660" y="-171400"/>
            <a:ext cx="5540152" cy="858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/>
              <a:t>Moesoldeb</a:t>
            </a:r>
            <a:r>
              <a:rPr lang="en-GB" dirty="0"/>
              <a:t> : </a:t>
            </a:r>
            <a:r>
              <a:rPr lang="en-GB" b="1" dirty="0">
                <a:solidFill>
                  <a:srgbClr val="7030A0"/>
                </a:solidFill>
              </a:rPr>
              <a:t>Morality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278060"/>
              </p:ext>
            </p:extLst>
          </p:nvPr>
        </p:nvGraphicFramePr>
        <p:xfrm>
          <a:off x="180253" y="548680"/>
          <a:ext cx="8928992" cy="20745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4563">
                <a:tc>
                  <a:txBody>
                    <a:bodyPr/>
                    <a:lstStyle/>
                    <a:p>
                      <a:r>
                        <a:rPr lang="en-GB" sz="3200" b="1" dirty="0"/>
                        <a:t>Mae </a:t>
                      </a:r>
                      <a:r>
                        <a:rPr lang="en-GB" sz="3200" b="1" dirty="0" err="1"/>
                        <a:t>moesoldeb</a:t>
                      </a:r>
                      <a:r>
                        <a:rPr lang="en-GB" sz="3200" b="1" dirty="0"/>
                        <a:t> </a:t>
                      </a:r>
                      <a:r>
                        <a:rPr lang="en-GB" sz="3200" b="1" dirty="0" err="1"/>
                        <a:t>yn</a:t>
                      </a:r>
                      <a:r>
                        <a:rPr lang="en-GB" sz="3200" b="1" dirty="0"/>
                        <a:t> </a:t>
                      </a:r>
                      <a:r>
                        <a:rPr lang="en-GB" sz="3200" b="1" dirty="0" err="1"/>
                        <a:t>ymwneud</a:t>
                      </a:r>
                      <a:r>
                        <a:rPr lang="en-GB" sz="3200" b="1" dirty="0"/>
                        <a:t> a </a:t>
                      </a:r>
                      <a:r>
                        <a:rPr lang="en-GB" sz="3200" b="1" dirty="0" err="1"/>
                        <a:t>beth</a:t>
                      </a:r>
                      <a:r>
                        <a:rPr lang="en-GB" sz="3200" b="1" baseline="0" dirty="0"/>
                        <a:t> </a:t>
                      </a:r>
                      <a:r>
                        <a:rPr lang="en-GB" sz="3200" b="1" baseline="0" dirty="0" err="1"/>
                        <a:t>sydd</a:t>
                      </a:r>
                      <a:r>
                        <a:rPr lang="en-GB" sz="3200" b="1" baseline="0" dirty="0"/>
                        <a:t> </a:t>
                      </a:r>
                      <a:r>
                        <a:rPr lang="en-GB" sz="3200" b="1" baseline="0" dirty="0" err="1"/>
                        <a:t>yn</a:t>
                      </a:r>
                      <a:r>
                        <a:rPr lang="en-GB" sz="3200" b="1" baseline="0" dirty="0"/>
                        <a:t> </a:t>
                      </a:r>
                      <a:r>
                        <a:rPr lang="en-GB" sz="3200" b="1" dirty="0"/>
                        <a:t> </a:t>
                      </a:r>
                      <a:r>
                        <a:rPr lang="en-GB" sz="3200" b="1" dirty="0" err="1"/>
                        <a:t>ymddygiad</a:t>
                      </a:r>
                      <a:r>
                        <a:rPr lang="en-GB" sz="3200" b="1" dirty="0"/>
                        <a:t> ‘</a:t>
                      </a:r>
                      <a:r>
                        <a:rPr lang="en-GB" sz="3200" b="1" dirty="0" err="1"/>
                        <a:t>cywir</a:t>
                      </a:r>
                      <a:r>
                        <a:rPr lang="en-GB" sz="3200" b="1" dirty="0"/>
                        <a:t>’ </a:t>
                      </a:r>
                      <a:r>
                        <a:rPr lang="en-GB" sz="3200" b="1" dirty="0" err="1"/>
                        <a:t>neu</a:t>
                      </a:r>
                      <a:r>
                        <a:rPr lang="en-GB" sz="3200" b="1" baseline="0" dirty="0"/>
                        <a:t> ‘</a:t>
                      </a:r>
                      <a:r>
                        <a:rPr lang="en-GB" sz="3200" b="1" baseline="0" dirty="0" err="1"/>
                        <a:t>anghywir</a:t>
                      </a:r>
                      <a:r>
                        <a:rPr lang="en-GB" sz="3200" b="1" baseline="0" dirty="0"/>
                        <a:t>’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7030A0"/>
                          </a:solidFill>
                        </a:rPr>
                        <a:t>Morality is concerned</a:t>
                      </a:r>
                      <a:r>
                        <a:rPr lang="en-GB" sz="3200" b="1" baseline="0" dirty="0">
                          <a:solidFill>
                            <a:srgbClr val="7030A0"/>
                          </a:solidFill>
                        </a:rPr>
                        <a:t> with what is ‘right’ or ‘wrong’ behaviour</a:t>
                      </a:r>
                      <a:endParaRPr lang="en-GB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-180528" y="2636912"/>
            <a:ext cx="811645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Is right always right?</a:t>
            </a:r>
          </a:p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</a:t>
            </a:r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Is wrong always wrong?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855425"/>
              </p:ext>
            </p:extLst>
          </p:nvPr>
        </p:nvGraphicFramePr>
        <p:xfrm>
          <a:off x="179511" y="3704755"/>
          <a:ext cx="8784977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 err="1"/>
                        <a:t>Pwnc</a:t>
                      </a:r>
                      <a:endParaRPr lang="en-GB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/>
                        <a:t>Mae’n</a:t>
                      </a:r>
                      <a:r>
                        <a:rPr lang="en-GB" b="1" dirty="0"/>
                        <a:t> </a:t>
                      </a:r>
                      <a:r>
                        <a:rPr lang="en-GB" b="1" dirty="0" err="1"/>
                        <a:t>gywir</a:t>
                      </a:r>
                      <a:endParaRPr lang="en-GB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/>
                        <a:t>Mae’n</a:t>
                      </a:r>
                      <a:r>
                        <a:rPr lang="en-GB" b="1" dirty="0"/>
                        <a:t> </a:t>
                      </a:r>
                      <a:r>
                        <a:rPr lang="en-GB" b="1" dirty="0" err="1"/>
                        <a:t>anghywir</a:t>
                      </a:r>
                      <a:endParaRPr lang="en-GB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/>
                        <a:t>Fy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baseline="0" dirty="0" err="1"/>
                        <a:t>r</a:t>
                      </a:r>
                      <a:r>
                        <a:rPr lang="en-GB" b="1" dirty="0" err="1"/>
                        <a:t>heswm</a:t>
                      </a:r>
                      <a:r>
                        <a:rPr lang="en-GB" b="1" dirty="0"/>
                        <a:t> /</a:t>
                      </a:r>
                      <a:r>
                        <a:rPr lang="en-GB" b="1" dirty="0" err="1"/>
                        <a:t>Sylw</a:t>
                      </a:r>
                      <a:endParaRPr lang="en-GB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5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1913" y="62068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1.Llofruddiaeth </a:t>
            </a:r>
            <a:r>
              <a:rPr lang="en-GB" sz="2800" b="1" dirty="0">
                <a:solidFill>
                  <a:srgbClr val="7030A0"/>
                </a:solidFill>
              </a:rPr>
              <a:t>/ Murder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1913" y="162880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2.Lladd </a:t>
            </a:r>
            <a:r>
              <a:rPr lang="en-GB" sz="2800" b="1" dirty="0" err="1"/>
              <a:t>anifail</a:t>
            </a:r>
            <a:r>
              <a:rPr lang="en-GB" sz="2800" b="1" dirty="0"/>
              <a:t> </a:t>
            </a:r>
            <a:r>
              <a:rPr lang="en-GB" sz="2800" b="1" dirty="0" err="1"/>
              <a:t>i’w</a:t>
            </a:r>
            <a:r>
              <a:rPr lang="en-GB" sz="2800" b="1" dirty="0"/>
              <a:t> </a:t>
            </a:r>
            <a:r>
              <a:rPr lang="en-GB" sz="2800" b="1" dirty="0" err="1"/>
              <a:t>fwyta</a:t>
            </a:r>
            <a:r>
              <a:rPr lang="en-GB" sz="2800" b="1" dirty="0"/>
              <a:t> </a:t>
            </a:r>
            <a:r>
              <a:rPr lang="en-GB" sz="2800" b="1" dirty="0">
                <a:solidFill>
                  <a:srgbClr val="7030A0"/>
                </a:solidFill>
              </a:rPr>
              <a:t>/ Kill animals for food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7260" y="270892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3. </a:t>
            </a:r>
            <a:r>
              <a:rPr lang="en-GB" sz="2800" b="1" dirty="0" err="1"/>
              <a:t>Godinebu</a:t>
            </a:r>
            <a:r>
              <a:rPr lang="en-GB" sz="2800" b="1" dirty="0"/>
              <a:t>  </a:t>
            </a:r>
            <a:r>
              <a:rPr lang="en-GB" sz="2800" b="1" dirty="0">
                <a:solidFill>
                  <a:srgbClr val="7030A0"/>
                </a:solidFill>
              </a:rPr>
              <a:t>/ Commit adultery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7260" y="357301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4. </a:t>
            </a:r>
            <a:r>
              <a:rPr lang="en-GB" sz="2800" b="1" dirty="0" err="1"/>
              <a:t>Dreifio</a:t>
            </a:r>
            <a:r>
              <a:rPr lang="en-GB" sz="2800" b="1" dirty="0"/>
              <a:t> car 100mya </a:t>
            </a:r>
            <a:r>
              <a:rPr lang="en-GB" sz="2800" b="1" dirty="0">
                <a:solidFill>
                  <a:srgbClr val="7030A0"/>
                </a:solidFill>
              </a:rPr>
              <a:t>/ Drive a car at 100mph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004" y="443711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5.Caethwasiaeth </a:t>
            </a:r>
            <a:r>
              <a:rPr lang="en-GB" sz="2800" b="1" dirty="0">
                <a:solidFill>
                  <a:srgbClr val="7030A0"/>
                </a:solidFill>
              </a:rPr>
              <a:t>/ Slavery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094" y="5229200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6.Trin </a:t>
            </a:r>
            <a:r>
              <a:rPr lang="en-GB" sz="2800" b="1" dirty="0" err="1"/>
              <a:t>eraill</a:t>
            </a:r>
            <a:r>
              <a:rPr lang="en-GB" sz="2800" b="1" dirty="0"/>
              <a:t> </a:t>
            </a:r>
            <a:r>
              <a:rPr lang="en-GB" sz="2800" b="1" dirty="0" err="1"/>
              <a:t>fel</a:t>
            </a:r>
            <a:r>
              <a:rPr lang="en-GB" sz="2800" b="1" dirty="0"/>
              <a:t> y </a:t>
            </a:r>
            <a:r>
              <a:rPr lang="en-GB" sz="2800" b="1" dirty="0" err="1"/>
              <a:t>dymunech</a:t>
            </a:r>
            <a:r>
              <a:rPr lang="en-GB" sz="2800" b="1" dirty="0"/>
              <a:t> </a:t>
            </a:r>
            <a:r>
              <a:rPr lang="en-GB" sz="2800" b="1" dirty="0" err="1"/>
              <a:t>iddyn</a:t>
            </a:r>
            <a:r>
              <a:rPr lang="en-GB" sz="2800" b="1" dirty="0"/>
              <a:t> </a:t>
            </a:r>
            <a:r>
              <a:rPr lang="en-GB" sz="2800" b="1" dirty="0" err="1"/>
              <a:t>nhw</a:t>
            </a:r>
            <a:r>
              <a:rPr lang="en-GB" sz="2800" b="1" dirty="0"/>
              <a:t> </a:t>
            </a:r>
            <a:r>
              <a:rPr lang="en-GB" sz="2800" b="1" dirty="0" err="1"/>
              <a:t>eich</a:t>
            </a:r>
            <a:r>
              <a:rPr lang="en-GB" sz="2800" b="1" dirty="0"/>
              <a:t> </a:t>
            </a:r>
            <a:r>
              <a:rPr lang="en-GB" sz="2800" b="1" dirty="0" err="1"/>
              <a:t>trin</a:t>
            </a:r>
            <a:r>
              <a:rPr lang="en-GB" sz="2800" b="1" dirty="0"/>
              <a:t>  chi /</a:t>
            </a:r>
          </a:p>
          <a:p>
            <a:r>
              <a:rPr lang="en-GB" sz="2800" b="1" dirty="0">
                <a:solidFill>
                  <a:srgbClr val="7030A0"/>
                </a:solidFill>
              </a:rPr>
              <a:t>Treat others as you would wish them to treat you</a:t>
            </a:r>
          </a:p>
        </p:txBody>
      </p:sp>
    </p:spTree>
    <p:extLst>
      <p:ext uri="{BB962C8B-B14F-4D97-AF65-F5344CB8AC3E}">
        <p14:creationId xmlns:p14="http://schemas.microsoft.com/office/powerpoint/2010/main" val="31581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>
            <a:off x="2110026" y="0"/>
            <a:ext cx="4824536" cy="382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11965"/>
              </p:ext>
            </p:extLst>
          </p:nvPr>
        </p:nvGraphicFramePr>
        <p:xfrm>
          <a:off x="36431" y="548680"/>
          <a:ext cx="4462626" cy="6083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2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8118">
                <a:tc>
                  <a:txBody>
                    <a:bodyPr/>
                    <a:lstStyle/>
                    <a:p>
                      <a:pPr algn="ctr"/>
                      <a:r>
                        <a:rPr lang="en-GB" sz="2400" b="1" baseline="0" dirty="0" err="1"/>
                        <a:t>Absolwtiaeth</a:t>
                      </a:r>
                      <a:r>
                        <a:rPr lang="en-GB" sz="2400" b="1" baseline="0" dirty="0"/>
                        <a:t>  / </a:t>
                      </a:r>
                    </a:p>
                    <a:p>
                      <a:pPr algn="ctr"/>
                      <a:r>
                        <a:rPr lang="en-GB" sz="2400" b="1" baseline="0" dirty="0" err="1"/>
                        <a:t>Gorchymyn</a:t>
                      </a:r>
                      <a:r>
                        <a:rPr lang="en-GB" sz="2400" b="1" baseline="0" dirty="0"/>
                        <a:t> </a:t>
                      </a:r>
                      <a:r>
                        <a:rPr lang="en-GB" sz="2400" b="1" baseline="0" dirty="0" err="1"/>
                        <a:t>dwyfol</a:t>
                      </a:r>
                      <a:endParaRPr lang="en-GB" sz="2400" b="1" baseline="0" dirty="0"/>
                    </a:p>
                    <a:p>
                      <a:pPr algn="ctr"/>
                      <a:r>
                        <a:rPr lang="en-GB" sz="2400" b="1" baseline="0" dirty="0">
                          <a:solidFill>
                            <a:srgbClr val="7030A0"/>
                          </a:solidFill>
                        </a:rPr>
                        <a:t>Absolutist / Divine command</a:t>
                      </a:r>
                      <a:endParaRPr lang="en-GB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453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Credu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fod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yna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un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ffordd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o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ymateb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sydd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yn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wir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ym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mhob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sefylla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beth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bynnag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yw’r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diwylliant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, y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grefydd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yr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oes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neu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oed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person.</a:t>
                      </a:r>
                    </a:p>
                    <a:p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e.e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. Mae hi bob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amser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yn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anghywir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ladd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To believe that there is a right course</a:t>
                      </a:r>
                      <a:r>
                        <a:rPr lang="en-GB" sz="2400" b="1" baseline="0" dirty="0">
                          <a:solidFill>
                            <a:srgbClr val="7030A0"/>
                          </a:solidFill>
                        </a:rPr>
                        <a:t> of action that is true  in all situations, regardless of  culture, religious tradition, time or age. e.g. it’s always wrong to kill.</a:t>
                      </a:r>
                      <a:endParaRPr lang="en-GB" sz="2400" b="1" dirty="0">
                        <a:solidFill>
                          <a:srgbClr val="7030A0"/>
                        </a:solidFill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34142"/>
              </p:ext>
            </p:extLst>
          </p:nvPr>
        </p:nvGraphicFramePr>
        <p:xfrm>
          <a:off x="4644008" y="548680"/>
          <a:ext cx="4404380" cy="6083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811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/>
                        <a:t>Awdurdod</a:t>
                      </a:r>
                      <a:r>
                        <a:rPr lang="en-GB" sz="2400" b="1" baseline="0" dirty="0"/>
                        <a:t> </a:t>
                      </a:r>
                      <a:r>
                        <a:rPr lang="en-GB" sz="2400" b="1" baseline="0" dirty="0" err="1"/>
                        <a:t>sefyllfaol</a:t>
                      </a:r>
                      <a:r>
                        <a:rPr lang="en-GB" sz="2400" b="1" baseline="0" dirty="0"/>
                        <a:t> / </a:t>
                      </a:r>
                      <a:r>
                        <a:rPr lang="en-GB" sz="2400" b="1" baseline="0" dirty="0" err="1"/>
                        <a:t>Perthynolaidd</a:t>
                      </a:r>
                      <a:endParaRPr lang="en-GB" sz="2400" b="1" baseline="0" dirty="0"/>
                    </a:p>
                    <a:p>
                      <a:pPr algn="ctr"/>
                      <a:r>
                        <a:rPr lang="en-GB" sz="2400" b="1" baseline="0" dirty="0" err="1">
                          <a:solidFill>
                            <a:srgbClr val="7030A0"/>
                          </a:solidFill>
                        </a:rPr>
                        <a:t>Situationalist</a:t>
                      </a:r>
                      <a:r>
                        <a:rPr lang="en-GB" sz="2400" b="1" baseline="0" dirty="0">
                          <a:solidFill>
                            <a:srgbClr val="7030A0"/>
                          </a:solidFill>
                        </a:rPr>
                        <a:t> / Relativist</a:t>
                      </a:r>
                      <a:endParaRPr lang="en-GB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4530">
                <a:tc>
                  <a:txBody>
                    <a:bodyPr/>
                    <a:lstStyle/>
                    <a:p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Credu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fod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angen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mewn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rhai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sefyllfaoedd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ymateb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mewn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ffordd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wahanol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e.e.Credu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fod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lladd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fel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arfer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yn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anghywir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ond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weithiau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fod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lladd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yn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chemeClr val="tx1"/>
                          </a:solidFill>
                        </a:rPr>
                        <a:t>angenrheidiol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endParaRPr lang="en-GB" sz="2400" b="1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400" b="1" baseline="0" dirty="0">
                          <a:solidFill>
                            <a:srgbClr val="7030A0"/>
                          </a:solidFill>
                        </a:rPr>
                        <a:t>To believe that a different course of action might be needed in some situations e.g. It’s usually wrong to kill but sometimes it might be necessary.</a:t>
                      </a:r>
                      <a:endParaRPr lang="en-GB" sz="2400" b="1" dirty="0">
                        <a:solidFill>
                          <a:srgbClr val="7030A0"/>
                        </a:solidFill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504" y="191683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5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886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https://www.truetube.co.uk/film/pro-life-vs-pro-choice?tab=film</a:t>
            </a:r>
            <a:r>
              <a:rPr lang="en-GB" dirty="0"/>
              <a:t>       3.45.m.</a:t>
            </a:r>
          </a:p>
        </p:txBody>
      </p:sp>
      <p:pic>
        <p:nvPicPr>
          <p:cNvPr id="3074" name="Picture 2" descr="Image result for true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412776"/>
            <a:ext cx="3324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3928" y="1124744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/>
              <a:t>Ydi</a:t>
            </a:r>
            <a:r>
              <a:rPr lang="en-GB" sz="3600" b="1" dirty="0"/>
              <a:t> </a:t>
            </a:r>
            <a:r>
              <a:rPr lang="en-GB" sz="3600" b="1" dirty="0" err="1"/>
              <a:t>erthyliad</a:t>
            </a:r>
            <a:r>
              <a:rPr lang="en-GB" sz="3600" b="1" dirty="0"/>
              <a:t> </a:t>
            </a:r>
            <a:r>
              <a:rPr lang="en-GB" sz="3600" b="1" dirty="0" err="1"/>
              <a:t>yn</a:t>
            </a:r>
            <a:r>
              <a:rPr lang="en-GB" sz="3600" b="1" dirty="0"/>
              <a:t>  </a:t>
            </a:r>
            <a:r>
              <a:rPr lang="en-GB" sz="3600" b="1" dirty="0" err="1"/>
              <a:t>dderbyniol</a:t>
            </a:r>
            <a:r>
              <a:rPr lang="en-GB" sz="3600" b="1" dirty="0"/>
              <a:t>?</a:t>
            </a:r>
          </a:p>
          <a:p>
            <a:r>
              <a:rPr lang="en-GB" sz="3600" b="1" dirty="0">
                <a:solidFill>
                  <a:srgbClr val="7030A0"/>
                </a:solidFill>
              </a:rPr>
              <a:t>Is abortion acceptable?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3717032"/>
            <a:ext cx="8424936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 err="1"/>
              <a:t>Wrth</a:t>
            </a:r>
            <a:r>
              <a:rPr lang="en-GB" sz="2800" b="1" dirty="0"/>
              <a:t> </a:t>
            </a:r>
            <a:r>
              <a:rPr lang="en-GB" sz="2800" b="1" dirty="0" err="1"/>
              <a:t>wylio’r</a:t>
            </a:r>
            <a:r>
              <a:rPr lang="en-GB" sz="2800" b="1" dirty="0"/>
              <a:t> clip </a:t>
            </a:r>
            <a:r>
              <a:rPr lang="en-GB" sz="2800" b="1" dirty="0" err="1"/>
              <a:t>byr</a:t>
            </a:r>
            <a:r>
              <a:rPr lang="en-GB" sz="2800" b="1" dirty="0"/>
              <a:t> </a:t>
            </a:r>
            <a:r>
              <a:rPr lang="en-GB" sz="2800" b="1" dirty="0" err="1"/>
              <a:t>yma</a:t>
            </a:r>
            <a:r>
              <a:rPr lang="en-GB" sz="2800" b="1" dirty="0"/>
              <a:t>  </a:t>
            </a:r>
            <a:r>
              <a:rPr lang="en-GB" sz="2800" b="1" dirty="0" err="1"/>
              <a:t>edrychwch</a:t>
            </a:r>
            <a:r>
              <a:rPr lang="en-GB" sz="2800" b="1" dirty="0"/>
              <a:t> </a:t>
            </a:r>
            <a:r>
              <a:rPr lang="en-GB" sz="2800" b="1" dirty="0" err="1"/>
              <a:t>allan</a:t>
            </a:r>
            <a:r>
              <a:rPr lang="en-GB" sz="2800" b="1" dirty="0"/>
              <a:t> am </a:t>
            </a:r>
            <a:r>
              <a:rPr lang="en-GB" sz="2800" b="1" dirty="0" err="1"/>
              <a:t>sylwadau</a:t>
            </a:r>
            <a:r>
              <a:rPr lang="en-GB" sz="2800" b="1" dirty="0"/>
              <a:t> </a:t>
            </a:r>
            <a:r>
              <a:rPr lang="en-GB" sz="2800" b="1" dirty="0" err="1"/>
              <a:t>sydd</a:t>
            </a:r>
            <a:r>
              <a:rPr lang="en-GB" sz="2800" b="1" dirty="0"/>
              <a:t>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/>
              <a:t>dangos</a:t>
            </a:r>
            <a:r>
              <a:rPr lang="en-GB" sz="2800" b="1" dirty="0"/>
              <a:t> </a:t>
            </a:r>
            <a:r>
              <a:rPr lang="en-GB" sz="2800" b="1" dirty="0" err="1"/>
              <a:t>safbwyntiau</a:t>
            </a:r>
            <a:r>
              <a:rPr lang="en-GB" sz="2800" b="1" dirty="0"/>
              <a:t> </a:t>
            </a:r>
            <a:r>
              <a:rPr lang="en-GB" sz="2800" b="1" dirty="0" err="1"/>
              <a:t>absolwtaidd</a:t>
            </a:r>
            <a:r>
              <a:rPr lang="en-GB" sz="2800" b="1" dirty="0"/>
              <a:t> a   </a:t>
            </a:r>
            <a:r>
              <a:rPr lang="en-GB" sz="2800" b="1" dirty="0" err="1"/>
              <a:t>safbwyntiau</a:t>
            </a:r>
            <a:r>
              <a:rPr lang="en-GB" sz="2800" b="1" dirty="0"/>
              <a:t> </a:t>
            </a:r>
            <a:r>
              <a:rPr lang="en-GB" sz="2800" b="1" dirty="0" err="1"/>
              <a:t>sefyllfaol</a:t>
            </a:r>
            <a:r>
              <a:rPr lang="en-GB" sz="2800" b="1" dirty="0"/>
              <a:t> / </a:t>
            </a:r>
            <a:r>
              <a:rPr lang="en-GB" sz="2800" b="1" dirty="0" err="1"/>
              <a:t>perthynolaidd</a:t>
            </a:r>
            <a:endParaRPr lang="en-GB" sz="2800" b="1" dirty="0"/>
          </a:p>
          <a:p>
            <a:r>
              <a:rPr lang="en-GB" sz="2800" b="1" dirty="0">
                <a:solidFill>
                  <a:srgbClr val="7030A0"/>
                </a:solidFill>
              </a:rPr>
              <a:t>As you watch this short clip look out for the comments that  show an absolutist viewpoint ands those expressing  </a:t>
            </a:r>
            <a:r>
              <a:rPr lang="en-GB" sz="2800" b="1" dirty="0" err="1">
                <a:solidFill>
                  <a:srgbClr val="7030A0"/>
                </a:solidFill>
              </a:rPr>
              <a:t>situationalist</a:t>
            </a:r>
            <a:r>
              <a:rPr lang="en-GB" sz="2800" b="1" dirty="0">
                <a:solidFill>
                  <a:srgbClr val="7030A0"/>
                </a:solidFill>
              </a:rPr>
              <a:t> / relativist viewpoints</a:t>
            </a:r>
          </a:p>
        </p:txBody>
      </p:sp>
    </p:spTree>
    <p:extLst>
      <p:ext uri="{BB962C8B-B14F-4D97-AF65-F5344CB8AC3E}">
        <p14:creationId xmlns:p14="http://schemas.microsoft.com/office/powerpoint/2010/main" val="2685934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18497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                   </a:t>
            </a:r>
            <a:r>
              <a:rPr lang="en-GB" b="1" dirty="0" err="1"/>
              <a:t>Gorchymyn</a:t>
            </a:r>
            <a:r>
              <a:rPr lang="en-GB" b="1" dirty="0"/>
              <a:t> </a:t>
            </a:r>
            <a:r>
              <a:rPr lang="en-GB" b="1" dirty="0" err="1"/>
              <a:t>dwyfol</a:t>
            </a:r>
            <a:br>
              <a:rPr lang="en-GB" b="1" dirty="0"/>
            </a:br>
            <a:r>
              <a:rPr lang="en-GB" b="1" dirty="0"/>
              <a:t>                   </a:t>
            </a:r>
            <a:r>
              <a:rPr lang="en-GB" b="1" dirty="0">
                <a:solidFill>
                  <a:srgbClr val="7030A0"/>
                </a:solidFill>
              </a:rPr>
              <a:t>Divine command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660362"/>
              </p:ext>
            </p:extLst>
          </p:nvPr>
        </p:nvGraphicFramePr>
        <p:xfrm>
          <a:off x="0" y="1916832"/>
          <a:ext cx="9137702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8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err="1"/>
                        <a:t>Gorchymyn</a:t>
                      </a:r>
                      <a:r>
                        <a:rPr lang="en-GB" sz="3600" b="1" baseline="0" dirty="0"/>
                        <a:t> </a:t>
                      </a:r>
                      <a:r>
                        <a:rPr lang="en-GB" sz="3600" b="1" baseline="0" dirty="0" err="1"/>
                        <a:t>dwyfol</a:t>
                      </a:r>
                      <a:endParaRPr lang="en-GB" sz="3600" b="1" dirty="0"/>
                    </a:p>
                    <a:p>
                      <a:r>
                        <a:rPr lang="en-GB" sz="2800" b="1" dirty="0" err="1"/>
                        <a:t>Credu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fod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gweithred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yn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dda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oherwydd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fod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Duw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wedi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ei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gorchymyn</a:t>
                      </a:r>
                      <a:r>
                        <a:rPr lang="en-GB" sz="2800" b="1" baseline="0" dirty="0"/>
                        <a:t> a bod </a:t>
                      </a:r>
                      <a:r>
                        <a:rPr lang="en-GB" sz="2800" b="1" baseline="0" dirty="0" err="1"/>
                        <a:t>gweithred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yn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ddrwg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os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yw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Duw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wedi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ei</a:t>
                      </a:r>
                      <a:r>
                        <a:rPr lang="en-GB" sz="2800" b="1" baseline="0" dirty="0"/>
                        <a:t> </a:t>
                      </a:r>
                      <a:r>
                        <a:rPr lang="en-GB" sz="2800" b="1" baseline="0" dirty="0" err="1"/>
                        <a:t>gwahardd</a:t>
                      </a:r>
                      <a:endParaRPr lang="en-GB" sz="28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7030A0"/>
                          </a:solidFill>
                        </a:rPr>
                        <a:t>Divine command</a:t>
                      </a:r>
                    </a:p>
                    <a:p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To believe that an action is good if</a:t>
                      </a:r>
                      <a:r>
                        <a:rPr lang="en-GB" sz="2800" b="1" baseline="0" dirty="0">
                          <a:solidFill>
                            <a:srgbClr val="7030A0"/>
                          </a:solidFill>
                        </a:rPr>
                        <a:t> it has been commanded by God but evil if it have been forbidden by God.</a:t>
                      </a:r>
                      <a:endParaRPr lang="en-GB" sz="28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572730"/>
              </p:ext>
            </p:extLst>
          </p:nvPr>
        </p:nvGraphicFramePr>
        <p:xfrm>
          <a:off x="0" y="4869160"/>
          <a:ext cx="9137702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8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/>
                        <a:t>e.e</a:t>
                      </a:r>
                      <a:r>
                        <a:rPr lang="en-GB" sz="2800" b="1" dirty="0"/>
                        <a:t>. </a:t>
                      </a:r>
                      <a:r>
                        <a:rPr lang="en-GB" sz="2800" b="1" dirty="0" err="1"/>
                        <a:t>credu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fod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lladd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yn</a:t>
                      </a:r>
                      <a:r>
                        <a:rPr lang="en-GB" sz="2800" b="1" dirty="0"/>
                        <a:t>  </a:t>
                      </a:r>
                      <a:r>
                        <a:rPr lang="en-GB" sz="2800" b="1" dirty="0" err="1"/>
                        <a:t>anghywir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i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bawb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ym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mhob</a:t>
                      </a:r>
                      <a:r>
                        <a:rPr lang="en-GB" sz="2800" b="1" dirty="0"/>
                        <a:t> man </a:t>
                      </a:r>
                      <a:r>
                        <a:rPr lang="en-GB" sz="2800" b="1" dirty="0" err="1"/>
                        <a:t>gan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fod</a:t>
                      </a:r>
                      <a:r>
                        <a:rPr lang="en-GB" sz="2800" b="1" dirty="0"/>
                        <a:t> y </a:t>
                      </a:r>
                      <a:r>
                        <a:rPr lang="en-GB" sz="2800" b="1" dirty="0" err="1"/>
                        <a:t>Beibl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yn</a:t>
                      </a:r>
                      <a:r>
                        <a:rPr lang="en-GB" sz="2800" b="1" dirty="0"/>
                        <a:t> </a:t>
                      </a:r>
                      <a:r>
                        <a:rPr lang="en-GB" sz="2800" b="1" dirty="0" err="1"/>
                        <a:t>dweud</a:t>
                      </a:r>
                      <a:r>
                        <a:rPr lang="en-GB" sz="2800" b="1" dirty="0"/>
                        <a:t> ‘Na </a:t>
                      </a:r>
                      <a:r>
                        <a:rPr lang="en-GB" sz="2800" b="1" dirty="0" err="1"/>
                        <a:t>ladd</a:t>
                      </a:r>
                      <a:r>
                        <a:rPr lang="en-GB" sz="2800" b="1" dirty="0"/>
                        <a:t>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rgbClr val="7030A0"/>
                          </a:solidFill>
                        </a:rPr>
                        <a:t>e.g</a:t>
                      </a:r>
                      <a:r>
                        <a:rPr lang="en-GB" sz="2800" b="1" baseline="0" dirty="0">
                          <a:solidFill>
                            <a:srgbClr val="7030A0"/>
                          </a:solidFill>
                        </a:rPr>
                        <a:t> to believe that murder is wrong for everyone and everywhere because God said in the Bible ‘Do not kill’</a:t>
                      </a:r>
                      <a:endParaRPr lang="en-GB" sz="28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Image result for god' fing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1770743" cy="16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40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253" y="-99392"/>
            <a:ext cx="9144000" cy="2492421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Pam </a:t>
            </a:r>
            <a:r>
              <a:rPr lang="en-GB" sz="4000" b="1" dirty="0" err="1"/>
              <a:t>fod</a:t>
            </a:r>
            <a:r>
              <a:rPr lang="en-GB" sz="4000" b="1" dirty="0"/>
              <a:t> </a:t>
            </a:r>
            <a:r>
              <a:rPr lang="en-GB" sz="4000" b="1" dirty="0" err="1"/>
              <a:t>Cristnogion</a:t>
            </a:r>
            <a:r>
              <a:rPr lang="en-GB" sz="4000" b="1" dirty="0"/>
              <a:t> </a:t>
            </a:r>
            <a:r>
              <a:rPr lang="en-GB" sz="4000" b="1" dirty="0" err="1"/>
              <a:t>yn</a:t>
            </a:r>
            <a:r>
              <a:rPr lang="en-GB" sz="4000" b="1" dirty="0"/>
              <a:t> </a:t>
            </a:r>
            <a:r>
              <a:rPr lang="en-GB" sz="4000" b="1" dirty="0" err="1"/>
              <a:t>dilyn</a:t>
            </a:r>
            <a:r>
              <a:rPr lang="en-GB" sz="4000" b="1" dirty="0"/>
              <a:t> / </a:t>
            </a:r>
            <a:r>
              <a:rPr lang="en-GB" sz="4000" b="1" dirty="0" err="1"/>
              <a:t>ufuddhau</a:t>
            </a:r>
            <a:r>
              <a:rPr lang="en-GB" sz="4000" b="1" dirty="0"/>
              <a:t> </a:t>
            </a:r>
            <a:r>
              <a:rPr lang="en-GB" sz="4000" b="1" dirty="0" err="1"/>
              <a:t>i</a:t>
            </a:r>
            <a:r>
              <a:rPr lang="en-GB" sz="4000" b="1" dirty="0"/>
              <a:t> </a:t>
            </a:r>
            <a:r>
              <a:rPr lang="en-GB" sz="4000" b="1" dirty="0" err="1"/>
              <a:t>eiriau</a:t>
            </a:r>
            <a:r>
              <a:rPr lang="en-GB" sz="4000" b="1" dirty="0"/>
              <a:t> </a:t>
            </a:r>
            <a:r>
              <a:rPr lang="en-GB" sz="4000" b="1" dirty="0" err="1"/>
              <a:t>Iesu</a:t>
            </a:r>
            <a:r>
              <a:rPr lang="en-GB" sz="4000" b="1" dirty="0"/>
              <a:t>?</a:t>
            </a:r>
            <a:br>
              <a:rPr lang="en-GB" b="1" dirty="0"/>
            </a:br>
            <a:r>
              <a:rPr lang="en-GB" sz="4000" b="1" dirty="0">
                <a:solidFill>
                  <a:srgbClr val="7030A0"/>
                </a:solidFill>
              </a:rPr>
              <a:t>Why do Christians follow/obey the words of Jesus?</a:t>
            </a:r>
          </a:p>
        </p:txBody>
      </p:sp>
      <p:pic>
        <p:nvPicPr>
          <p:cNvPr id="6146" name="Picture 2" descr="Image result for jesus clip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4"/>
          <a:stretch/>
        </p:blipFill>
        <p:spPr bwMode="auto">
          <a:xfrm>
            <a:off x="2843808" y="3068960"/>
            <a:ext cx="275767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Left Arrow 3"/>
          <p:cNvSpPr/>
          <p:nvPr/>
        </p:nvSpPr>
        <p:spPr>
          <a:xfrm rot="1534073">
            <a:off x="2024305" y="3081717"/>
            <a:ext cx="1256999" cy="5627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Arrow 5"/>
          <p:cNvSpPr/>
          <p:nvPr/>
        </p:nvSpPr>
        <p:spPr>
          <a:xfrm rot="19902080">
            <a:off x="1976836" y="5008381"/>
            <a:ext cx="1256999" cy="5074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 rot="19894368">
            <a:off x="5048587" y="3050610"/>
            <a:ext cx="1145143" cy="624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1428732">
            <a:off x="5204546" y="4952712"/>
            <a:ext cx="1131853" cy="518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44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1505</Words>
  <Application>Microsoft Office PowerPoint</Application>
  <PresentationFormat>On-screen Show (4:3)</PresentationFormat>
  <Paragraphs>199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Gorchymyn dwyfol                    Divine command</vt:lpstr>
      <vt:lpstr>Pam fod Cristnogion yn dilyn / ufuddhau i eiriau Iesu? Why do Christians follow/obey the words of Jesus?</vt:lpstr>
      <vt:lpstr>PowerPoint Presentation</vt:lpstr>
      <vt:lpstr>PowerPoint Presentation</vt:lpstr>
      <vt:lpstr>PowerPoint Presentation</vt:lpstr>
      <vt:lpstr>Agape Agape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Tasgau</vt:lpstr>
      <vt:lpstr>PowerPoint Presentation</vt:lpstr>
      <vt:lpstr>Tasks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Moesoldeb : Morality</dc:title>
  <dc:creator>Gwyn</dc:creator>
  <cp:lastModifiedBy>Mefys Jones</cp:lastModifiedBy>
  <cp:revision>39</cp:revision>
  <dcterms:created xsi:type="dcterms:W3CDTF">2017-05-30T09:10:07Z</dcterms:created>
  <dcterms:modified xsi:type="dcterms:W3CDTF">2017-07-31T23:01:23Z</dcterms:modified>
</cp:coreProperties>
</file>