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1" r:id="rId5"/>
    <p:sldId id="262" r:id="rId6"/>
    <p:sldId id="264" r:id="rId7"/>
    <p:sldId id="260" r:id="rId8"/>
    <p:sldId id="270" r:id="rId9"/>
    <p:sldId id="269" r:id="rId10"/>
    <p:sldId id="267" r:id="rId11"/>
    <p:sldId id="268" r:id="rId12"/>
    <p:sldId id="259"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03" autoAdjust="0"/>
    <p:restoredTop sz="89964" autoAdjust="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0113A-4DB6-4D80-8F2F-3F4F3F16C05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8A1217E9-BDBA-4D61-90D4-768607FAC19C}">
      <dgm:prSet phldrT="[Text]"/>
      <dgm:spPr/>
      <dgm:t>
        <a:bodyPr/>
        <a:lstStyle/>
        <a:p>
          <a:pPr algn="ctr"/>
          <a:r>
            <a:rPr lang="en-GB"/>
            <a:t>World Issues</a:t>
          </a:r>
        </a:p>
      </dgm:t>
    </dgm:pt>
    <dgm:pt modelId="{31B0358F-204C-4DEE-A760-4DE212357289}" type="parTrans" cxnId="{09E8CF44-ED15-4EF0-9388-4C6C22166B5D}">
      <dgm:prSet/>
      <dgm:spPr/>
      <dgm:t>
        <a:bodyPr/>
        <a:lstStyle/>
        <a:p>
          <a:pPr algn="ctr"/>
          <a:endParaRPr lang="en-GB"/>
        </a:p>
      </dgm:t>
    </dgm:pt>
    <dgm:pt modelId="{B776BCF5-A937-4493-BF61-F6DE3354F431}" type="sibTrans" cxnId="{09E8CF44-ED15-4EF0-9388-4C6C22166B5D}">
      <dgm:prSet/>
      <dgm:spPr/>
      <dgm:t>
        <a:bodyPr/>
        <a:lstStyle/>
        <a:p>
          <a:pPr algn="ctr"/>
          <a:endParaRPr lang="en-GB"/>
        </a:p>
      </dgm:t>
    </dgm:pt>
    <dgm:pt modelId="{4D2C1BF5-1525-45B2-85B1-BBAB3C9B7189}">
      <dgm:prSet phldrT="[Text]"/>
      <dgm:spPr/>
      <dgm:t>
        <a:bodyPr/>
        <a:lstStyle/>
        <a:p>
          <a:pPr algn="ctr"/>
          <a:endParaRPr lang="en-GB"/>
        </a:p>
      </dgm:t>
    </dgm:pt>
    <dgm:pt modelId="{41E3BC38-AE76-4655-BFA5-015D96864518}" type="parTrans" cxnId="{73ECA422-078E-46CB-9C05-E7BC07F3F82E}">
      <dgm:prSet/>
      <dgm:spPr/>
      <dgm:t>
        <a:bodyPr/>
        <a:lstStyle/>
        <a:p>
          <a:pPr algn="ctr"/>
          <a:endParaRPr lang="en-GB"/>
        </a:p>
      </dgm:t>
    </dgm:pt>
    <dgm:pt modelId="{46076F2E-9E9B-4F41-846D-BEB1BD9324AD}" type="sibTrans" cxnId="{73ECA422-078E-46CB-9C05-E7BC07F3F82E}">
      <dgm:prSet/>
      <dgm:spPr/>
      <dgm:t>
        <a:bodyPr/>
        <a:lstStyle/>
        <a:p>
          <a:pPr algn="ctr"/>
          <a:endParaRPr lang="en-GB"/>
        </a:p>
      </dgm:t>
    </dgm:pt>
    <dgm:pt modelId="{1E56C256-183B-4388-B4D8-4142738B7A29}">
      <dgm:prSet phldrT="[Text]"/>
      <dgm:spPr/>
      <dgm:t>
        <a:bodyPr/>
        <a:lstStyle/>
        <a:p>
          <a:pPr algn="ctr"/>
          <a:endParaRPr lang="en-GB"/>
        </a:p>
      </dgm:t>
    </dgm:pt>
    <dgm:pt modelId="{0DC44449-A42B-4950-AF34-C5C8C04981DF}" type="parTrans" cxnId="{1BC695F4-991F-4A80-93BE-BD998D5A8C4C}">
      <dgm:prSet/>
      <dgm:spPr/>
      <dgm:t>
        <a:bodyPr/>
        <a:lstStyle/>
        <a:p>
          <a:pPr algn="ctr"/>
          <a:endParaRPr lang="en-GB"/>
        </a:p>
      </dgm:t>
    </dgm:pt>
    <dgm:pt modelId="{6CF4844C-F2B8-47B8-921E-775DF1566B4A}" type="sibTrans" cxnId="{1BC695F4-991F-4A80-93BE-BD998D5A8C4C}">
      <dgm:prSet/>
      <dgm:spPr/>
      <dgm:t>
        <a:bodyPr/>
        <a:lstStyle/>
        <a:p>
          <a:pPr algn="ctr"/>
          <a:endParaRPr lang="en-GB"/>
        </a:p>
      </dgm:t>
    </dgm:pt>
    <dgm:pt modelId="{69FF6421-9216-40A4-8202-6FC80F54A15D}">
      <dgm:prSet phldrT="[Text]"/>
      <dgm:spPr/>
      <dgm:t>
        <a:bodyPr/>
        <a:lstStyle/>
        <a:p>
          <a:pPr algn="ctr"/>
          <a:endParaRPr lang="en-GB"/>
        </a:p>
      </dgm:t>
    </dgm:pt>
    <dgm:pt modelId="{A5B95DE9-90A7-436D-9287-8A1573DAF1BC}" type="parTrans" cxnId="{68E0BE05-38FA-4338-B568-BF345D2AFA76}">
      <dgm:prSet/>
      <dgm:spPr/>
      <dgm:t>
        <a:bodyPr/>
        <a:lstStyle/>
        <a:p>
          <a:pPr algn="ctr"/>
          <a:endParaRPr lang="en-GB"/>
        </a:p>
      </dgm:t>
    </dgm:pt>
    <dgm:pt modelId="{59BF4649-2D76-4180-9EE2-E7A0741C845B}" type="sibTrans" cxnId="{68E0BE05-38FA-4338-B568-BF345D2AFA76}">
      <dgm:prSet/>
      <dgm:spPr/>
      <dgm:t>
        <a:bodyPr/>
        <a:lstStyle/>
        <a:p>
          <a:pPr algn="ctr"/>
          <a:endParaRPr lang="en-GB"/>
        </a:p>
      </dgm:t>
    </dgm:pt>
    <dgm:pt modelId="{2BDDC9F4-B256-4A66-ADAB-F506014DF84F}">
      <dgm:prSet phldrT="[Text]"/>
      <dgm:spPr/>
      <dgm:t>
        <a:bodyPr/>
        <a:lstStyle/>
        <a:p>
          <a:pPr algn="ctr"/>
          <a:endParaRPr lang="en-GB"/>
        </a:p>
      </dgm:t>
    </dgm:pt>
    <dgm:pt modelId="{13CF9B6A-23BC-4C91-B3FD-602C080CBB72}" type="parTrans" cxnId="{D9C31EA8-CE99-4D92-B7C0-5E7FBDB28299}">
      <dgm:prSet/>
      <dgm:spPr/>
      <dgm:t>
        <a:bodyPr/>
        <a:lstStyle/>
        <a:p>
          <a:pPr algn="ctr"/>
          <a:endParaRPr lang="en-GB"/>
        </a:p>
      </dgm:t>
    </dgm:pt>
    <dgm:pt modelId="{64D50920-C982-4F43-A9A7-6848DDB1AE4C}" type="sibTrans" cxnId="{D9C31EA8-CE99-4D92-B7C0-5E7FBDB28299}">
      <dgm:prSet/>
      <dgm:spPr/>
      <dgm:t>
        <a:bodyPr/>
        <a:lstStyle/>
        <a:p>
          <a:pPr algn="ctr"/>
          <a:endParaRPr lang="en-GB"/>
        </a:p>
      </dgm:t>
    </dgm:pt>
    <dgm:pt modelId="{4A689B8F-A73A-4823-8430-EAB194E194D0}">
      <dgm:prSet/>
      <dgm:spPr/>
      <dgm:t>
        <a:bodyPr/>
        <a:lstStyle/>
        <a:p>
          <a:pPr algn="ctr"/>
          <a:endParaRPr lang="en-GB"/>
        </a:p>
      </dgm:t>
    </dgm:pt>
    <dgm:pt modelId="{B5CA7645-1318-4AB8-B0AE-565176F4FA25}" type="parTrans" cxnId="{91CC59D8-524A-44BB-A336-7978E89723EE}">
      <dgm:prSet/>
      <dgm:spPr/>
      <dgm:t>
        <a:bodyPr/>
        <a:lstStyle/>
        <a:p>
          <a:pPr algn="ctr"/>
          <a:endParaRPr lang="en-GB"/>
        </a:p>
      </dgm:t>
    </dgm:pt>
    <dgm:pt modelId="{515D7529-7A44-413B-B76A-A9E9A3E14E0A}" type="sibTrans" cxnId="{91CC59D8-524A-44BB-A336-7978E89723EE}">
      <dgm:prSet/>
      <dgm:spPr/>
      <dgm:t>
        <a:bodyPr/>
        <a:lstStyle/>
        <a:p>
          <a:pPr algn="ctr"/>
          <a:endParaRPr lang="en-GB"/>
        </a:p>
      </dgm:t>
    </dgm:pt>
    <dgm:pt modelId="{345322FC-1383-48BE-B0FD-84DB8F82C115}" type="pres">
      <dgm:prSet presAssocID="{9050113A-4DB6-4D80-8F2F-3F4F3F16C05F}" presName="Name0" presStyleCnt="0">
        <dgm:presLayoutVars>
          <dgm:chMax val="1"/>
          <dgm:dir/>
          <dgm:animLvl val="ctr"/>
          <dgm:resizeHandles val="exact"/>
        </dgm:presLayoutVars>
      </dgm:prSet>
      <dgm:spPr/>
      <dgm:t>
        <a:bodyPr/>
        <a:lstStyle/>
        <a:p>
          <a:endParaRPr lang="en-GB"/>
        </a:p>
      </dgm:t>
    </dgm:pt>
    <dgm:pt modelId="{80065ADF-CAE0-4384-A0A1-C95622A5C896}" type="pres">
      <dgm:prSet presAssocID="{8A1217E9-BDBA-4D61-90D4-768607FAC19C}" presName="centerShape" presStyleLbl="node0" presStyleIdx="0" presStyleCnt="1"/>
      <dgm:spPr/>
      <dgm:t>
        <a:bodyPr/>
        <a:lstStyle/>
        <a:p>
          <a:endParaRPr lang="en-GB"/>
        </a:p>
      </dgm:t>
    </dgm:pt>
    <dgm:pt modelId="{9859A0E1-CC66-4170-849D-51970529FF47}" type="pres">
      <dgm:prSet presAssocID="{41E3BC38-AE76-4655-BFA5-015D96864518}" presName="parTrans" presStyleLbl="sibTrans2D1" presStyleIdx="0" presStyleCnt="5"/>
      <dgm:spPr/>
      <dgm:t>
        <a:bodyPr/>
        <a:lstStyle/>
        <a:p>
          <a:endParaRPr lang="en-GB"/>
        </a:p>
      </dgm:t>
    </dgm:pt>
    <dgm:pt modelId="{9C181BBD-C941-4FCD-943A-F77C278692CE}" type="pres">
      <dgm:prSet presAssocID="{41E3BC38-AE76-4655-BFA5-015D96864518}" presName="connectorText" presStyleLbl="sibTrans2D1" presStyleIdx="0" presStyleCnt="5"/>
      <dgm:spPr/>
      <dgm:t>
        <a:bodyPr/>
        <a:lstStyle/>
        <a:p>
          <a:endParaRPr lang="en-GB"/>
        </a:p>
      </dgm:t>
    </dgm:pt>
    <dgm:pt modelId="{4B048BAB-88CB-4A90-89CB-311409410E86}" type="pres">
      <dgm:prSet presAssocID="{4D2C1BF5-1525-45B2-85B1-BBAB3C9B7189}" presName="node" presStyleLbl="node1" presStyleIdx="0" presStyleCnt="5">
        <dgm:presLayoutVars>
          <dgm:bulletEnabled val="1"/>
        </dgm:presLayoutVars>
      </dgm:prSet>
      <dgm:spPr/>
      <dgm:t>
        <a:bodyPr/>
        <a:lstStyle/>
        <a:p>
          <a:endParaRPr lang="en-GB"/>
        </a:p>
      </dgm:t>
    </dgm:pt>
    <dgm:pt modelId="{C0F125E8-601E-4F13-8022-BB525DE21361}" type="pres">
      <dgm:prSet presAssocID="{0DC44449-A42B-4950-AF34-C5C8C04981DF}" presName="parTrans" presStyleLbl="sibTrans2D1" presStyleIdx="1" presStyleCnt="5"/>
      <dgm:spPr/>
      <dgm:t>
        <a:bodyPr/>
        <a:lstStyle/>
        <a:p>
          <a:endParaRPr lang="en-GB"/>
        </a:p>
      </dgm:t>
    </dgm:pt>
    <dgm:pt modelId="{7718D15C-0924-43FF-B9EA-4111A1ECF564}" type="pres">
      <dgm:prSet presAssocID="{0DC44449-A42B-4950-AF34-C5C8C04981DF}" presName="connectorText" presStyleLbl="sibTrans2D1" presStyleIdx="1" presStyleCnt="5"/>
      <dgm:spPr/>
      <dgm:t>
        <a:bodyPr/>
        <a:lstStyle/>
        <a:p>
          <a:endParaRPr lang="en-GB"/>
        </a:p>
      </dgm:t>
    </dgm:pt>
    <dgm:pt modelId="{4D1CD904-25B5-4D78-84EB-FD0DF6D1020B}" type="pres">
      <dgm:prSet presAssocID="{1E56C256-183B-4388-B4D8-4142738B7A29}" presName="node" presStyleLbl="node1" presStyleIdx="1" presStyleCnt="5">
        <dgm:presLayoutVars>
          <dgm:bulletEnabled val="1"/>
        </dgm:presLayoutVars>
      </dgm:prSet>
      <dgm:spPr/>
      <dgm:t>
        <a:bodyPr/>
        <a:lstStyle/>
        <a:p>
          <a:endParaRPr lang="en-GB"/>
        </a:p>
      </dgm:t>
    </dgm:pt>
    <dgm:pt modelId="{75C5FD17-CAF6-4809-9F46-E364FE9F454E}" type="pres">
      <dgm:prSet presAssocID="{A5B95DE9-90A7-436D-9287-8A1573DAF1BC}" presName="parTrans" presStyleLbl="sibTrans2D1" presStyleIdx="2" presStyleCnt="5"/>
      <dgm:spPr/>
      <dgm:t>
        <a:bodyPr/>
        <a:lstStyle/>
        <a:p>
          <a:endParaRPr lang="en-GB"/>
        </a:p>
      </dgm:t>
    </dgm:pt>
    <dgm:pt modelId="{0C145517-11A9-4DC6-8568-5DFB3F36ADA1}" type="pres">
      <dgm:prSet presAssocID="{A5B95DE9-90A7-436D-9287-8A1573DAF1BC}" presName="connectorText" presStyleLbl="sibTrans2D1" presStyleIdx="2" presStyleCnt="5"/>
      <dgm:spPr/>
      <dgm:t>
        <a:bodyPr/>
        <a:lstStyle/>
        <a:p>
          <a:endParaRPr lang="en-GB"/>
        </a:p>
      </dgm:t>
    </dgm:pt>
    <dgm:pt modelId="{34CA5394-23BA-4C67-B5C2-7F89FBF79EDB}" type="pres">
      <dgm:prSet presAssocID="{69FF6421-9216-40A4-8202-6FC80F54A15D}" presName="node" presStyleLbl="node1" presStyleIdx="2" presStyleCnt="5">
        <dgm:presLayoutVars>
          <dgm:bulletEnabled val="1"/>
        </dgm:presLayoutVars>
      </dgm:prSet>
      <dgm:spPr/>
      <dgm:t>
        <a:bodyPr/>
        <a:lstStyle/>
        <a:p>
          <a:endParaRPr lang="en-GB"/>
        </a:p>
      </dgm:t>
    </dgm:pt>
    <dgm:pt modelId="{485E8A7B-261D-43DA-9D5B-27ECDF7B883B}" type="pres">
      <dgm:prSet presAssocID="{B5CA7645-1318-4AB8-B0AE-565176F4FA25}" presName="parTrans" presStyleLbl="sibTrans2D1" presStyleIdx="3" presStyleCnt="5"/>
      <dgm:spPr/>
      <dgm:t>
        <a:bodyPr/>
        <a:lstStyle/>
        <a:p>
          <a:endParaRPr lang="en-GB"/>
        </a:p>
      </dgm:t>
    </dgm:pt>
    <dgm:pt modelId="{AACB4736-251E-43C7-B5F1-E38BF36FD8BD}" type="pres">
      <dgm:prSet presAssocID="{B5CA7645-1318-4AB8-B0AE-565176F4FA25}" presName="connectorText" presStyleLbl="sibTrans2D1" presStyleIdx="3" presStyleCnt="5"/>
      <dgm:spPr/>
      <dgm:t>
        <a:bodyPr/>
        <a:lstStyle/>
        <a:p>
          <a:endParaRPr lang="en-GB"/>
        </a:p>
      </dgm:t>
    </dgm:pt>
    <dgm:pt modelId="{D153BF37-96EB-405C-A577-0E4E9ED08C56}" type="pres">
      <dgm:prSet presAssocID="{4A689B8F-A73A-4823-8430-EAB194E194D0}" presName="node" presStyleLbl="node1" presStyleIdx="3" presStyleCnt="5">
        <dgm:presLayoutVars>
          <dgm:bulletEnabled val="1"/>
        </dgm:presLayoutVars>
      </dgm:prSet>
      <dgm:spPr/>
      <dgm:t>
        <a:bodyPr/>
        <a:lstStyle/>
        <a:p>
          <a:endParaRPr lang="en-GB"/>
        </a:p>
      </dgm:t>
    </dgm:pt>
    <dgm:pt modelId="{E6D52E70-30A6-4810-9A81-F398C87448A8}" type="pres">
      <dgm:prSet presAssocID="{13CF9B6A-23BC-4C91-B3FD-602C080CBB72}" presName="parTrans" presStyleLbl="sibTrans2D1" presStyleIdx="4" presStyleCnt="5"/>
      <dgm:spPr/>
      <dgm:t>
        <a:bodyPr/>
        <a:lstStyle/>
        <a:p>
          <a:endParaRPr lang="en-GB"/>
        </a:p>
      </dgm:t>
    </dgm:pt>
    <dgm:pt modelId="{DF198940-B286-47F2-9188-B498FB6D742D}" type="pres">
      <dgm:prSet presAssocID="{13CF9B6A-23BC-4C91-B3FD-602C080CBB72}" presName="connectorText" presStyleLbl="sibTrans2D1" presStyleIdx="4" presStyleCnt="5"/>
      <dgm:spPr/>
      <dgm:t>
        <a:bodyPr/>
        <a:lstStyle/>
        <a:p>
          <a:endParaRPr lang="en-GB"/>
        </a:p>
      </dgm:t>
    </dgm:pt>
    <dgm:pt modelId="{AF0430F4-FCA4-4080-930C-3D54AD0E5A13}" type="pres">
      <dgm:prSet presAssocID="{2BDDC9F4-B256-4A66-ADAB-F506014DF84F}" presName="node" presStyleLbl="node1" presStyleIdx="4" presStyleCnt="5">
        <dgm:presLayoutVars>
          <dgm:bulletEnabled val="1"/>
        </dgm:presLayoutVars>
      </dgm:prSet>
      <dgm:spPr/>
      <dgm:t>
        <a:bodyPr/>
        <a:lstStyle/>
        <a:p>
          <a:endParaRPr lang="en-GB"/>
        </a:p>
      </dgm:t>
    </dgm:pt>
  </dgm:ptLst>
  <dgm:cxnLst>
    <dgm:cxn modelId="{BFBFE690-FFC8-4009-8978-1BA3C9390007}" type="presOf" srcId="{13CF9B6A-23BC-4C91-B3FD-602C080CBB72}" destId="{DF198940-B286-47F2-9188-B498FB6D742D}" srcOrd="1" destOrd="0" presId="urn:microsoft.com/office/officeart/2005/8/layout/radial5"/>
    <dgm:cxn modelId="{91CC59D8-524A-44BB-A336-7978E89723EE}" srcId="{8A1217E9-BDBA-4D61-90D4-768607FAC19C}" destId="{4A689B8F-A73A-4823-8430-EAB194E194D0}" srcOrd="3" destOrd="0" parTransId="{B5CA7645-1318-4AB8-B0AE-565176F4FA25}" sibTransId="{515D7529-7A44-413B-B76A-A9E9A3E14E0A}"/>
    <dgm:cxn modelId="{C5F4E9E0-A4B9-43CF-AE1F-A8899E451CF1}" type="presOf" srcId="{9050113A-4DB6-4D80-8F2F-3F4F3F16C05F}" destId="{345322FC-1383-48BE-B0FD-84DB8F82C115}" srcOrd="0" destOrd="0" presId="urn:microsoft.com/office/officeart/2005/8/layout/radial5"/>
    <dgm:cxn modelId="{73ECA422-078E-46CB-9C05-E7BC07F3F82E}" srcId="{8A1217E9-BDBA-4D61-90D4-768607FAC19C}" destId="{4D2C1BF5-1525-45B2-85B1-BBAB3C9B7189}" srcOrd="0" destOrd="0" parTransId="{41E3BC38-AE76-4655-BFA5-015D96864518}" sibTransId="{46076F2E-9E9B-4F41-846D-BEB1BD9324AD}"/>
    <dgm:cxn modelId="{B2A64959-164B-4BE6-A7C9-3CB82E88209B}" type="presOf" srcId="{4A689B8F-A73A-4823-8430-EAB194E194D0}" destId="{D153BF37-96EB-405C-A577-0E4E9ED08C56}" srcOrd="0" destOrd="0" presId="urn:microsoft.com/office/officeart/2005/8/layout/radial5"/>
    <dgm:cxn modelId="{B00E428C-B783-431B-BC01-F433F00FA5FC}" type="presOf" srcId="{0DC44449-A42B-4950-AF34-C5C8C04981DF}" destId="{C0F125E8-601E-4F13-8022-BB525DE21361}" srcOrd="0" destOrd="0" presId="urn:microsoft.com/office/officeart/2005/8/layout/radial5"/>
    <dgm:cxn modelId="{68E0BE05-38FA-4338-B568-BF345D2AFA76}" srcId="{8A1217E9-BDBA-4D61-90D4-768607FAC19C}" destId="{69FF6421-9216-40A4-8202-6FC80F54A15D}" srcOrd="2" destOrd="0" parTransId="{A5B95DE9-90A7-436D-9287-8A1573DAF1BC}" sibTransId="{59BF4649-2D76-4180-9EE2-E7A0741C845B}"/>
    <dgm:cxn modelId="{CDCA1BFC-0D31-4BCE-AEDA-171140EB38C8}" type="presOf" srcId="{41E3BC38-AE76-4655-BFA5-015D96864518}" destId="{9C181BBD-C941-4FCD-943A-F77C278692CE}" srcOrd="1" destOrd="0" presId="urn:microsoft.com/office/officeart/2005/8/layout/radial5"/>
    <dgm:cxn modelId="{3946647D-1770-4735-BE2B-4015695218E3}" type="presOf" srcId="{41E3BC38-AE76-4655-BFA5-015D96864518}" destId="{9859A0E1-CC66-4170-849D-51970529FF47}" srcOrd="0" destOrd="0" presId="urn:microsoft.com/office/officeart/2005/8/layout/radial5"/>
    <dgm:cxn modelId="{AF642131-6FC4-4B20-A7C1-FFA8F015FE76}" type="presOf" srcId="{69FF6421-9216-40A4-8202-6FC80F54A15D}" destId="{34CA5394-23BA-4C67-B5C2-7F89FBF79EDB}" srcOrd="0" destOrd="0" presId="urn:microsoft.com/office/officeart/2005/8/layout/radial5"/>
    <dgm:cxn modelId="{09E8CF44-ED15-4EF0-9388-4C6C22166B5D}" srcId="{9050113A-4DB6-4D80-8F2F-3F4F3F16C05F}" destId="{8A1217E9-BDBA-4D61-90D4-768607FAC19C}" srcOrd="0" destOrd="0" parTransId="{31B0358F-204C-4DEE-A760-4DE212357289}" sibTransId="{B776BCF5-A937-4493-BF61-F6DE3354F431}"/>
    <dgm:cxn modelId="{8B34BED2-BE4F-41E2-AB13-2F98D154FB6A}" type="presOf" srcId="{4D2C1BF5-1525-45B2-85B1-BBAB3C9B7189}" destId="{4B048BAB-88CB-4A90-89CB-311409410E86}" srcOrd="0" destOrd="0" presId="urn:microsoft.com/office/officeart/2005/8/layout/radial5"/>
    <dgm:cxn modelId="{ABAD95BB-0BA4-40FF-B889-8913AF24D87E}" type="presOf" srcId="{0DC44449-A42B-4950-AF34-C5C8C04981DF}" destId="{7718D15C-0924-43FF-B9EA-4111A1ECF564}" srcOrd="1" destOrd="0" presId="urn:microsoft.com/office/officeart/2005/8/layout/radial5"/>
    <dgm:cxn modelId="{076FB97E-B751-4E3F-9411-26E00262E69F}" type="presOf" srcId="{8A1217E9-BDBA-4D61-90D4-768607FAC19C}" destId="{80065ADF-CAE0-4384-A0A1-C95622A5C896}" srcOrd="0" destOrd="0" presId="urn:microsoft.com/office/officeart/2005/8/layout/radial5"/>
    <dgm:cxn modelId="{D9C31EA8-CE99-4D92-B7C0-5E7FBDB28299}" srcId="{8A1217E9-BDBA-4D61-90D4-768607FAC19C}" destId="{2BDDC9F4-B256-4A66-ADAB-F506014DF84F}" srcOrd="4" destOrd="0" parTransId="{13CF9B6A-23BC-4C91-B3FD-602C080CBB72}" sibTransId="{64D50920-C982-4F43-A9A7-6848DDB1AE4C}"/>
    <dgm:cxn modelId="{5C7F1B8F-F898-4F11-8899-4F6C03C394AF}" type="presOf" srcId="{1E56C256-183B-4388-B4D8-4142738B7A29}" destId="{4D1CD904-25B5-4D78-84EB-FD0DF6D1020B}" srcOrd="0" destOrd="0" presId="urn:microsoft.com/office/officeart/2005/8/layout/radial5"/>
    <dgm:cxn modelId="{9C691CCA-7984-46A8-B6C6-7366AFD8E7A7}" type="presOf" srcId="{2BDDC9F4-B256-4A66-ADAB-F506014DF84F}" destId="{AF0430F4-FCA4-4080-930C-3D54AD0E5A13}" srcOrd="0" destOrd="0" presId="urn:microsoft.com/office/officeart/2005/8/layout/radial5"/>
    <dgm:cxn modelId="{4D5CCCBB-8BD6-4BC1-862F-8013B9190839}" type="presOf" srcId="{B5CA7645-1318-4AB8-B0AE-565176F4FA25}" destId="{485E8A7B-261D-43DA-9D5B-27ECDF7B883B}" srcOrd="0" destOrd="0" presId="urn:microsoft.com/office/officeart/2005/8/layout/radial5"/>
    <dgm:cxn modelId="{1BC695F4-991F-4A80-93BE-BD998D5A8C4C}" srcId="{8A1217E9-BDBA-4D61-90D4-768607FAC19C}" destId="{1E56C256-183B-4388-B4D8-4142738B7A29}" srcOrd="1" destOrd="0" parTransId="{0DC44449-A42B-4950-AF34-C5C8C04981DF}" sibTransId="{6CF4844C-F2B8-47B8-921E-775DF1566B4A}"/>
    <dgm:cxn modelId="{078C6008-DF5E-4246-A15B-069649B8AB6F}" type="presOf" srcId="{A5B95DE9-90A7-436D-9287-8A1573DAF1BC}" destId="{0C145517-11A9-4DC6-8568-5DFB3F36ADA1}" srcOrd="1" destOrd="0" presId="urn:microsoft.com/office/officeart/2005/8/layout/radial5"/>
    <dgm:cxn modelId="{3EE88326-974E-4819-A659-A5AB8B087984}" type="presOf" srcId="{B5CA7645-1318-4AB8-B0AE-565176F4FA25}" destId="{AACB4736-251E-43C7-B5F1-E38BF36FD8BD}" srcOrd="1" destOrd="0" presId="urn:microsoft.com/office/officeart/2005/8/layout/radial5"/>
    <dgm:cxn modelId="{04F93F1D-479C-4E0C-A314-BAEB5CB51B2B}" type="presOf" srcId="{A5B95DE9-90A7-436D-9287-8A1573DAF1BC}" destId="{75C5FD17-CAF6-4809-9F46-E364FE9F454E}" srcOrd="0" destOrd="0" presId="urn:microsoft.com/office/officeart/2005/8/layout/radial5"/>
    <dgm:cxn modelId="{2D02E6DF-F991-43E6-B5F9-913DC1AEDF65}" type="presOf" srcId="{13CF9B6A-23BC-4C91-B3FD-602C080CBB72}" destId="{E6D52E70-30A6-4810-9A81-F398C87448A8}" srcOrd="0" destOrd="0" presId="urn:microsoft.com/office/officeart/2005/8/layout/radial5"/>
    <dgm:cxn modelId="{AF491576-17C5-4EBA-BCDC-32301F567457}" type="presParOf" srcId="{345322FC-1383-48BE-B0FD-84DB8F82C115}" destId="{80065ADF-CAE0-4384-A0A1-C95622A5C896}" srcOrd="0" destOrd="0" presId="urn:microsoft.com/office/officeart/2005/8/layout/radial5"/>
    <dgm:cxn modelId="{D326AABD-C947-40A2-8F63-6322163FFC8A}" type="presParOf" srcId="{345322FC-1383-48BE-B0FD-84DB8F82C115}" destId="{9859A0E1-CC66-4170-849D-51970529FF47}" srcOrd="1" destOrd="0" presId="urn:microsoft.com/office/officeart/2005/8/layout/radial5"/>
    <dgm:cxn modelId="{CB009623-3289-4CB0-963D-07CCB7D160C9}" type="presParOf" srcId="{9859A0E1-CC66-4170-849D-51970529FF47}" destId="{9C181BBD-C941-4FCD-943A-F77C278692CE}" srcOrd="0" destOrd="0" presId="urn:microsoft.com/office/officeart/2005/8/layout/radial5"/>
    <dgm:cxn modelId="{DAB03EED-BE01-46E9-AF0B-678F016B3069}" type="presParOf" srcId="{345322FC-1383-48BE-B0FD-84DB8F82C115}" destId="{4B048BAB-88CB-4A90-89CB-311409410E86}" srcOrd="2" destOrd="0" presId="urn:microsoft.com/office/officeart/2005/8/layout/radial5"/>
    <dgm:cxn modelId="{E2FBD94F-8C22-4E79-AAD9-09216585E935}" type="presParOf" srcId="{345322FC-1383-48BE-B0FD-84DB8F82C115}" destId="{C0F125E8-601E-4F13-8022-BB525DE21361}" srcOrd="3" destOrd="0" presId="urn:microsoft.com/office/officeart/2005/8/layout/radial5"/>
    <dgm:cxn modelId="{6CEE7786-E9C0-4AD3-AF20-8C81F6768558}" type="presParOf" srcId="{C0F125E8-601E-4F13-8022-BB525DE21361}" destId="{7718D15C-0924-43FF-B9EA-4111A1ECF564}" srcOrd="0" destOrd="0" presId="urn:microsoft.com/office/officeart/2005/8/layout/radial5"/>
    <dgm:cxn modelId="{DE593A2E-81CE-4A5C-BB4A-E99AE6F18972}" type="presParOf" srcId="{345322FC-1383-48BE-B0FD-84DB8F82C115}" destId="{4D1CD904-25B5-4D78-84EB-FD0DF6D1020B}" srcOrd="4" destOrd="0" presId="urn:microsoft.com/office/officeart/2005/8/layout/radial5"/>
    <dgm:cxn modelId="{9B46B66C-3896-4FCB-A5CA-1FA3B5622A49}" type="presParOf" srcId="{345322FC-1383-48BE-B0FD-84DB8F82C115}" destId="{75C5FD17-CAF6-4809-9F46-E364FE9F454E}" srcOrd="5" destOrd="0" presId="urn:microsoft.com/office/officeart/2005/8/layout/radial5"/>
    <dgm:cxn modelId="{AA9879F5-A12C-46B5-AE9A-FF75C2E438C0}" type="presParOf" srcId="{75C5FD17-CAF6-4809-9F46-E364FE9F454E}" destId="{0C145517-11A9-4DC6-8568-5DFB3F36ADA1}" srcOrd="0" destOrd="0" presId="urn:microsoft.com/office/officeart/2005/8/layout/radial5"/>
    <dgm:cxn modelId="{D6C84C98-08A4-4C8C-87FB-D31E566BCC27}" type="presParOf" srcId="{345322FC-1383-48BE-B0FD-84DB8F82C115}" destId="{34CA5394-23BA-4C67-B5C2-7F89FBF79EDB}" srcOrd="6" destOrd="0" presId="urn:microsoft.com/office/officeart/2005/8/layout/radial5"/>
    <dgm:cxn modelId="{A5833FE0-9294-47FD-9A10-71B607717DA2}" type="presParOf" srcId="{345322FC-1383-48BE-B0FD-84DB8F82C115}" destId="{485E8A7B-261D-43DA-9D5B-27ECDF7B883B}" srcOrd="7" destOrd="0" presId="urn:microsoft.com/office/officeart/2005/8/layout/radial5"/>
    <dgm:cxn modelId="{BB2F6C0E-ACB8-48C0-AFFF-EF1BA4355D07}" type="presParOf" srcId="{485E8A7B-261D-43DA-9D5B-27ECDF7B883B}" destId="{AACB4736-251E-43C7-B5F1-E38BF36FD8BD}" srcOrd="0" destOrd="0" presId="urn:microsoft.com/office/officeart/2005/8/layout/radial5"/>
    <dgm:cxn modelId="{9B68DB37-436E-465D-ACC7-4392DE66A50B}" type="presParOf" srcId="{345322FC-1383-48BE-B0FD-84DB8F82C115}" destId="{D153BF37-96EB-405C-A577-0E4E9ED08C56}" srcOrd="8" destOrd="0" presId="urn:microsoft.com/office/officeart/2005/8/layout/radial5"/>
    <dgm:cxn modelId="{6D13311E-C87A-4B76-B8A2-AA6E506BCA39}" type="presParOf" srcId="{345322FC-1383-48BE-B0FD-84DB8F82C115}" destId="{E6D52E70-30A6-4810-9A81-F398C87448A8}" srcOrd="9" destOrd="0" presId="urn:microsoft.com/office/officeart/2005/8/layout/radial5"/>
    <dgm:cxn modelId="{0305DF63-3453-42F0-9ECA-DBECEB0233EC}" type="presParOf" srcId="{E6D52E70-30A6-4810-9A81-F398C87448A8}" destId="{DF198940-B286-47F2-9188-B498FB6D742D}" srcOrd="0" destOrd="0" presId="urn:microsoft.com/office/officeart/2005/8/layout/radial5"/>
    <dgm:cxn modelId="{03F55580-9BFC-4B3E-B153-9A9902B22518}" type="presParOf" srcId="{345322FC-1383-48BE-B0FD-84DB8F82C115}" destId="{AF0430F4-FCA4-4080-930C-3D54AD0E5A13}"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F3659-B9C5-4C28-A2E4-CB648A7B0F97}" type="datetimeFigureOut">
              <a:rPr lang="en-US" smtClean="0"/>
              <a:pPr/>
              <a:t>3/18/2015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02AE2-376A-48C9-9195-7DAB1F380E8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 students</a:t>
            </a:r>
            <a:r>
              <a:rPr lang="en-GB" baseline="0" dirty="0" smtClean="0"/>
              <a:t> the video but STOP at 35 seconds.  Ask them to fill in their first form on page one of the booklet.  Its important they don't see past this point to begin with.</a:t>
            </a:r>
          </a:p>
          <a:p>
            <a:endParaRPr lang="en-GB" baseline="0" dirty="0" smtClean="0"/>
          </a:p>
          <a:p>
            <a:r>
              <a:rPr lang="en-GB" baseline="0" dirty="0" smtClean="0"/>
              <a:t>The model changes completely back to his normal self with all the tattoos. The music is good so make sure your speakers are on!</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Answers to who </a:t>
            </a:r>
            <a:r>
              <a:rPr lang="en-GB" dirty="0" err="1" smtClean="0"/>
              <a:t>Tattor</a:t>
            </a:r>
            <a:r>
              <a:rPr lang="en-GB" dirty="0" smtClean="0"/>
              <a:t> boy is.</a:t>
            </a:r>
          </a:p>
          <a:p>
            <a:endParaRPr lang="en-GB" dirty="0" smtClean="0"/>
          </a:p>
          <a:p>
            <a:r>
              <a:rPr lang="en-GB" dirty="0" smtClean="0"/>
              <a:t>Discuss first impressions</a:t>
            </a:r>
            <a:r>
              <a:rPr lang="en-GB" baseline="0" dirty="0" smtClean="0"/>
              <a:t> and how we make them.</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Researchers also believe we create stereotypes  because we like to categorize the world.  It seems people have the need to sort the world both socially and physically into preferable neat little groups.  But sometimes people are put into groups with negative feelings associated with them....... Look on the next page </a:t>
            </a:r>
          </a:p>
          <a:p>
            <a:endParaRPr lang="en-GB" dirty="0" smtClean="0"/>
          </a:p>
          <a:p>
            <a:r>
              <a:rPr lang="en-GB" dirty="0" smtClean="0"/>
              <a:t>Benign</a:t>
            </a:r>
            <a:r>
              <a:rPr lang="en-GB" baseline="0" dirty="0" smtClean="0"/>
              <a:t> decision making/connected to herd behaviour/ Cafe example/information cascade.  Many psychologists Freud looked at this and if you </a:t>
            </a:r>
            <a:r>
              <a:rPr lang="en-GB" baseline="0" dirty="0" err="1" smtClean="0"/>
              <a:t>beleive</a:t>
            </a:r>
            <a:r>
              <a:rPr lang="en-GB" baseline="0" dirty="0" smtClean="0"/>
              <a:t> the stories Adolf Hitler used to put groups of SS soldiers dressed as civilians and get them to cheer for </a:t>
            </a:r>
            <a:r>
              <a:rPr lang="en-GB" baseline="0" dirty="0" err="1" smtClean="0"/>
              <a:t>adolf</a:t>
            </a:r>
            <a:r>
              <a:rPr lang="en-GB" baseline="0" dirty="0" smtClean="0"/>
              <a:t>.  What do you think happened.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getting back to the idea of categorising people to make our lives  more organised and easier to cope with. Often</a:t>
            </a:r>
            <a:r>
              <a:rPr lang="en-GB" baseline="0" dirty="0" smtClean="0"/>
              <a:t> when we are young, we follow our parents opinions, then as we get older our friends ideas about life can start to influence us.</a:t>
            </a:r>
          </a:p>
          <a:p>
            <a:endParaRPr lang="en-GB" baseline="0" dirty="0" smtClean="0"/>
          </a:p>
          <a:p>
            <a:r>
              <a:rPr lang="en-GB" dirty="0" smtClean="0"/>
              <a:t> You</a:t>
            </a:r>
            <a:r>
              <a:rPr lang="en-GB" baseline="0" dirty="0" smtClean="0"/>
              <a:t> can see how that can be very helpful </a:t>
            </a:r>
            <a:r>
              <a:rPr lang="en-GB" dirty="0" smtClean="0"/>
              <a:t>But what happens</a:t>
            </a:r>
            <a:r>
              <a:rPr lang="en-GB" baseline="0" dirty="0" smtClean="0"/>
              <a:t> it maybe we are sticking to a negative idea about someone?</a:t>
            </a:r>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short advert shows a punk rocker seemingly going after a mans brief case.  But he is not, he is saving his life.</a:t>
            </a:r>
          </a:p>
          <a:p>
            <a:r>
              <a:rPr lang="en-GB" baseline="0" dirty="0" smtClean="0"/>
              <a:t>Discuss how when things are seen from different points of view.</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A7E68D-43EB-4705-8604-FB293AD29B25}" type="datetimeFigureOut">
              <a:rPr lang="en-US" smtClean="0"/>
              <a:pPr/>
              <a:t>3/18/2015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F119EBE-B2D8-4C8F-8F84-0EC58314664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3/18/2015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3/18/2015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3/18/2015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A7E68D-43EB-4705-8604-FB293AD29B25}" type="datetimeFigureOut">
              <a:rPr lang="en-US" smtClean="0"/>
              <a:pPr/>
              <a:t>3/18/2015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7E68D-43EB-4705-8604-FB293AD29B25}" type="datetimeFigureOut">
              <a:rPr lang="en-US" smtClean="0"/>
              <a:pPr/>
              <a:t>3/18/2015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A7E68D-43EB-4705-8604-FB293AD29B25}" type="datetimeFigureOut">
              <a:rPr lang="en-US" smtClean="0"/>
              <a:pPr/>
              <a:t>3/18/2015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A7E68D-43EB-4705-8604-FB293AD29B25}" type="datetimeFigureOut">
              <a:rPr lang="en-US" smtClean="0"/>
              <a:pPr/>
              <a:t>3/18/2015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E68D-43EB-4705-8604-FB293AD29B25}" type="datetimeFigureOut">
              <a:rPr lang="en-US" smtClean="0"/>
              <a:pPr/>
              <a:t>3/18/2015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7E68D-43EB-4705-8604-FB293AD29B25}" type="datetimeFigureOut">
              <a:rPr lang="en-US" smtClean="0"/>
              <a:pPr/>
              <a:t>3/18/2015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A7E68D-43EB-4705-8604-FB293AD29B25}" type="datetimeFigureOut">
              <a:rPr lang="en-US" smtClean="0"/>
              <a:pPr/>
              <a:t>3/18/2015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F119EBE-B2D8-4C8F-8F84-0EC58314664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A7E68D-43EB-4705-8604-FB293AD29B25}" type="datetimeFigureOut">
              <a:rPr lang="en-US" smtClean="0"/>
              <a:pPr/>
              <a:t>3/18/2015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119EBE-B2D8-4C8F-8F84-0EC58314664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oxfam.org.uk/" TargetMode="External"/><Relationship Id="rId3" Type="http://schemas.openxmlformats.org/officeDocument/2006/relationships/diagramLayout" Target="../diagrams/layout1.xml"/><Relationship Id="rId7" Type="http://schemas.openxmlformats.org/officeDocument/2006/relationships/hyperlink" Target="http://www.dailymail.co.uk/"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hyperlink" Target="http://www.bbc.co.uk/news"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hyperlink" Target="file:///G:\Skills%20Lessons\Intro%20to%20Critical%20Thinking\Dermablend_Professional_Tattoo_Cover_Up_Makeup_Go_Beyond_The_Cover.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file:///G:\Skills%20Lessons\Intro%20to%20Critical%20Thinking\The%20Guardian's%201986%20'Points%20of%20view'%20advert.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142984"/>
            <a:ext cx="7851648" cy="1828800"/>
          </a:xfrm>
        </p:spPr>
        <p:txBody>
          <a:bodyPr/>
          <a:lstStyle/>
          <a:p>
            <a:r>
              <a:rPr lang="en-GB" dirty="0" smtClean="0">
                <a:latin typeface="Bookman Old Style" pitchFamily="18" charset="0"/>
              </a:rPr>
              <a:t>Critical Thinking</a:t>
            </a:r>
            <a:endParaRPr lang="en-GB" dirty="0">
              <a:latin typeface="Bookman Old Style" pitchFamily="18" charset="0"/>
            </a:endParaRPr>
          </a:p>
        </p:txBody>
      </p:sp>
      <p:sp>
        <p:nvSpPr>
          <p:cNvPr id="3" name="Subtitle 2"/>
          <p:cNvSpPr>
            <a:spLocks noGrp="1"/>
          </p:cNvSpPr>
          <p:nvPr>
            <p:ph type="subTitle" idx="1"/>
          </p:nvPr>
        </p:nvSpPr>
        <p:spPr>
          <a:xfrm>
            <a:off x="533400" y="3228536"/>
            <a:ext cx="7854696" cy="2415042"/>
          </a:xfrm>
        </p:spPr>
        <p:txBody>
          <a:bodyPr>
            <a:normAutofit fontScale="85000" lnSpcReduction="20000"/>
          </a:bodyPr>
          <a:lstStyle/>
          <a:p>
            <a:r>
              <a:rPr lang="en-GB" dirty="0" smtClean="0">
                <a:latin typeface="Bookman Old Style" pitchFamily="18" charset="0"/>
              </a:rPr>
              <a:t>Global Citizenship Challenge</a:t>
            </a:r>
          </a:p>
          <a:p>
            <a:r>
              <a:rPr lang="en-GB" dirty="0" smtClean="0">
                <a:latin typeface="Bookman Old Style" pitchFamily="18" charset="0"/>
              </a:rPr>
              <a:t>Raising Awareness</a:t>
            </a:r>
          </a:p>
          <a:p>
            <a:pPr algn="l"/>
            <a:endParaRPr lang="en-GB" dirty="0" smtClean="0">
              <a:latin typeface="Bookman Old Style" pitchFamily="18" charset="0"/>
            </a:endParaRPr>
          </a:p>
          <a:p>
            <a:pPr algn="l"/>
            <a:endParaRPr lang="en-GB" i="1" dirty="0" smtClean="0">
              <a:latin typeface="Bookman Old Style" pitchFamily="18" charset="0"/>
            </a:endParaRPr>
          </a:p>
          <a:p>
            <a:pPr algn="ctr"/>
            <a:r>
              <a:rPr lang="en-GB" i="1" dirty="0" smtClean="0">
                <a:latin typeface="Bookman Old Style" pitchFamily="18" charset="0"/>
              </a:rPr>
              <a:t>“Those who cannot change their minds </a:t>
            </a:r>
          </a:p>
          <a:p>
            <a:pPr algn="ctr"/>
            <a:r>
              <a:rPr lang="en-GB" i="1" dirty="0" smtClean="0">
                <a:latin typeface="Bookman Old Style" pitchFamily="18" charset="0"/>
              </a:rPr>
              <a:t>cannot change anything.”</a:t>
            </a:r>
          </a:p>
          <a:p>
            <a:pPr algn="ctr"/>
            <a:r>
              <a:rPr lang="en-GB" i="1" dirty="0" smtClean="0">
                <a:latin typeface="Bookman Old Style" pitchFamily="18" charset="0"/>
              </a:rPr>
              <a:t>George Bernard Shaw</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127" t="14648" r="17236" b="6250"/>
          <a:stretch>
            <a:fillRect/>
          </a:stretch>
        </p:blipFill>
        <p:spPr bwMode="auto">
          <a:xfrm>
            <a:off x="214282" y="214290"/>
            <a:ext cx="8715436" cy="6441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394" t="17578" r="16504" b="9179"/>
          <a:stretch>
            <a:fillRect/>
          </a:stretch>
        </p:blipFill>
        <p:spPr bwMode="auto">
          <a:xfrm>
            <a:off x="214282" y="214290"/>
            <a:ext cx="8846882" cy="6429420"/>
          </a:xfrm>
          <a:prstGeom prst="rect">
            <a:avLst/>
          </a:prstGeom>
          <a:noFill/>
          <a:ln w="9525">
            <a:noFill/>
            <a:miter lim="800000"/>
            <a:headEnd/>
            <a:tailEnd/>
          </a:ln>
          <a:effectLst/>
        </p:spPr>
      </p:pic>
      <p:sp>
        <p:nvSpPr>
          <p:cNvPr id="3" name="TextBox 2"/>
          <p:cNvSpPr txBox="1"/>
          <p:nvPr/>
        </p:nvSpPr>
        <p:spPr>
          <a:xfrm>
            <a:off x="928662" y="2214554"/>
            <a:ext cx="7215238" cy="2677656"/>
          </a:xfrm>
          <a:prstGeom prst="rect">
            <a:avLst/>
          </a:prstGeom>
          <a:solidFill>
            <a:schemeClr val="bg1"/>
          </a:solidFill>
        </p:spPr>
        <p:txBody>
          <a:bodyPr wrap="square" rtlCol="0">
            <a:spAutoFit/>
          </a:bodyPr>
          <a:lstStyle/>
          <a:p>
            <a:pPr algn="ctr"/>
            <a:r>
              <a:rPr lang="en-GB" sz="2800" b="1" dirty="0" smtClean="0">
                <a:latin typeface="Bookman Old Style" pitchFamily="18" charset="0"/>
              </a:rPr>
              <a:t>The source of this information about social networking is Media Bistro.  They are  an organisation who support  people looking for jobs in media.  They know what they are talking about!</a:t>
            </a:r>
            <a:endParaRPr lang="en-GB" sz="28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ub.rockyview.ab.ca/pluginfile.php/491/mod_book/chapter/260/thinking.gif"/>
          <p:cNvPicPr/>
          <p:nvPr/>
        </p:nvPicPr>
        <p:blipFill>
          <a:blip r:embed="rId3" cstate="print"/>
          <a:srcRect/>
          <a:stretch>
            <a:fillRect/>
          </a:stretch>
        </p:blipFill>
        <p:spPr bwMode="auto">
          <a:xfrm>
            <a:off x="928662" y="714356"/>
            <a:ext cx="7215238"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00034" y="857232"/>
          <a:ext cx="585788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929454" y="1857364"/>
            <a:ext cx="1857388" cy="3693319"/>
          </a:xfrm>
          <a:prstGeom prst="rect">
            <a:avLst/>
          </a:prstGeom>
          <a:noFill/>
        </p:spPr>
        <p:txBody>
          <a:bodyPr wrap="square" rtlCol="0">
            <a:spAutoFit/>
          </a:bodyPr>
          <a:lstStyle/>
          <a:p>
            <a:r>
              <a:rPr lang="en-GB" dirty="0" smtClean="0"/>
              <a:t>Are these reliable sources of information?</a:t>
            </a:r>
          </a:p>
          <a:p>
            <a:endParaRPr lang="en-GB" dirty="0"/>
          </a:p>
          <a:p>
            <a:r>
              <a:rPr lang="en-GB" dirty="0" smtClean="0">
                <a:hlinkClick r:id="rId6"/>
              </a:rPr>
              <a:t>www.bbc.co.uk/news</a:t>
            </a:r>
            <a:endParaRPr lang="en-GB" dirty="0" smtClean="0"/>
          </a:p>
          <a:p>
            <a:endParaRPr lang="en-GB" dirty="0"/>
          </a:p>
          <a:p>
            <a:r>
              <a:rPr lang="en-GB" dirty="0" smtClean="0">
                <a:hlinkClick r:id="rId7"/>
              </a:rPr>
              <a:t>www.dailymail.co.uk</a:t>
            </a:r>
            <a:endParaRPr lang="en-GB" dirty="0" smtClean="0"/>
          </a:p>
          <a:p>
            <a:endParaRPr lang="en-GB" dirty="0"/>
          </a:p>
          <a:p>
            <a:r>
              <a:rPr lang="en-GB" smtClean="0">
                <a:hlinkClick r:id="rId8"/>
              </a:rPr>
              <a:t>www.oxfam.org.uk</a:t>
            </a:r>
            <a:endParaRPr lang="en-GB" smtClean="0"/>
          </a:p>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Movie 1">
            <a:hlinkClick r:id="rId3" action="ppaction://hlinkfile" highlightClick="1"/>
          </p:cNvPr>
          <p:cNvSpPr/>
          <p:nvPr/>
        </p:nvSpPr>
        <p:spPr>
          <a:xfrm>
            <a:off x="428596" y="2714620"/>
            <a:ext cx="2500330" cy="192882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28992" y="1142984"/>
            <a:ext cx="5357850" cy="1200329"/>
          </a:xfrm>
          <a:prstGeom prst="rect">
            <a:avLst/>
          </a:prstGeom>
          <a:noFill/>
        </p:spPr>
        <p:txBody>
          <a:bodyPr wrap="square" rtlCol="0">
            <a:spAutoFit/>
          </a:bodyPr>
          <a:lstStyle/>
          <a:p>
            <a:pPr>
              <a:buFont typeface="Arial" pitchFamily="34" charset="0"/>
              <a:buChar char="•"/>
            </a:pPr>
            <a:r>
              <a:rPr lang="en-GB" dirty="0" smtClean="0">
                <a:latin typeface="Bookman Old Style" pitchFamily="18" charset="0"/>
              </a:rPr>
              <a:t>Load the film. Watch the first 35 seconds and then answer the first 5 questions on your sheet.</a:t>
            </a:r>
          </a:p>
          <a:p>
            <a:pPr>
              <a:buFont typeface="Arial" pitchFamily="34" charset="0"/>
              <a:buChar char="•"/>
            </a:pPr>
            <a:r>
              <a:rPr lang="en-GB" dirty="0" smtClean="0">
                <a:latin typeface="Bookman Old Style" pitchFamily="18" charset="0"/>
              </a:rPr>
              <a:t>Then watch the rest of the film</a:t>
            </a:r>
            <a:r>
              <a:rPr lang="en-GB" dirty="0" smtClean="0"/>
              <a:t>.</a:t>
            </a:r>
            <a:endParaRPr lang="en-GB" dirty="0"/>
          </a:p>
        </p:txBody>
      </p:sp>
      <p:graphicFrame>
        <p:nvGraphicFramePr>
          <p:cNvPr id="4" name="Table 3"/>
          <p:cNvGraphicFramePr>
            <a:graphicFrameLocks noGrp="1"/>
          </p:cNvGraphicFramePr>
          <p:nvPr/>
        </p:nvGraphicFramePr>
        <p:xfrm>
          <a:off x="3286116" y="2536933"/>
          <a:ext cx="5377668" cy="3947678"/>
        </p:xfrm>
        <a:graphic>
          <a:graphicData uri="http://schemas.openxmlformats.org/drawingml/2006/table">
            <a:tbl>
              <a:tblPr/>
              <a:tblGrid>
                <a:gridCol w="1300485"/>
                <a:gridCol w="4077183"/>
              </a:tblGrid>
              <a:tr h="155067">
                <a:tc>
                  <a:txBody>
                    <a:bodyPr/>
                    <a:lstStyle/>
                    <a:p>
                      <a:pPr algn="ctr">
                        <a:lnSpc>
                          <a:spcPct val="115000"/>
                        </a:lnSpc>
                        <a:spcAft>
                          <a:spcPts val="0"/>
                        </a:spcAft>
                      </a:pPr>
                      <a:r>
                        <a:rPr lang="en-GB" sz="1000" b="1" dirty="0">
                          <a:latin typeface="Bookman Old Style"/>
                          <a:ea typeface="Calibri"/>
                          <a:cs typeface="Times New Roman"/>
                        </a:rPr>
                        <a:t>Question</a:t>
                      </a: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latin typeface="Bookman Old Style"/>
                          <a:ea typeface="Calibri"/>
                          <a:cs typeface="Times New Roman"/>
                        </a:rPr>
                        <a:t>Type your answer here</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980">
                <a:tc>
                  <a:txBody>
                    <a:bodyPr/>
                    <a:lstStyle/>
                    <a:p>
                      <a:pPr>
                        <a:lnSpc>
                          <a:spcPct val="115000"/>
                        </a:lnSpc>
                        <a:spcAft>
                          <a:spcPts val="0"/>
                        </a:spcAft>
                      </a:pPr>
                      <a:r>
                        <a:rPr lang="en-GB" sz="1000">
                          <a:latin typeface="Bookman Old Style"/>
                          <a:ea typeface="Calibri"/>
                          <a:cs typeface="Times New Roman"/>
                        </a:rPr>
                        <a:t>Do you think this man is famous?</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63299">
                <a:tc>
                  <a:txBody>
                    <a:bodyPr/>
                    <a:lstStyle/>
                    <a:p>
                      <a:pPr>
                        <a:lnSpc>
                          <a:spcPct val="115000"/>
                        </a:lnSpc>
                        <a:spcAft>
                          <a:spcPts val="0"/>
                        </a:spcAft>
                      </a:pPr>
                      <a:r>
                        <a:rPr lang="en-GB" sz="1000">
                          <a:latin typeface="Bookman Old Style"/>
                          <a:ea typeface="Calibri"/>
                          <a:cs typeface="Times New Roman"/>
                        </a:rPr>
                        <a:t>Why do think they man is allowing himself to be filmed?</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10639">
                <a:tc>
                  <a:txBody>
                    <a:bodyPr/>
                    <a:lstStyle/>
                    <a:p>
                      <a:pPr>
                        <a:lnSpc>
                          <a:spcPct val="115000"/>
                        </a:lnSpc>
                        <a:spcAft>
                          <a:spcPts val="0"/>
                        </a:spcAft>
                      </a:pPr>
                      <a:r>
                        <a:rPr lang="en-GB" sz="1000">
                          <a:latin typeface="Bookman Old Style"/>
                          <a:ea typeface="Calibri"/>
                          <a:cs typeface="Times New Roman"/>
                        </a:rPr>
                        <a:t>Do you have an opinion about his facial piercings?</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86309">
                <a:tc>
                  <a:txBody>
                    <a:bodyPr/>
                    <a:lstStyle/>
                    <a:p>
                      <a:pPr>
                        <a:lnSpc>
                          <a:spcPct val="115000"/>
                        </a:lnSpc>
                        <a:spcAft>
                          <a:spcPts val="0"/>
                        </a:spcAft>
                      </a:pPr>
                      <a:r>
                        <a:rPr lang="en-GB" sz="1000">
                          <a:latin typeface="Bookman Old Style"/>
                          <a:ea typeface="Calibri"/>
                          <a:cs typeface="Times New Roman"/>
                        </a:rPr>
                        <a:t>What sort of job do you think he has?</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50550">
                <a:tc gridSpan="2">
                  <a:txBody>
                    <a:bodyPr/>
                    <a:lstStyle/>
                    <a:p>
                      <a:pPr algn="ctr">
                        <a:lnSpc>
                          <a:spcPct val="115000"/>
                        </a:lnSpc>
                        <a:spcAft>
                          <a:spcPts val="0"/>
                        </a:spcAft>
                      </a:pPr>
                      <a:endParaRPr lang="en-GB" sz="900" dirty="0">
                        <a:latin typeface="Calibri"/>
                        <a:ea typeface="Calibri"/>
                        <a:cs typeface="Times New Roman"/>
                      </a:endParaRPr>
                    </a:p>
                    <a:p>
                      <a:pPr algn="ctr">
                        <a:lnSpc>
                          <a:spcPct val="115000"/>
                        </a:lnSpc>
                        <a:spcAft>
                          <a:spcPts val="0"/>
                        </a:spcAft>
                      </a:pPr>
                      <a:r>
                        <a:rPr lang="en-GB" sz="1300" b="1" dirty="0">
                          <a:latin typeface="Bookman Old Style"/>
                          <a:ea typeface="Calibri"/>
                          <a:cs typeface="Times New Roman"/>
                        </a:rPr>
                        <a:t>Now watch the rest of the video</a:t>
                      </a: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068619">
                <a:tc>
                  <a:txBody>
                    <a:bodyPr/>
                    <a:lstStyle/>
                    <a:p>
                      <a:pPr>
                        <a:lnSpc>
                          <a:spcPct val="115000"/>
                        </a:lnSpc>
                        <a:spcAft>
                          <a:spcPts val="0"/>
                        </a:spcAft>
                      </a:pPr>
                      <a:r>
                        <a:rPr lang="en-GB" sz="1000">
                          <a:latin typeface="Bookman Old Style"/>
                          <a:ea typeface="Calibri"/>
                          <a:cs typeface="Times New Roman"/>
                        </a:rPr>
                        <a:t>Did your opinion of him changed after seeing the rest of the video. Explain your answer.</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85786" y="214290"/>
            <a:ext cx="778931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itchFamily="18" charset="0"/>
              </a:rPr>
              <a:t>First Impressions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Tattoo Man</a:t>
            </a:r>
            <a:endParaRPr lang="en-GB" dirty="0"/>
          </a:p>
        </p:txBody>
      </p:sp>
      <p:sp>
        <p:nvSpPr>
          <p:cNvPr id="3" name="Content Placeholder 2"/>
          <p:cNvSpPr>
            <a:spLocks noGrp="1"/>
          </p:cNvSpPr>
          <p:nvPr>
            <p:ph idx="1"/>
          </p:nvPr>
        </p:nvSpPr>
        <p:spPr/>
        <p:txBody>
          <a:bodyPr/>
          <a:lstStyle/>
          <a:p>
            <a:pPr algn="just"/>
            <a:r>
              <a:rPr lang="en-GB" dirty="0" smtClean="0"/>
              <a:t>His name is Rick Genest.  People call him Rico or Zombie boy.  He was born in Canada and was a street performer.  He had a brain tumour at the age of 15. He has become a sought after model for high fashion and videos.</a:t>
            </a:r>
          </a:p>
          <a:p>
            <a:pPr algn="just"/>
            <a:r>
              <a:rPr lang="en-GB" dirty="0" smtClean="0"/>
              <a:t>Did your opinion of him changed after seeing all the tattoos? </a:t>
            </a:r>
            <a:endParaRPr lang="en-GB" dirty="0"/>
          </a:p>
        </p:txBody>
      </p:sp>
      <p:sp>
        <p:nvSpPr>
          <p:cNvPr id="5" name="Slide Number Placeholder 4"/>
          <p:cNvSpPr>
            <a:spLocks noGrp="1"/>
          </p:cNvSpPr>
          <p:nvPr>
            <p:ph type="sldNum" sz="quarter" idx="12"/>
          </p:nvPr>
        </p:nvSpPr>
        <p:spPr/>
        <p:txBody>
          <a:bodyPr/>
          <a:lstStyle/>
          <a:p>
            <a:fld id="{6182936C-82E0-4E16-A648-D245FD367C58}" type="slidenum">
              <a:rPr lang="en-GB" smtClean="0"/>
              <a:pPr/>
              <a:t>3</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r>
              <a:rPr lang="en-GB" dirty="0" smtClean="0">
                <a:latin typeface="Bookman Old Style" pitchFamily="18" charset="0"/>
              </a:rPr>
              <a:t>How are stereotypes formed?</a:t>
            </a:r>
            <a:endParaRPr lang="en-GB" dirty="0">
              <a:latin typeface="Bookman Old Style" pitchFamily="18" charset="0"/>
            </a:endParaRPr>
          </a:p>
        </p:txBody>
      </p:sp>
      <p:pic>
        <p:nvPicPr>
          <p:cNvPr id="25606" name="Picture 6" descr="http://www.grafx-design.com/images/WorldFinal.gif"/>
          <p:cNvPicPr>
            <a:picLocks noChangeAspect="1" noChangeArrowheads="1" noCrop="1"/>
          </p:cNvPicPr>
          <p:nvPr/>
        </p:nvPicPr>
        <p:blipFill>
          <a:blip r:embed="rId3" cstate="print">
            <a:clrChange>
              <a:clrFrom>
                <a:srgbClr val="FCFCFE"/>
              </a:clrFrom>
              <a:clrTo>
                <a:srgbClr val="FCFCFE">
                  <a:alpha val="0"/>
                </a:srgbClr>
              </a:clrTo>
            </a:clrChange>
          </a:blip>
          <a:srcRect/>
          <a:stretch>
            <a:fillRect/>
          </a:stretch>
        </p:blipFill>
        <p:spPr bwMode="auto">
          <a:xfrm>
            <a:off x="827584" y="1916832"/>
            <a:ext cx="3096344" cy="3096344"/>
          </a:xfrm>
          <a:prstGeom prst="rect">
            <a:avLst/>
          </a:prstGeom>
          <a:noFill/>
        </p:spPr>
      </p:pic>
      <p:pic>
        <p:nvPicPr>
          <p:cNvPr id="25611" name="Picture 11" descr="Different people groups"/>
          <p:cNvPicPr>
            <a:picLocks noChangeAspect="1" noChangeArrowheads="1"/>
          </p:cNvPicPr>
          <p:nvPr/>
        </p:nvPicPr>
        <p:blipFill>
          <a:blip r:embed="rId4" cstate="print"/>
          <a:srcRect/>
          <a:stretch>
            <a:fillRect/>
          </a:stretch>
        </p:blipFill>
        <p:spPr bwMode="auto">
          <a:xfrm>
            <a:off x="1428728" y="1928802"/>
            <a:ext cx="5857916" cy="43934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5606"/>
                                        </p:tgtEl>
                                        <p:attrNameLst>
                                          <p:attrName>ppt_w</p:attrName>
                                        </p:attrNameLst>
                                      </p:cBhvr>
                                      <p:tavLst>
                                        <p:tav tm="0">
                                          <p:val>
                                            <p:strVal val="ppt_w"/>
                                          </p:val>
                                        </p:tav>
                                        <p:tav tm="100000">
                                          <p:val>
                                            <p:fltVal val="0"/>
                                          </p:val>
                                        </p:tav>
                                      </p:tavLst>
                                    </p:anim>
                                    <p:anim calcmode="lin" valueType="num">
                                      <p:cBhvr>
                                        <p:cTn id="7" dur="1000"/>
                                        <p:tgtEl>
                                          <p:spTgt spid="25606"/>
                                        </p:tgtEl>
                                        <p:attrNameLst>
                                          <p:attrName>ppt_h</p:attrName>
                                        </p:attrNameLst>
                                      </p:cBhvr>
                                      <p:tavLst>
                                        <p:tav tm="0">
                                          <p:val>
                                            <p:strVal val="ppt_h"/>
                                          </p:val>
                                        </p:tav>
                                        <p:tav tm="100000">
                                          <p:val>
                                            <p:fltVal val="0"/>
                                          </p:val>
                                        </p:tav>
                                      </p:tavLst>
                                    </p:anim>
                                    <p:anim calcmode="lin" valueType="num">
                                      <p:cBhvr>
                                        <p:cTn id="8" dur="1000"/>
                                        <p:tgtEl>
                                          <p:spTgt spid="2560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560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5606"/>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5611"/>
                                        </p:tgtEl>
                                        <p:attrNameLst>
                                          <p:attrName>style.visibility</p:attrName>
                                        </p:attrNameLst>
                                      </p:cBhvr>
                                      <p:to>
                                        <p:strVal val="visible"/>
                                      </p:to>
                                    </p:set>
                                    <p:animEffect transition="in" filter="fade">
                                      <p:cBhvr>
                                        <p:cTn id="14"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a:bodyPr>
          <a:lstStyle/>
          <a:p>
            <a:r>
              <a:rPr lang="en-GB" sz="3600" dirty="0" smtClean="0">
                <a:latin typeface="Bookman Old Style" pitchFamily="18" charset="0"/>
              </a:rPr>
              <a:t>Associating characteristics with certain groups of people</a:t>
            </a:r>
            <a:endParaRPr lang="en-GB" sz="3600" dirty="0">
              <a:latin typeface="Bookman Old Style" pitchFamily="18" charset="0"/>
            </a:endParaRPr>
          </a:p>
        </p:txBody>
      </p:sp>
      <p:pic>
        <p:nvPicPr>
          <p:cNvPr id="45058" name="Picture 2" descr="http://www.web-savvy-marketing.com/wp-content/uploads/2011/01/Website-Personas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2276872"/>
            <a:ext cx="3888432" cy="3888432"/>
          </a:xfrm>
          <a:prstGeom prst="rect">
            <a:avLst/>
          </a:prstGeom>
          <a:noFill/>
        </p:spPr>
      </p:pic>
      <p:sp>
        <p:nvSpPr>
          <p:cNvPr id="5" name="Cloud Callout 4"/>
          <p:cNvSpPr/>
          <p:nvPr/>
        </p:nvSpPr>
        <p:spPr>
          <a:xfrm>
            <a:off x="5715008" y="1357298"/>
            <a:ext cx="3071834" cy="2286016"/>
          </a:xfrm>
          <a:prstGeom prst="cloudCallout">
            <a:avLst>
              <a:gd name="adj1" fmla="val -82853"/>
              <a:gd name="adj2" fmla="val 25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sometimes box people into categories to make it easier for us to understand them</a:t>
            </a:r>
            <a:endParaRPr lang="en-GB" dirty="0"/>
          </a:p>
        </p:txBody>
      </p:sp>
      <p:sp>
        <p:nvSpPr>
          <p:cNvPr id="6" name="Rounded Rectangular Callout 5"/>
          <p:cNvSpPr/>
          <p:nvPr/>
        </p:nvSpPr>
        <p:spPr>
          <a:xfrm>
            <a:off x="285720" y="2571744"/>
            <a:ext cx="2071702" cy="1357322"/>
          </a:xfrm>
          <a:prstGeom prst="wedgeRoundRectCallout">
            <a:avLst>
              <a:gd name="adj1" fmla="val 76646"/>
              <a:gd name="adj2" fmla="val 38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She’s a doctor , she must be clever and very healthy</a:t>
            </a:r>
            <a:endParaRPr lang="en-GB" dirty="0"/>
          </a:p>
        </p:txBody>
      </p:sp>
      <p:sp>
        <p:nvSpPr>
          <p:cNvPr id="7" name="Rounded Rectangular Callout 6"/>
          <p:cNvSpPr/>
          <p:nvPr/>
        </p:nvSpPr>
        <p:spPr>
          <a:xfrm>
            <a:off x="6357950" y="4000504"/>
            <a:ext cx="2000264" cy="1500198"/>
          </a:xfrm>
          <a:prstGeom prst="wedgeRoundRectCallout">
            <a:avLst>
              <a:gd name="adj1" fmla="val -85677"/>
              <a:gd name="adj2" fmla="val -60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She’s wearing a headband, she must be sporty and active</a:t>
            </a:r>
            <a:endParaRPr lang="en-GB" dirty="0"/>
          </a:p>
        </p:txBody>
      </p:sp>
      <p:sp>
        <p:nvSpPr>
          <p:cNvPr id="8" name="TextBox 7"/>
          <p:cNvSpPr txBox="1"/>
          <p:nvPr/>
        </p:nvSpPr>
        <p:spPr>
          <a:xfrm>
            <a:off x="500034" y="5786454"/>
            <a:ext cx="8215370" cy="646331"/>
          </a:xfrm>
          <a:prstGeom prst="rect">
            <a:avLst/>
          </a:prstGeom>
          <a:noFill/>
        </p:spPr>
        <p:txBody>
          <a:bodyPr wrap="square" rtlCol="0">
            <a:spAutoFit/>
          </a:bodyPr>
          <a:lstStyle/>
          <a:p>
            <a:r>
              <a:rPr lang="en-GB" dirty="0" smtClean="0">
                <a:latin typeface="Bookman Old Style" pitchFamily="18" charset="0"/>
              </a:rPr>
              <a:t>Categorisation is a normal.  It helps us understand the world better, but.......</a:t>
            </a:r>
            <a:endParaRPr lang="en-GB" dirty="0">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en-GB" dirty="0" smtClean="0"/>
              <a:t>What about real people?</a:t>
            </a:r>
            <a:br>
              <a:rPr lang="en-GB" dirty="0" smtClean="0"/>
            </a:br>
            <a:endParaRPr lang="en-GB" sz="2700" dirty="0"/>
          </a:p>
        </p:txBody>
      </p:sp>
      <p:pic>
        <p:nvPicPr>
          <p:cNvPr id="21506" name="Picture 2" descr="http://www.sott.net/image/image/6099/burka.jpg"/>
          <p:cNvPicPr>
            <a:picLocks noChangeAspect="1" noChangeArrowheads="1"/>
          </p:cNvPicPr>
          <p:nvPr/>
        </p:nvPicPr>
        <p:blipFill>
          <a:blip r:embed="rId3" cstate="print"/>
          <a:srcRect/>
          <a:stretch>
            <a:fillRect/>
          </a:stretch>
        </p:blipFill>
        <p:spPr bwMode="auto">
          <a:xfrm>
            <a:off x="539552" y="1556792"/>
            <a:ext cx="1937381" cy="1296144"/>
          </a:xfrm>
          <a:prstGeom prst="rect">
            <a:avLst/>
          </a:prstGeom>
          <a:noFill/>
        </p:spPr>
      </p:pic>
      <p:pic>
        <p:nvPicPr>
          <p:cNvPr id="21508" name="Picture 4" descr="http://www.bitterwallet.com/wp-content/uploads/2009/01/chav1.jpg"/>
          <p:cNvPicPr>
            <a:picLocks noChangeAspect="1" noChangeArrowheads="1"/>
          </p:cNvPicPr>
          <p:nvPr/>
        </p:nvPicPr>
        <p:blipFill>
          <a:blip r:embed="rId4" cstate="print"/>
          <a:srcRect/>
          <a:stretch>
            <a:fillRect/>
          </a:stretch>
        </p:blipFill>
        <p:spPr bwMode="auto">
          <a:xfrm>
            <a:off x="3635896" y="1700808"/>
            <a:ext cx="1944216" cy="1321822"/>
          </a:xfrm>
          <a:prstGeom prst="rect">
            <a:avLst/>
          </a:prstGeom>
          <a:noFill/>
        </p:spPr>
      </p:pic>
      <p:pic>
        <p:nvPicPr>
          <p:cNvPr id="21510" name="Picture 6" descr="http://static.guim.co.uk/sys-images/Lifeandhealth/Pix/pictures/2009/4/1/1238576506376/A-teenage-mother-and-her--001.jpg"/>
          <p:cNvPicPr>
            <a:picLocks noChangeAspect="1" noChangeArrowheads="1"/>
          </p:cNvPicPr>
          <p:nvPr/>
        </p:nvPicPr>
        <p:blipFill>
          <a:blip r:embed="rId5" cstate="print"/>
          <a:srcRect/>
          <a:stretch>
            <a:fillRect/>
          </a:stretch>
        </p:blipFill>
        <p:spPr bwMode="auto">
          <a:xfrm>
            <a:off x="611560" y="3284984"/>
            <a:ext cx="1944216" cy="1392923"/>
          </a:xfrm>
          <a:prstGeom prst="rect">
            <a:avLst/>
          </a:prstGeom>
          <a:noFill/>
        </p:spPr>
      </p:pic>
      <p:pic>
        <p:nvPicPr>
          <p:cNvPr id="21512" name="Picture 8" descr="http://www.midlifebachelor.com/images/articleimages/rich-man.jpg"/>
          <p:cNvPicPr>
            <a:picLocks noChangeAspect="1" noChangeArrowheads="1"/>
          </p:cNvPicPr>
          <p:nvPr/>
        </p:nvPicPr>
        <p:blipFill>
          <a:blip r:embed="rId6" cstate="print"/>
          <a:srcRect/>
          <a:stretch>
            <a:fillRect/>
          </a:stretch>
        </p:blipFill>
        <p:spPr bwMode="auto">
          <a:xfrm>
            <a:off x="3635896" y="3429000"/>
            <a:ext cx="1872208" cy="1298897"/>
          </a:xfrm>
          <a:prstGeom prst="rect">
            <a:avLst/>
          </a:prstGeom>
          <a:noFill/>
        </p:spPr>
      </p:pic>
      <p:pic>
        <p:nvPicPr>
          <p:cNvPr id="21514" name="Picture 10" descr="http://blogs.bbc.co.uk/worldhaveyoursay/obese_child203.jpg"/>
          <p:cNvPicPr>
            <a:picLocks noChangeAspect="1" noChangeArrowheads="1"/>
          </p:cNvPicPr>
          <p:nvPr/>
        </p:nvPicPr>
        <p:blipFill>
          <a:blip r:embed="rId7" cstate="print"/>
          <a:srcRect/>
          <a:stretch>
            <a:fillRect/>
          </a:stretch>
        </p:blipFill>
        <p:spPr bwMode="auto">
          <a:xfrm>
            <a:off x="6228184" y="1628800"/>
            <a:ext cx="1933575" cy="1447801"/>
          </a:xfrm>
          <a:prstGeom prst="rect">
            <a:avLst/>
          </a:prstGeom>
          <a:noFill/>
        </p:spPr>
      </p:pic>
      <p:pic>
        <p:nvPicPr>
          <p:cNvPr id="21516" name="Picture 12" descr="http://img99.imageshack.us/img99/5934/leesteegeuw6.jpg"/>
          <p:cNvPicPr>
            <a:picLocks noChangeAspect="1" noChangeArrowheads="1"/>
          </p:cNvPicPr>
          <p:nvPr/>
        </p:nvPicPr>
        <p:blipFill>
          <a:blip r:embed="rId8" cstate="print"/>
          <a:srcRect/>
          <a:stretch>
            <a:fillRect/>
          </a:stretch>
        </p:blipFill>
        <p:spPr bwMode="auto">
          <a:xfrm>
            <a:off x="6588224" y="3284984"/>
            <a:ext cx="1440160" cy="1394023"/>
          </a:xfrm>
          <a:prstGeom prst="rect">
            <a:avLst/>
          </a:prstGeom>
          <a:noFill/>
        </p:spPr>
      </p:pic>
      <p:pic>
        <p:nvPicPr>
          <p:cNvPr id="21518" name="Picture 14" descr="http://bostonist.com/attachments/boston_caroline/100707-john-mit.JPG"/>
          <p:cNvPicPr>
            <a:picLocks noChangeAspect="1" noChangeArrowheads="1"/>
          </p:cNvPicPr>
          <p:nvPr/>
        </p:nvPicPr>
        <p:blipFill>
          <a:blip r:embed="rId9" cstate="print"/>
          <a:srcRect/>
          <a:stretch>
            <a:fillRect/>
          </a:stretch>
        </p:blipFill>
        <p:spPr bwMode="auto">
          <a:xfrm>
            <a:off x="971600" y="4941168"/>
            <a:ext cx="1270479" cy="1493541"/>
          </a:xfrm>
          <a:prstGeom prst="rect">
            <a:avLst/>
          </a:prstGeom>
          <a:noFill/>
        </p:spPr>
      </p:pic>
      <p:sp>
        <p:nvSpPr>
          <p:cNvPr id="11" name="Rectangle 10"/>
          <p:cNvSpPr/>
          <p:nvPr/>
        </p:nvSpPr>
        <p:spPr>
          <a:xfrm>
            <a:off x="539552" y="155679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563888" y="155679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215074" y="157161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63888" y="3212976"/>
            <a:ext cx="2088232" cy="158417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9552" y="3212976"/>
            <a:ext cx="2088232" cy="15121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28184" y="3284984"/>
            <a:ext cx="2088232" cy="158417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1560" y="4941168"/>
            <a:ext cx="2016224" cy="15121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43808" y="5013176"/>
            <a:ext cx="4824536" cy="1200329"/>
          </a:xfrm>
          <a:prstGeom prst="rect">
            <a:avLst/>
          </a:prstGeom>
          <a:noFill/>
        </p:spPr>
        <p:txBody>
          <a:bodyPr wrap="square" rtlCol="0">
            <a:spAutoFit/>
          </a:bodyPr>
          <a:lstStyle/>
          <a:p>
            <a:r>
              <a:rPr lang="en-GB" dirty="0" smtClean="0"/>
              <a:t>What  opinions do you have these people and their lives?</a:t>
            </a:r>
          </a:p>
          <a:p>
            <a:endParaRPr lang="en-GB" dirty="0"/>
          </a:p>
          <a:p>
            <a:r>
              <a:rPr lang="en-GB" dirty="0" smtClean="0"/>
              <a:t>What are those opinions based on?</a:t>
            </a:r>
            <a:endParaRPr lang="en-GB" dirty="0"/>
          </a:p>
        </p:txBody>
      </p:sp>
      <p:sp>
        <p:nvSpPr>
          <p:cNvPr id="20" name="Slide Number Placeholder 19"/>
          <p:cNvSpPr>
            <a:spLocks noGrp="1"/>
          </p:cNvSpPr>
          <p:nvPr>
            <p:ph type="sldNum" sz="quarter" idx="12"/>
          </p:nvPr>
        </p:nvSpPr>
        <p:spPr/>
        <p:txBody>
          <a:bodyPr/>
          <a:lstStyle/>
          <a:p>
            <a:fld id="{6182936C-82E0-4E16-A648-D245FD367C58}" type="slidenum">
              <a:rPr lang="en-GB" smtClean="0"/>
              <a:pPr/>
              <a:t>6</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5" presetClass="exit" presetSubtype="0" fill="hold" grpId="0" nodeType="clickEffect">
                                  <p:stCondLst>
                                    <p:cond delay="0"/>
                                  </p:stCondLst>
                                  <p:childTnLst>
                                    <p:anim calcmode="lin" valueType="num">
                                      <p:cBhvr>
                                        <p:cTn id="30" dur="1000"/>
                                        <p:tgtEl>
                                          <p:spTgt spid="15"/>
                                        </p:tgtEl>
                                        <p:attrNameLst>
                                          <p:attrName>ppt_w</p:attrName>
                                        </p:attrNameLst>
                                      </p:cBhvr>
                                      <p:tavLst>
                                        <p:tav tm="0">
                                          <p:val>
                                            <p:strVal val="ppt_w"/>
                                          </p:val>
                                        </p:tav>
                                        <p:tav tm="100000">
                                          <p:val>
                                            <p:fltVal val="0"/>
                                          </p:val>
                                        </p:tav>
                                      </p:tavLst>
                                    </p:anim>
                                    <p:anim calcmode="lin" valueType="num">
                                      <p:cBhvr>
                                        <p:cTn id="31" dur="1000"/>
                                        <p:tgtEl>
                                          <p:spTgt spid="15"/>
                                        </p:tgtEl>
                                        <p:attrNameLst>
                                          <p:attrName>ppt_h</p:attrName>
                                        </p:attrNameLst>
                                      </p:cBhvr>
                                      <p:tavLst>
                                        <p:tav tm="0">
                                          <p:val>
                                            <p:strVal val="ppt_h"/>
                                          </p:val>
                                        </p:tav>
                                        <p:tav tm="100000">
                                          <p:val>
                                            <p:fltVal val="0"/>
                                          </p:val>
                                        </p:tav>
                                      </p:tavLst>
                                    </p:anim>
                                    <p:anim calcmode="lin" valueType="num">
                                      <p:cBhvr>
                                        <p:cTn id="32"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5" presetClass="exit" presetSubtype="0" fill="hold" grpId="0" nodeType="clickEffect">
                                  <p:stCondLst>
                                    <p:cond delay="0"/>
                                  </p:stCondLst>
                                  <p:childTnLst>
                                    <p:anim calcmode="lin" valueType="num">
                                      <p:cBhvr>
                                        <p:cTn id="38" dur="1000"/>
                                        <p:tgtEl>
                                          <p:spTgt spid="14"/>
                                        </p:tgtEl>
                                        <p:attrNameLst>
                                          <p:attrName>ppt_w</p:attrName>
                                        </p:attrNameLst>
                                      </p:cBhvr>
                                      <p:tavLst>
                                        <p:tav tm="0">
                                          <p:val>
                                            <p:strVal val="ppt_w"/>
                                          </p:val>
                                        </p:tav>
                                        <p:tav tm="100000">
                                          <p:val>
                                            <p:fltVal val="0"/>
                                          </p:val>
                                        </p:tav>
                                      </p:tavLst>
                                    </p:anim>
                                    <p:anim calcmode="lin" valueType="num">
                                      <p:cBhvr>
                                        <p:cTn id="39" dur="1000"/>
                                        <p:tgtEl>
                                          <p:spTgt spid="14"/>
                                        </p:tgtEl>
                                        <p:attrNameLst>
                                          <p:attrName>ppt_h</p:attrName>
                                        </p:attrNameLst>
                                      </p:cBhvr>
                                      <p:tavLst>
                                        <p:tav tm="0">
                                          <p:val>
                                            <p:strVal val="ppt_h"/>
                                          </p:val>
                                        </p:tav>
                                        <p:tav tm="100000">
                                          <p:val>
                                            <p:fltVal val="0"/>
                                          </p:val>
                                        </p:tav>
                                      </p:tavLst>
                                    </p:anim>
                                    <p:anim calcmode="lin" valueType="num">
                                      <p:cBhvr>
                                        <p:cTn id="40"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5" presetClass="exit" presetSubtype="0" fill="hold" grpId="0" nodeType="clickEffect">
                                  <p:stCondLst>
                                    <p:cond delay="0"/>
                                  </p:stCondLst>
                                  <p:childTnLst>
                                    <p:anim calcmode="lin" valueType="num">
                                      <p:cBhvr>
                                        <p:cTn id="46" dur="1000"/>
                                        <p:tgtEl>
                                          <p:spTgt spid="16"/>
                                        </p:tgtEl>
                                        <p:attrNameLst>
                                          <p:attrName>ppt_w</p:attrName>
                                        </p:attrNameLst>
                                      </p:cBhvr>
                                      <p:tavLst>
                                        <p:tav tm="0">
                                          <p:val>
                                            <p:strVal val="ppt_w"/>
                                          </p:val>
                                        </p:tav>
                                        <p:tav tm="100000">
                                          <p:val>
                                            <p:fltVal val="0"/>
                                          </p:val>
                                        </p:tav>
                                      </p:tavLst>
                                    </p:anim>
                                    <p:anim calcmode="lin" valueType="num">
                                      <p:cBhvr>
                                        <p:cTn id="47" dur="1000"/>
                                        <p:tgtEl>
                                          <p:spTgt spid="16"/>
                                        </p:tgtEl>
                                        <p:attrNameLst>
                                          <p:attrName>ppt_h</p:attrName>
                                        </p:attrNameLst>
                                      </p:cBhvr>
                                      <p:tavLst>
                                        <p:tav tm="0">
                                          <p:val>
                                            <p:strVal val="ppt_h"/>
                                          </p:val>
                                        </p:tav>
                                        <p:tav tm="100000">
                                          <p:val>
                                            <p:fltVal val="0"/>
                                          </p:val>
                                        </p:tav>
                                      </p:tavLst>
                                    </p:anim>
                                    <p:anim calcmode="lin" valueType="num">
                                      <p:cBhvr>
                                        <p:cTn id="48" dur="1000"/>
                                        <p:tgtEl>
                                          <p:spTgt spid="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1000"/>
                                        <p:tgtEl>
                                          <p:spTgt spid="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9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xit" presetSubtype="0" fill="hold" grpId="0" nodeType="clickEffect">
                                  <p:stCondLst>
                                    <p:cond delay="0"/>
                                  </p:stCondLst>
                                  <p:childTnLst>
                                    <p:anim calcmode="lin" valueType="num">
                                      <p:cBhvr>
                                        <p:cTn id="54" dur="1000"/>
                                        <p:tgtEl>
                                          <p:spTgt spid="17"/>
                                        </p:tgtEl>
                                        <p:attrNameLst>
                                          <p:attrName>ppt_w</p:attrName>
                                        </p:attrNameLst>
                                      </p:cBhvr>
                                      <p:tavLst>
                                        <p:tav tm="0">
                                          <p:val>
                                            <p:strVal val="ppt_w"/>
                                          </p:val>
                                        </p:tav>
                                        <p:tav tm="100000">
                                          <p:val>
                                            <p:fltVal val="0"/>
                                          </p:val>
                                        </p:tav>
                                      </p:tavLst>
                                    </p:anim>
                                    <p:anim calcmode="lin" valueType="num">
                                      <p:cBhvr>
                                        <p:cTn id="55" dur="1000"/>
                                        <p:tgtEl>
                                          <p:spTgt spid="17"/>
                                        </p:tgtEl>
                                        <p:attrNameLst>
                                          <p:attrName>ppt_h</p:attrName>
                                        </p:attrNameLst>
                                      </p:cBhvr>
                                      <p:tavLst>
                                        <p:tav tm="0">
                                          <p:val>
                                            <p:strVal val="ppt_h"/>
                                          </p:val>
                                        </p:tav>
                                        <p:tav tm="100000">
                                          <p:val>
                                            <p:fltVal val="0"/>
                                          </p:val>
                                        </p:tav>
                                      </p:tavLst>
                                    </p:anim>
                                    <p:anim calcmode="lin" valueType="num">
                                      <p:cBhvr>
                                        <p:cTn id="56" dur="10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aperfectworld.org/clipart/cartoons/punk12.gif"/>
          <p:cNvPicPr>
            <a:picLocks noChangeAspect="1" noChangeArrowheads="1"/>
          </p:cNvPicPr>
          <p:nvPr/>
        </p:nvPicPr>
        <p:blipFill>
          <a:blip r:embed="rId3" cstate="print"/>
          <a:srcRect/>
          <a:stretch>
            <a:fillRect/>
          </a:stretch>
        </p:blipFill>
        <p:spPr bwMode="auto">
          <a:xfrm>
            <a:off x="571472" y="1071546"/>
            <a:ext cx="2111309" cy="3714776"/>
          </a:xfrm>
          <a:prstGeom prst="rect">
            <a:avLst/>
          </a:prstGeom>
          <a:noFill/>
        </p:spPr>
      </p:pic>
      <p:sp>
        <p:nvSpPr>
          <p:cNvPr id="4" name="Rounded Rectangular Callout 3"/>
          <p:cNvSpPr/>
          <p:nvPr/>
        </p:nvSpPr>
        <p:spPr>
          <a:xfrm>
            <a:off x="3286116" y="285728"/>
            <a:ext cx="4286280" cy="2714644"/>
          </a:xfrm>
          <a:prstGeom prst="wedgeRoundRectCallout">
            <a:avLst>
              <a:gd name="adj1" fmla="val -71499"/>
              <a:gd name="adj2" fmla="val 4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 the video. Things aren’t always what they seem.</a:t>
            </a:r>
          </a:p>
          <a:p>
            <a:pPr algn="ctr"/>
            <a:endParaRPr lang="en-GB" dirty="0"/>
          </a:p>
        </p:txBody>
      </p:sp>
      <p:sp>
        <p:nvSpPr>
          <p:cNvPr id="5" name="Rounded Rectangular Callout 4"/>
          <p:cNvSpPr/>
          <p:nvPr/>
        </p:nvSpPr>
        <p:spPr>
          <a:xfrm>
            <a:off x="2928926" y="3786190"/>
            <a:ext cx="5143536" cy="1714512"/>
          </a:xfrm>
          <a:prstGeom prst="wedgeRoundRectCallout">
            <a:avLst>
              <a:gd name="adj1" fmla="val -56953"/>
              <a:gd name="adj2" fmla="val -73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People make their minds up about me, even before they have got to know me!</a:t>
            </a:r>
            <a:endParaRPr lang="en-GB" dirty="0"/>
          </a:p>
        </p:txBody>
      </p:sp>
      <p:sp>
        <p:nvSpPr>
          <p:cNvPr id="6" name="Action Button: Movie 5">
            <a:hlinkClick r:id="rId4" action="ppaction://hlinkfile" highlightClick="1"/>
          </p:cNvPr>
          <p:cNvSpPr/>
          <p:nvPr/>
        </p:nvSpPr>
        <p:spPr>
          <a:xfrm>
            <a:off x="4860032" y="2060848"/>
            <a:ext cx="1224136" cy="7200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Bookman Old Style" pitchFamily="18" charset="0"/>
              </a:rPr>
              <a:t>What do people think about me?</a:t>
            </a:r>
            <a:endParaRPr lang="en-GB" sz="3600" b="1" dirty="0">
              <a:latin typeface="Bookman Old Style" pitchFamily="18" charset="0"/>
            </a:endParaRPr>
          </a:p>
        </p:txBody>
      </p:sp>
      <p:sp>
        <p:nvSpPr>
          <p:cNvPr id="3" name="TextBox 2"/>
          <p:cNvSpPr txBox="1"/>
          <p:nvPr/>
        </p:nvSpPr>
        <p:spPr>
          <a:xfrm>
            <a:off x="714348" y="2071678"/>
            <a:ext cx="7786742" cy="1938992"/>
          </a:xfrm>
          <a:prstGeom prst="rect">
            <a:avLst/>
          </a:prstGeom>
          <a:noFill/>
        </p:spPr>
        <p:txBody>
          <a:bodyPr wrap="square" rtlCol="0">
            <a:spAutoFit/>
          </a:bodyPr>
          <a:lstStyle/>
          <a:p>
            <a:pPr algn="ctr"/>
            <a:r>
              <a:rPr lang="en-GB" sz="2400" b="1" dirty="0" smtClean="0">
                <a:latin typeface="Bookman Old Style" pitchFamily="18" charset="0"/>
              </a:rPr>
              <a:t>How many of you use Twitter, </a:t>
            </a:r>
            <a:r>
              <a:rPr lang="en-GB" sz="2400" b="1" dirty="0" err="1" smtClean="0">
                <a:latin typeface="Bookman Old Style" pitchFamily="18" charset="0"/>
              </a:rPr>
              <a:t>Facebook</a:t>
            </a:r>
            <a:r>
              <a:rPr lang="en-GB" sz="2400" b="1" dirty="0" smtClean="0">
                <a:latin typeface="Bookman Old Style" pitchFamily="18" charset="0"/>
              </a:rPr>
              <a:t>, </a:t>
            </a:r>
            <a:r>
              <a:rPr lang="en-GB" sz="2400" b="1" dirty="0" err="1" smtClean="0">
                <a:latin typeface="Bookman Old Style" pitchFamily="18" charset="0"/>
              </a:rPr>
              <a:t>Instagram</a:t>
            </a:r>
            <a:r>
              <a:rPr lang="en-GB" sz="2400" b="1" dirty="0" smtClean="0">
                <a:latin typeface="Bookman Old Style" pitchFamily="18" charset="0"/>
              </a:rPr>
              <a:t> etc? </a:t>
            </a:r>
          </a:p>
          <a:p>
            <a:pPr algn="ctr"/>
            <a:r>
              <a:rPr lang="en-GB" sz="2400" b="1" dirty="0" smtClean="0">
                <a:latin typeface="Bookman Old Style" pitchFamily="18" charset="0"/>
              </a:rPr>
              <a:t>Do you ever think people’s opinions </a:t>
            </a:r>
          </a:p>
          <a:p>
            <a:pPr algn="ctr"/>
            <a:r>
              <a:rPr lang="en-GB" sz="2400" b="1" dirty="0" smtClean="0">
                <a:latin typeface="Bookman Old Style" pitchFamily="18" charset="0"/>
              </a:rPr>
              <a:t>of you might be affected </a:t>
            </a:r>
          </a:p>
          <a:p>
            <a:pPr algn="ctr"/>
            <a:r>
              <a:rPr lang="en-GB" sz="2400" b="1" dirty="0" smtClean="0">
                <a:latin typeface="Bookman Old Style" pitchFamily="18" charset="0"/>
              </a:rPr>
              <a:t>by what you write?</a:t>
            </a:r>
            <a:endParaRPr lang="en-GB" sz="2400" b="1" dirty="0">
              <a:latin typeface="Bookman Old Style" pitchFamily="18" charset="0"/>
            </a:endParaRPr>
          </a:p>
        </p:txBody>
      </p:sp>
      <p:pic>
        <p:nvPicPr>
          <p:cNvPr id="5122" name="Picture 2" descr="http://www.sagerock.com/blog/wp-content/uploads/2014/09/facebook.png"/>
          <p:cNvPicPr>
            <a:picLocks noChangeAspect="1" noChangeArrowheads="1"/>
          </p:cNvPicPr>
          <p:nvPr/>
        </p:nvPicPr>
        <p:blipFill>
          <a:blip r:embed="rId2" cstate="print"/>
          <a:srcRect/>
          <a:stretch>
            <a:fillRect/>
          </a:stretch>
        </p:blipFill>
        <p:spPr bwMode="auto">
          <a:xfrm rot="21047633">
            <a:off x="1129533" y="4419250"/>
            <a:ext cx="3602294" cy="1908090"/>
          </a:xfrm>
          <a:prstGeom prst="rect">
            <a:avLst/>
          </a:prstGeom>
          <a:noFill/>
        </p:spPr>
      </p:pic>
      <p:pic>
        <p:nvPicPr>
          <p:cNvPr id="5124" name="Picture 4" descr="http://upcity.com/blog/wp-content/uploads/2013/12/twitter-logo.png"/>
          <p:cNvPicPr>
            <a:picLocks noChangeAspect="1" noChangeArrowheads="1"/>
          </p:cNvPicPr>
          <p:nvPr/>
        </p:nvPicPr>
        <p:blipFill>
          <a:blip r:embed="rId3" cstate="print"/>
          <a:srcRect/>
          <a:stretch>
            <a:fillRect/>
          </a:stretch>
        </p:blipFill>
        <p:spPr bwMode="auto">
          <a:xfrm rot="1393441">
            <a:off x="4971024" y="4684215"/>
            <a:ext cx="3365576" cy="1266098"/>
          </a:xfrm>
          <a:prstGeom prst="rect">
            <a:avLst/>
          </a:prstGeom>
          <a:noFill/>
        </p:spPr>
      </p:pic>
      <p:pic>
        <p:nvPicPr>
          <p:cNvPr id="5128" name="Picture 8" descr="http://burkevector.com/wp-content/uploads/2012/12/stock-illustration-22379401-pretty-girl-with-short-hair.jpg"/>
          <p:cNvPicPr>
            <a:picLocks noChangeAspect="1" noChangeArrowheads="1"/>
          </p:cNvPicPr>
          <p:nvPr/>
        </p:nvPicPr>
        <p:blipFill>
          <a:blip r:embed="rId4" cstate="print"/>
          <a:srcRect l="21255" r="11943" b="54605"/>
          <a:stretch>
            <a:fillRect/>
          </a:stretch>
        </p:blipFill>
        <p:spPr bwMode="auto">
          <a:xfrm>
            <a:off x="5357818" y="4643446"/>
            <a:ext cx="1571636" cy="1643074"/>
          </a:xfrm>
          <a:prstGeom prst="rect">
            <a:avLst/>
          </a:prstGeom>
          <a:noFill/>
        </p:spPr>
      </p:pic>
      <p:sp>
        <p:nvSpPr>
          <p:cNvPr id="8" name="Oval Callout 7"/>
          <p:cNvSpPr/>
          <p:nvPr/>
        </p:nvSpPr>
        <p:spPr>
          <a:xfrm>
            <a:off x="857224" y="3929066"/>
            <a:ext cx="3429024" cy="2071702"/>
          </a:xfrm>
          <a:prstGeom prst="wedgeEllipseCallout">
            <a:avLst>
              <a:gd name="adj1" fmla="val 76432"/>
              <a:gd name="adj2" fmla="val 32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Bookman Old Style" pitchFamily="18" charset="0"/>
              </a:rPr>
              <a:t>Hey, what I put on my Twitter page is no one else’s business!!</a:t>
            </a:r>
            <a:endParaRPr lang="en-GB"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5124"/>
                                        </p:tgtEl>
                                      </p:cBhvr>
                                    </p:animEffect>
                                    <p:set>
                                      <p:cBhvr>
                                        <p:cTn id="10" dur="1" fill="hold">
                                          <p:stCondLst>
                                            <p:cond delay="1999"/>
                                          </p:stCondLst>
                                        </p:cTn>
                                        <p:tgtEl>
                                          <p:spTgt spid="512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fade">
                                      <p:cBhvr>
                                        <p:cTn id="16" dur="3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1719" r="15039" b="6250"/>
          <a:stretch>
            <a:fillRect/>
          </a:stretch>
        </p:blipFill>
        <p:spPr bwMode="auto">
          <a:xfrm>
            <a:off x="285720" y="214290"/>
            <a:ext cx="8643998"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TotalTime>
  <Words>696</Words>
  <Application>Microsoft Office PowerPoint</Application>
  <PresentationFormat>On-screen Show (4:3)</PresentationFormat>
  <Paragraphs>73</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Critical Thinking</vt:lpstr>
      <vt:lpstr>Slide 2</vt:lpstr>
      <vt:lpstr>Tattoo Man</vt:lpstr>
      <vt:lpstr>How are stereotypes formed?</vt:lpstr>
      <vt:lpstr>Associating characteristics with certain groups of people</vt:lpstr>
      <vt:lpstr>What about real people? </vt:lpstr>
      <vt:lpstr>Slide 7</vt:lpstr>
      <vt:lpstr>What do people think about me?</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dc:title>
  <dc:creator>all</dc:creator>
  <cp:lastModifiedBy>all</cp:lastModifiedBy>
  <cp:revision>33</cp:revision>
  <dcterms:created xsi:type="dcterms:W3CDTF">2014-09-27T23:33:46Z</dcterms:created>
  <dcterms:modified xsi:type="dcterms:W3CDTF">2015-03-18T22:19:20Z</dcterms:modified>
</cp:coreProperties>
</file>