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302" r:id="rId11"/>
    <p:sldId id="265" r:id="rId12"/>
    <p:sldId id="266" r:id="rId13"/>
    <p:sldId id="267" r:id="rId14"/>
    <p:sldId id="268" r:id="rId15"/>
    <p:sldId id="269" r:id="rId16"/>
    <p:sldId id="270" r:id="rId17"/>
    <p:sldId id="305" r:id="rId18"/>
    <p:sldId id="304" r:id="rId19"/>
    <p:sldId id="278" r:id="rId20"/>
    <p:sldId id="272" r:id="rId21"/>
    <p:sldId id="273" r:id="rId22"/>
    <p:sldId id="274" r:id="rId23"/>
    <p:sldId id="275" r:id="rId24"/>
    <p:sldId id="276" r:id="rId25"/>
    <p:sldId id="306" r:id="rId26"/>
    <p:sldId id="307" r:id="rId27"/>
    <p:sldId id="280" r:id="rId28"/>
    <p:sldId id="279" r:id="rId29"/>
    <p:sldId id="281" r:id="rId30"/>
    <p:sldId id="282" r:id="rId31"/>
    <p:sldId id="283" r:id="rId32"/>
    <p:sldId id="284" r:id="rId33"/>
    <p:sldId id="308" r:id="rId34"/>
    <p:sldId id="309" r:id="rId35"/>
    <p:sldId id="286" r:id="rId36"/>
    <p:sldId id="287" r:id="rId37"/>
    <p:sldId id="288" r:id="rId38"/>
    <p:sldId id="290" r:id="rId39"/>
    <p:sldId id="291" r:id="rId40"/>
    <p:sldId id="292" r:id="rId41"/>
    <p:sldId id="310" r:id="rId42"/>
    <p:sldId id="311" r:id="rId43"/>
    <p:sldId id="296" r:id="rId44"/>
    <p:sldId id="294" r:id="rId45"/>
    <p:sldId id="289" r:id="rId46"/>
    <p:sldId id="297" r:id="rId47"/>
    <p:sldId id="298" r:id="rId48"/>
    <p:sldId id="299" r:id="rId49"/>
    <p:sldId id="312" r:id="rId50"/>
    <p:sldId id="313" r:id="rId51"/>
    <p:sldId id="301" r:id="rId52"/>
  </p:sldIdLst>
  <p:sldSz cx="6858000" cy="9144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94" y="1800"/>
      </p:cViewPr>
      <p:guideLst>
        <p:guide orient="horz" pos="288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5C4A39A-DBA1-491B-826E-2CC704388F71}" type="datetimeFigureOut">
              <a:rPr lang="en-GB"/>
              <a:pPr>
                <a:defRPr/>
              </a:pPr>
              <a:t>25/03/2015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1499206-F928-4E76-8EB8-7456D4E05CD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CF8078C-6EE0-4F1A-9D6B-22D2757F219F}" type="datetimeFigureOut">
              <a:rPr lang="en-GB"/>
              <a:pPr>
                <a:defRPr/>
              </a:pPr>
              <a:t>25/03/2015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DE545-9A96-4C1C-AD70-8C8D7E7B569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AFAB507-EF9F-4452-A8FB-F02F7DD6D430}" type="datetimeFigureOut">
              <a:rPr lang="en-GB"/>
              <a:pPr>
                <a:defRPr/>
              </a:pPr>
              <a:t>25/03/2015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EC60765-AC68-48CA-AE28-0FE7E4467F2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7A022F-145C-4A9A-9990-C5825FB051B9}" type="datetimeFigureOut">
              <a:rPr lang="en-GB"/>
              <a:pPr>
                <a:defRPr/>
              </a:pPr>
              <a:t>25/03/2015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DFADE64-E18C-4082-B566-66CBE0FA87C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139D31-1958-4C3B-B13F-30D7C92E935D}" type="datetimeFigureOut">
              <a:rPr lang="en-GB"/>
              <a:pPr>
                <a:defRPr/>
              </a:pPr>
              <a:t>25/03/2015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C39BA6E-094C-43CC-A1E4-5D9929F1D02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16CA560-C365-4837-B278-DA4354CE37D3}" type="datetimeFigureOut">
              <a:rPr lang="en-GB"/>
              <a:pPr>
                <a:defRPr/>
              </a:pPr>
              <a:t>25/03/2015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1578C05-FA6C-41DD-B5C7-41ADFE34A4B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DC6E9439-F765-477D-83C6-88A7A0A7378D}" type="datetimeFigureOut">
              <a:rPr lang="en-GB"/>
              <a:pPr>
                <a:defRPr/>
              </a:pPr>
              <a:t>25/03/2015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D655995-2078-4A62-BD7F-2EF61CB6FBF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D54C119-6479-47FF-A42C-BF2ECFD23CB6}" type="datetimeFigureOut">
              <a:rPr lang="en-GB"/>
              <a:pPr>
                <a:defRPr/>
              </a:pPr>
              <a:t>25/03/2015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9981A09-6379-4BCF-A017-190E5772588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4FBA3F-6F9E-4D83-BF99-6808C273A5D7}" type="datetimeFigureOut">
              <a:rPr lang="en-GB"/>
              <a:pPr>
                <a:defRPr/>
              </a:pPr>
              <a:t>25/03/2015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E8BEC1A-0106-4C37-834A-477A3EC9899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DEA231-D856-416D-BC1F-2380416329FD}" type="datetimeFigureOut">
              <a:rPr lang="en-GB"/>
              <a:pPr>
                <a:defRPr/>
              </a:pPr>
              <a:t>25/03/2015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E84244A-ECD5-4319-A1B8-1127D75989A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35F5B0-110B-4771-8764-40912193B5A8}" type="datetimeFigureOut">
              <a:rPr lang="en-GB"/>
              <a:pPr>
                <a:defRPr/>
              </a:pPr>
              <a:t>25/03/2015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BE4CC52-5E74-4265-906B-209F1B44078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24885E5-292B-4C1B-980F-DBE3EB2B95CB}" type="datetimeFigureOut">
              <a:rPr lang="en-GB"/>
              <a:pPr>
                <a:defRPr/>
              </a:pPr>
              <a:t>25/03/2015</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1103B3-3198-4E26-8D19-0FF9C7C70DF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google.co.uk/url?q=http://www.harunyahya.com/en/Books/1001/the-truth-of-the-life/chapter/2677&amp;sa=U&amp;ei=ppWzVOm-Ksa7UeKig6AJ&amp;ved=0CBgQ9QEwAQ&amp;usg=AFQjCNGUpUrHMCTBMfzYTHLfxXYl9JHIIQ" TargetMode="External"/><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www.google.co.uk/url?q=http://indianapublicmedia.org/amomentofscience/vestmannaeyjar-town-fought-volcano-won/&amp;sa=U&amp;ei=NpKzVNrbGMHpUqqWhOAC&amp;ved=0CCwQ9QEwCw&amp;usg=AFQjCNERDLste03cWBroxUHEwrWMHV9hpg" TargetMode="External"/><Relationship Id="rId1" Type="http://schemas.openxmlformats.org/officeDocument/2006/relationships/slideLayout" Target="../slideLayouts/slideLayout1.xml"/><Relationship Id="rId6" Type="http://schemas.openxmlformats.org/officeDocument/2006/relationships/hyperlink" Target="http://www.google.co.uk/url?q=http://www.huffingtonpost.com/2013/04/13/2013-hurricane-forecast_n_3077254.html&amp;sa=U&amp;ei=45OzVKbcN8WqUfLDgaAH&amp;ved=0CDwQ9QEwEw&amp;usg=AFQjCNH0JSzAK0ZN3Vcw7oSuLkk1Ys1VKA" TargetMode="External"/><Relationship Id="rId5" Type="http://schemas.openxmlformats.org/officeDocument/2006/relationships/image" Target="../media/image2.jpeg"/><Relationship Id="rId10" Type="http://schemas.openxmlformats.org/officeDocument/2006/relationships/image" Target="../media/image5.jpeg"/><Relationship Id="rId4" Type="http://schemas.openxmlformats.org/officeDocument/2006/relationships/hyperlink" Target="http://www.google.co.uk/url?q=http://rt.com/news/155072-chernobyl-images-now-then/&amp;sa=U&amp;ei=95KzVLLpJce0UZGKgpAN&amp;ved=0CBoQ9QEwAg&amp;usg=AFQjCNEP9KDCyz_cvviLKnmvHf4ezVnToA"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google.co.uk/url?q=http://www.nbcnews.com/id/33961053/?q=Search%20and%20rescue&amp;sa=U&amp;ei=egi1VLqDLIzcaq_EgLgM&amp;ved=0CCgQ9QEwCQ&amp;usg=AFQjCNFReEf367slY3wZn4K_PKErlWBX9w" TargetMode="External"/><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www.google.co.uk/url?q=http://en.wikipedia.org/wiki/Slum&amp;sa=U&amp;ei=VQi1VPOeHMz7UPqsgLgD&amp;ved=0CBYQ9QEwAA&amp;usg=AFQjCNE8i4iPg0eNkiG487H5TTh1_1cKCQ" TargetMode="External"/><Relationship Id="rId1" Type="http://schemas.openxmlformats.org/officeDocument/2006/relationships/slideLayout" Target="../slideLayouts/slideLayout2.xml"/><Relationship Id="rId6" Type="http://schemas.openxmlformats.org/officeDocument/2006/relationships/hyperlink" Target="http://www.google.co.uk/url?q=https://urbantimes.co/2011/03/days-shook-world/image-3-for-japan-tsunami-aftermath-gallery-487025981/&amp;sa=U&amp;ei=egi1VLqDLIzcaq_EgLgM&amp;ved=0CCIQ9QEwBg&amp;usg=AFQjCNE_cbd0zrmIqUm-QoOEWP-7Hx87iQ" TargetMode="External"/><Relationship Id="rId5" Type="http://schemas.openxmlformats.org/officeDocument/2006/relationships/image" Target="../media/image14.jpeg"/><Relationship Id="rId4" Type="http://schemas.openxmlformats.org/officeDocument/2006/relationships/hyperlink" Target="http://www.google.co.uk/url?q=http://www.japantimes.co.jp/news/2011/04/01/national/tsunami-hit-towns-face-dire-future/&amp;sa=U&amp;ei=egi1VLqDLIzcaq_EgLgM&amp;ved=0CBwQ9QEwAw&amp;usg=AFQjCNEfWZX7OnIPuYROm403G8eKJWxeYA" TargetMode="External"/><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hildfund.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hildfund.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t-Predict----Quitting-Because-It-Doesn"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google.co.uk/url?q=http://hurricane.atmos.colostate.edu/forecasts/2007/april2007/&amp;sa=U&amp;ei=sgm1VMv9A9DOaOafgZAB&amp;ved=0CCoQ9QEwCQ&amp;usg=AFQjCNFikO6Wij3tSuliPKbHYHKcGQTpAw"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livescience.com/3464-earthquake-predictions-remain-faulty.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uk/url?q=http://www.peepsltd.co.uk/legislation.html&amp;sa=U&amp;ei=wCq1VN-aL8Oxafz6gZgH&amp;ved=0CBYQ9QEwAA&amp;usg=AFQjCNGbAP-43QpJkxKTvKdqVDu_wj-TRg"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www.google.co.uk/url?q=http://www.safety-shield.co.uk/healthandsafetypolicy.html&amp;sa=U&amp;ei=5Cq1VLvMDsT8UvOyhLAN&amp;ved=0CCgQ9QEwCQ&amp;usg=AFQjCNF8rBOPUhrihPyXOfySc-1nRNrneQ"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www.google.co.uk/url?q=http://en.wikipedia.org/wiki/Air_pollution&amp;sa=U&amp;ei=7x22VJaXJ5PZatCpgNAB&amp;ved=0CCAQ9QEwBQ&amp;usg=AFQjCNF06eejc6M6rvHThMLRK-qTpwg1Xw" TargetMode="External"/><Relationship Id="rId1" Type="http://schemas.openxmlformats.org/officeDocument/2006/relationships/slideLayout" Target="../slideLayouts/slideLayout2.xml"/><Relationship Id="rId6" Type="http://schemas.openxmlformats.org/officeDocument/2006/relationships/hyperlink" Target="http://www.google.co.uk/url?q=http://www.businessinsider.com/china-water-pollution-photos-2014-7?op=1&amp;sa=U&amp;ei=Kx62VIGcOM3raOjlgZAO&amp;ved=0CDwQ9QEwEw&amp;usg=AFQjCNFxO9FUbXO6IpnsuEBB9dNGuJy_OA" TargetMode="External"/><Relationship Id="rId5" Type="http://schemas.openxmlformats.org/officeDocument/2006/relationships/image" Target="../media/image23.jpeg"/><Relationship Id="rId4" Type="http://schemas.openxmlformats.org/officeDocument/2006/relationships/hyperlink" Target="http://www.google.co.uk/url?q=http://www.egu.eu/medialibrary/image/14/karymsky-volcano-2004/&amp;sa=U&amp;ei=Dh62VNDWNcuvU9iNgegD&amp;ved=0CCAQ9QEwBQ&amp;usg=AFQjCNH_K_DOd85UjN5rtl0W366jL_M4wg"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www.greenfacts.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roughguides.com/website/shop/products/Climate-Change.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http://t1.gstatic.com/images?q=tbn:ANd9GcStCzIlct1RQaHEwnDfBPq3deI6GhSx032S2qVRE2oiDfykD-OXylJGYTE">
            <a:hlinkClick r:id="rId2"/>
          </p:cNvPr>
          <p:cNvPicPr>
            <a:picLocks noChangeAspect="1" noChangeArrowheads="1"/>
          </p:cNvPicPr>
          <p:nvPr/>
        </p:nvPicPr>
        <p:blipFill>
          <a:blip r:embed="rId3"/>
          <a:srcRect/>
          <a:stretch>
            <a:fillRect/>
          </a:stretch>
        </p:blipFill>
        <p:spPr bwMode="auto">
          <a:xfrm>
            <a:off x="687388" y="827088"/>
            <a:ext cx="1819275" cy="1584325"/>
          </a:xfrm>
          <a:prstGeom prst="rect">
            <a:avLst/>
          </a:prstGeom>
          <a:noFill/>
          <a:ln w="9525">
            <a:noFill/>
            <a:miter lim="800000"/>
            <a:headEnd/>
            <a:tailEnd/>
          </a:ln>
        </p:spPr>
      </p:pic>
      <p:pic>
        <p:nvPicPr>
          <p:cNvPr id="13314" name="Picture 5" descr="http://t1.gstatic.com/images?q=tbn:ANd9GcSJJzFlBoOgEcw2xHEdRXzAycA5XtLRAqPKaVyUxS5WKKek2pBpli1AiF86">
            <a:hlinkClick r:id="rId4"/>
          </p:cNvPr>
          <p:cNvPicPr>
            <a:picLocks noChangeAspect="1" noChangeArrowheads="1"/>
          </p:cNvPicPr>
          <p:nvPr/>
        </p:nvPicPr>
        <p:blipFill>
          <a:blip r:embed="rId5"/>
          <a:srcRect/>
          <a:stretch>
            <a:fillRect/>
          </a:stretch>
        </p:blipFill>
        <p:spPr bwMode="auto">
          <a:xfrm>
            <a:off x="2498725" y="827088"/>
            <a:ext cx="1924050" cy="1593850"/>
          </a:xfrm>
          <a:prstGeom prst="rect">
            <a:avLst/>
          </a:prstGeom>
          <a:noFill/>
          <a:ln w="9525">
            <a:noFill/>
            <a:miter lim="800000"/>
            <a:headEnd/>
            <a:tailEnd/>
          </a:ln>
        </p:spPr>
      </p:pic>
      <p:sp>
        <p:nvSpPr>
          <p:cNvPr id="13315" name="TextBox 6"/>
          <p:cNvSpPr txBox="1">
            <a:spLocks noChangeArrowheads="1"/>
          </p:cNvSpPr>
          <p:nvPr/>
        </p:nvSpPr>
        <p:spPr bwMode="auto">
          <a:xfrm>
            <a:off x="473075" y="282575"/>
            <a:ext cx="6003925" cy="369888"/>
          </a:xfrm>
          <a:prstGeom prst="rect">
            <a:avLst/>
          </a:prstGeom>
          <a:noFill/>
          <a:ln w="9525">
            <a:noFill/>
            <a:miter lim="800000"/>
            <a:headEnd/>
            <a:tailEnd/>
          </a:ln>
        </p:spPr>
        <p:txBody>
          <a:bodyPr wrap="none">
            <a:spAutoFit/>
          </a:bodyPr>
          <a:lstStyle/>
          <a:p>
            <a:r>
              <a:rPr lang="en-GB">
                <a:latin typeface="Calibri" pitchFamily="34" charset="0"/>
              </a:rPr>
              <a:t>Political  Economic   Social  Technological  Legal Environmental</a:t>
            </a:r>
          </a:p>
        </p:txBody>
      </p:sp>
      <p:sp>
        <p:nvSpPr>
          <p:cNvPr id="13316" name="TextBox 7"/>
          <p:cNvSpPr txBox="1">
            <a:spLocks noChangeArrowheads="1"/>
          </p:cNvSpPr>
          <p:nvPr/>
        </p:nvSpPr>
        <p:spPr bwMode="auto">
          <a:xfrm>
            <a:off x="744538" y="2624138"/>
            <a:ext cx="5559425" cy="584200"/>
          </a:xfrm>
          <a:prstGeom prst="rect">
            <a:avLst/>
          </a:prstGeom>
          <a:noFill/>
          <a:ln w="9525">
            <a:noFill/>
            <a:miter lim="800000"/>
            <a:headEnd/>
            <a:tailEnd/>
          </a:ln>
        </p:spPr>
        <p:txBody>
          <a:bodyPr>
            <a:spAutoFit/>
          </a:bodyPr>
          <a:lstStyle/>
          <a:p>
            <a:r>
              <a:rPr lang="en-GB" sz="3200">
                <a:latin typeface="Calibri" pitchFamily="34" charset="0"/>
              </a:rPr>
              <a:t>Natural and  Human Disasters</a:t>
            </a:r>
          </a:p>
        </p:txBody>
      </p:sp>
      <p:pic>
        <p:nvPicPr>
          <p:cNvPr id="13317" name="Picture 2" descr="http://t1.gstatic.com/images?q=tbn:ANd9GcSmALyhLes2dhSKsBzngvM5IPF2P8wdhXpnBJVFPN6IZ679kRqTugfrTZw">
            <a:hlinkClick r:id="rId6"/>
          </p:cNvPr>
          <p:cNvPicPr>
            <a:picLocks noChangeAspect="1" noChangeArrowheads="1"/>
          </p:cNvPicPr>
          <p:nvPr/>
        </p:nvPicPr>
        <p:blipFill>
          <a:blip r:embed="rId7"/>
          <a:srcRect/>
          <a:stretch>
            <a:fillRect/>
          </a:stretch>
        </p:blipFill>
        <p:spPr bwMode="auto">
          <a:xfrm>
            <a:off x="4422775" y="827088"/>
            <a:ext cx="1825625" cy="1593850"/>
          </a:xfrm>
          <a:prstGeom prst="rect">
            <a:avLst/>
          </a:prstGeom>
          <a:noFill/>
          <a:ln w="9525">
            <a:noFill/>
            <a:miter lim="800000"/>
            <a:headEnd/>
            <a:tailEnd/>
          </a:ln>
        </p:spPr>
      </p:pic>
      <p:sp>
        <p:nvSpPr>
          <p:cNvPr id="13318" name="TextBox 8"/>
          <p:cNvSpPr txBox="1">
            <a:spLocks noChangeArrowheads="1"/>
          </p:cNvSpPr>
          <p:nvPr/>
        </p:nvSpPr>
        <p:spPr bwMode="auto">
          <a:xfrm>
            <a:off x="565150" y="8605838"/>
            <a:ext cx="5805488" cy="366712"/>
          </a:xfrm>
          <a:prstGeom prst="rect">
            <a:avLst/>
          </a:prstGeom>
          <a:noFill/>
          <a:ln w="9525">
            <a:noFill/>
            <a:miter lim="800000"/>
            <a:headEnd/>
            <a:tailEnd/>
          </a:ln>
        </p:spPr>
        <p:txBody>
          <a:bodyPr wrap="none">
            <a:spAutoFit/>
          </a:bodyPr>
          <a:lstStyle/>
          <a:p>
            <a:pPr algn="ctr"/>
            <a:r>
              <a:rPr lang="en-GB" b="1">
                <a:latin typeface="Calibri" pitchFamily="34" charset="0"/>
              </a:rPr>
              <a:t>Welsh Baccalaureate National Global Citizenship Challenge </a:t>
            </a:r>
          </a:p>
        </p:txBody>
      </p:sp>
      <p:sp>
        <p:nvSpPr>
          <p:cNvPr id="10" name="Quad Arrow Callout 9"/>
          <p:cNvSpPr/>
          <p:nvPr/>
        </p:nvSpPr>
        <p:spPr>
          <a:xfrm>
            <a:off x="1597025" y="4140200"/>
            <a:ext cx="3738563" cy="2879725"/>
          </a:xfrm>
          <a:prstGeom prst="quadArrowCallou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20" name="TextBox 10"/>
          <p:cNvSpPr txBox="1">
            <a:spLocks noChangeArrowheads="1"/>
          </p:cNvSpPr>
          <p:nvPr/>
        </p:nvSpPr>
        <p:spPr bwMode="auto">
          <a:xfrm>
            <a:off x="2174875" y="3579813"/>
            <a:ext cx="2571750" cy="369887"/>
          </a:xfrm>
          <a:prstGeom prst="rect">
            <a:avLst/>
          </a:prstGeom>
          <a:noFill/>
          <a:ln w="9525">
            <a:noFill/>
            <a:miter lim="800000"/>
            <a:headEnd/>
            <a:tailEnd/>
          </a:ln>
        </p:spPr>
        <p:txBody>
          <a:bodyPr wrap="none">
            <a:spAutoFit/>
          </a:bodyPr>
          <a:lstStyle/>
          <a:p>
            <a:r>
              <a:rPr lang="en-GB">
                <a:latin typeface="Calibri" pitchFamily="34" charset="0"/>
              </a:rPr>
              <a:t>What is  Climate Change?</a:t>
            </a:r>
          </a:p>
        </p:txBody>
      </p:sp>
      <p:sp>
        <p:nvSpPr>
          <p:cNvPr id="13321" name="TextBox 11"/>
          <p:cNvSpPr txBox="1">
            <a:spLocks noChangeArrowheads="1"/>
          </p:cNvSpPr>
          <p:nvPr/>
        </p:nvSpPr>
        <p:spPr bwMode="auto">
          <a:xfrm>
            <a:off x="1825625" y="7308850"/>
            <a:ext cx="3298825" cy="368300"/>
          </a:xfrm>
          <a:prstGeom prst="rect">
            <a:avLst/>
          </a:prstGeom>
          <a:noFill/>
          <a:ln w="9525">
            <a:noFill/>
            <a:miter lim="800000"/>
            <a:headEnd/>
            <a:tailEnd/>
          </a:ln>
        </p:spPr>
        <p:txBody>
          <a:bodyPr wrap="none">
            <a:spAutoFit/>
          </a:bodyPr>
          <a:lstStyle/>
          <a:p>
            <a:r>
              <a:rPr lang="en-GB">
                <a:latin typeface="Calibri" pitchFamily="34" charset="0"/>
              </a:rPr>
              <a:t>How can we live “Greener” lives?</a:t>
            </a:r>
          </a:p>
        </p:txBody>
      </p:sp>
      <p:sp>
        <p:nvSpPr>
          <p:cNvPr id="13322" name="TextBox 12"/>
          <p:cNvSpPr txBox="1">
            <a:spLocks noChangeArrowheads="1"/>
          </p:cNvSpPr>
          <p:nvPr/>
        </p:nvSpPr>
        <p:spPr bwMode="auto">
          <a:xfrm>
            <a:off x="5335588" y="5013325"/>
            <a:ext cx="1373187" cy="923925"/>
          </a:xfrm>
          <a:prstGeom prst="rect">
            <a:avLst/>
          </a:prstGeom>
          <a:noFill/>
          <a:ln w="9525">
            <a:noFill/>
            <a:miter lim="800000"/>
            <a:headEnd/>
            <a:tailEnd/>
          </a:ln>
        </p:spPr>
        <p:txBody>
          <a:bodyPr wrap="none">
            <a:spAutoFit/>
          </a:bodyPr>
          <a:lstStyle/>
          <a:p>
            <a:r>
              <a:rPr lang="en-GB">
                <a:latin typeface="Calibri" pitchFamily="34" charset="0"/>
              </a:rPr>
              <a:t>What causes</a:t>
            </a:r>
          </a:p>
          <a:p>
            <a:r>
              <a:rPr lang="en-GB">
                <a:latin typeface="Calibri" pitchFamily="34" charset="0"/>
              </a:rPr>
              <a:t>Human</a:t>
            </a:r>
          </a:p>
          <a:p>
            <a:r>
              <a:rPr lang="en-GB">
                <a:latin typeface="Calibri" pitchFamily="34" charset="0"/>
              </a:rPr>
              <a:t>Disasters?</a:t>
            </a:r>
          </a:p>
        </p:txBody>
      </p:sp>
      <p:sp>
        <p:nvSpPr>
          <p:cNvPr id="13323" name="TextBox 13"/>
          <p:cNvSpPr txBox="1">
            <a:spLocks noChangeArrowheads="1"/>
          </p:cNvSpPr>
          <p:nvPr/>
        </p:nvSpPr>
        <p:spPr bwMode="auto">
          <a:xfrm>
            <a:off x="80963" y="5187950"/>
            <a:ext cx="1325562" cy="922338"/>
          </a:xfrm>
          <a:prstGeom prst="rect">
            <a:avLst/>
          </a:prstGeom>
          <a:noFill/>
          <a:ln w="9525">
            <a:noFill/>
            <a:miter lim="800000"/>
            <a:headEnd/>
            <a:tailEnd/>
          </a:ln>
        </p:spPr>
        <p:txBody>
          <a:bodyPr wrap="none">
            <a:spAutoFit/>
          </a:bodyPr>
          <a:lstStyle/>
          <a:p>
            <a:r>
              <a:rPr lang="en-GB">
                <a:latin typeface="Calibri" pitchFamily="34" charset="0"/>
              </a:rPr>
              <a:t>Can Natural</a:t>
            </a:r>
          </a:p>
          <a:p>
            <a:r>
              <a:rPr lang="en-GB">
                <a:latin typeface="Calibri" pitchFamily="34" charset="0"/>
              </a:rPr>
              <a:t>Disasters</a:t>
            </a:r>
          </a:p>
          <a:p>
            <a:r>
              <a:rPr lang="en-GB">
                <a:latin typeface="Calibri" pitchFamily="34" charset="0"/>
              </a:rPr>
              <a:t>be avoided?</a:t>
            </a:r>
          </a:p>
        </p:txBody>
      </p:sp>
      <p:pic>
        <p:nvPicPr>
          <p:cNvPr id="13324" name="Picture 4" descr="http://t3.gstatic.com/images?q=tbn:ANd9GcRniMgECjQ8lUPF-3suQ_ZRSM4UfyEXC4yuaLqI6c0TZrSth-ZTQcfCBvw">
            <a:hlinkClick r:id="rId8"/>
          </p:cNvPr>
          <p:cNvPicPr>
            <a:picLocks noChangeAspect="1" noChangeArrowheads="1"/>
          </p:cNvPicPr>
          <p:nvPr/>
        </p:nvPicPr>
        <p:blipFill>
          <a:blip r:embed="rId9"/>
          <a:srcRect/>
          <a:stretch>
            <a:fillRect/>
          </a:stretch>
        </p:blipFill>
        <p:spPr bwMode="auto">
          <a:xfrm>
            <a:off x="2544763" y="4859338"/>
            <a:ext cx="1878012" cy="1411287"/>
          </a:xfrm>
          <a:prstGeom prst="rect">
            <a:avLst/>
          </a:prstGeom>
          <a:noFill/>
          <a:ln w="9525">
            <a:noFill/>
            <a:miter lim="800000"/>
            <a:headEnd/>
            <a:tailEnd/>
          </a:ln>
        </p:spPr>
      </p:pic>
      <p:sp>
        <p:nvSpPr>
          <p:cNvPr id="13325" name="TextBox 14"/>
          <p:cNvSpPr txBox="1">
            <a:spLocks noChangeArrowheads="1"/>
          </p:cNvSpPr>
          <p:nvPr/>
        </p:nvSpPr>
        <p:spPr bwMode="auto">
          <a:xfrm>
            <a:off x="333375" y="7740650"/>
            <a:ext cx="5553075" cy="366713"/>
          </a:xfrm>
          <a:prstGeom prst="rect">
            <a:avLst/>
          </a:prstGeom>
          <a:noFill/>
          <a:ln w="9525">
            <a:noFill/>
            <a:miter lim="800000"/>
            <a:headEnd/>
            <a:tailEnd/>
          </a:ln>
        </p:spPr>
        <p:txBody>
          <a:bodyPr wrap="none">
            <a:spAutoFit/>
          </a:bodyPr>
          <a:lstStyle/>
          <a:p>
            <a:r>
              <a:rPr lang="en-GB">
                <a:latin typeface="Calibri" pitchFamily="34" charset="0"/>
              </a:rPr>
              <a:t>Name...................................... ................. Tutor group........</a:t>
            </a:r>
          </a:p>
        </p:txBody>
      </p:sp>
      <p:pic>
        <p:nvPicPr>
          <p:cNvPr id="13327" name="Picture 15" descr="GwE Logo CMYK 2"/>
          <p:cNvPicPr>
            <a:picLocks noChangeAspect="1" noChangeArrowheads="1"/>
          </p:cNvPicPr>
          <p:nvPr/>
        </p:nvPicPr>
        <p:blipFill>
          <a:blip r:embed="rId10"/>
          <a:srcRect/>
          <a:stretch>
            <a:fillRect/>
          </a:stretch>
        </p:blipFill>
        <p:spPr bwMode="auto">
          <a:xfrm>
            <a:off x="3141663" y="8027988"/>
            <a:ext cx="627062" cy="54133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a:off x="260350" y="179388"/>
            <a:ext cx="6192838" cy="1200150"/>
          </a:xfrm>
          <a:prstGeom prst="rect">
            <a:avLst/>
          </a:prstGeom>
          <a:noFill/>
          <a:ln w="9525">
            <a:noFill/>
            <a:miter lim="800000"/>
            <a:headEnd/>
            <a:tailEnd/>
          </a:ln>
        </p:spPr>
        <p:txBody>
          <a:bodyPr>
            <a:spAutoFit/>
          </a:bodyPr>
          <a:lstStyle/>
          <a:p>
            <a:r>
              <a:rPr lang="en-GB">
                <a:latin typeface="Calibri" pitchFamily="34" charset="0"/>
              </a:rPr>
              <a:t>You are to produce a poster to try to convey  YOUR opinion</a:t>
            </a:r>
          </a:p>
          <a:p>
            <a:r>
              <a:rPr lang="en-GB">
                <a:latin typeface="Calibri" pitchFamily="34" charset="0"/>
              </a:rPr>
              <a:t>On Fossil Fuels ‘ impact  on the environment. You should research  some suitable statistics and record them in the box below, then  produce your poster.</a:t>
            </a:r>
          </a:p>
        </p:txBody>
      </p:sp>
      <p:sp>
        <p:nvSpPr>
          <p:cNvPr id="5" name="Rectangle 4"/>
          <p:cNvSpPr/>
          <p:nvPr/>
        </p:nvSpPr>
        <p:spPr>
          <a:xfrm>
            <a:off x="349250" y="1711325"/>
            <a:ext cx="6192838" cy="3024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531" name="TextBox 5"/>
          <p:cNvSpPr txBox="1">
            <a:spLocks noChangeArrowheads="1"/>
          </p:cNvSpPr>
          <p:nvPr/>
        </p:nvSpPr>
        <p:spPr bwMode="auto">
          <a:xfrm>
            <a:off x="260350" y="5219700"/>
            <a:ext cx="6370638" cy="646113"/>
          </a:xfrm>
          <a:prstGeom prst="rect">
            <a:avLst/>
          </a:prstGeom>
          <a:noFill/>
          <a:ln w="9525">
            <a:noFill/>
            <a:miter lim="800000"/>
            <a:headEnd/>
            <a:tailEnd/>
          </a:ln>
        </p:spPr>
        <p:txBody>
          <a:bodyPr wrap="none">
            <a:spAutoFit/>
          </a:bodyPr>
          <a:lstStyle/>
          <a:p>
            <a:r>
              <a:rPr lang="en-GB">
                <a:latin typeface="Calibri" pitchFamily="34" charset="0"/>
              </a:rPr>
              <a:t>You should now reflect on the  Strengths and Weaknesses of your </a:t>
            </a:r>
          </a:p>
          <a:p>
            <a:r>
              <a:rPr lang="en-GB">
                <a:latin typeface="Calibri" pitchFamily="34" charset="0"/>
              </a:rPr>
              <a:t>Poster in raising awareness of Politics and Global warming.</a:t>
            </a:r>
          </a:p>
        </p:txBody>
      </p:sp>
      <p:graphicFrame>
        <p:nvGraphicFramePr>
          <p:cNvPr id="8" name="Table 7"/>
          <p:cNvGraphicFramePr>
            <a:graphicFrameLocks noGrp="1"/>
          </p:cNvGraphicFramePr>
          <p:nvPr/>
        </p:nvGraphicFramePr>
        <p:xfrm>
          <a:off x="260350" y="6156325"/>
          <a:ext cx="6192838" cy="2382838"/>
        </p:xfrm>
        <a:graphic>
          <a:graphicData uri="http://schemas.openxmlformats.org/drawingml/2006/table">
            <a:tbl>
              <a:tblPr firstRow="1" bandRow="1">
                <a:tableStyleId>{5940675A-B579-460E-94D1-54222C63F5DA}</a:tableStyleId>
              </a:tblPr>
              <a:tblGrid>
                <a:gridCol w="3096344"/>
                <a:gridCol w="3096344"/>
              </a:tblGrid>
              <a:tr h="370840">
                <a:tc>
                  <a:txBody>
                    <a:bodyPr/>
                    <a:lstStyle/>
                    <a:p>
                      <a:r>
                        <a:rPr lang="en-GB" dirty="0" smtClean="0"/>
                        <a:t>Strengths</a:t>
                      </a:r>
                      <a:endParaRPr lang="en-GB" dirty="0"/>
                    </a:p>
                  </a:txBody>
                  <a:tcPr/>
                </a:tc>
                <a:tc>
                  <a:txBody>
                    <a:bodyPr/>
                    <a:lstStyle/>
                    <a:p>
                      <a:r>
                        <a:rPr lang="en-GB" dirty="0" smtClean="0"/>
                        <a:t>Weaknesses</a:t>
                      </a:r>
                      <a:endParaRPr lang="en-GB" dirty="0"/>
                    </a:p>
                  </a:txBody>
                  <a:tcPr/>
                </a:tc>
              </a:tr>
              <a:tr h="370840">
                <a:tc>
                  <a:txBody>
                    <a:bodyPr/>
                    <a:lstStyle/>
                    <a:p>
                      <a:endParaRPr lang="en-GB"/>
                    </a:p>
                  </a:txBody>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tc>
              </a:tr>
            </a:tbl>
          </a:graphicData>
        </a:graphic>
      </p:graphicFrame>
      <p:sp>
        <p:nvSpPr>
          <p:cNvPr id="22543" name="Rectangle 8"/>
          <p:cNvSpPr>
            <a:spLocks noChangeArrowheads="1"/>
          </p:cNvSpPr>
          <p:nvPr/>
        </p:nvSpPr>
        <p:spPr bwMode="auto">
          <a:xfrm>
            <a:off x="5402263" y="4429125"/>
            <a:ext cx="1120775" cy="306388"/>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descr="Description: https://golearngeo.files.wordpress.com/2011/07/medc.jpg"/>
          <p:cNvPicPr>
            <a:picLocks noChangeAspect="1" noChangeArrowheads="1"/>
          </p:cNvPicPr>
          <p:nvPr/>
        </p:nvPicPr>
        <p:blipFill>
          <a:blip r:embed="rId2"/>
          <a:srcRect/>
          <a:stretch>
            <a:fillRect/>
          </a:stretch>
        </p:blipFill>
        <p:spPr bwMode="auto">
          <a:xfrm>
            <a:off x="665163" y="1203325"/>
            <a:ext cx="5414962" cy="2247900"/>
          </a:xfrm>
          <a:prstGeom prst="rect">
            <a:avLst/>
          </a:prstGeom>
          <a:noFill/>
          <a:ln w="9525">
            <a:noFill/>
            <a:miter lim="800000"/>
            <a:headEnd/>
            <a:tailEnd/>
          </a:ln>
        </p:spPr>
      </p:pic>
      <p:pic>
        <p:nvPicPr>
          <p:cNvPr id="23554" name="Picture 6" descr="Description: http://conservationmagazine.org/wordpress/wp-content/uploads/2010/08/CORN-dreamstime_5073883.jpg"/>
          <p:cNvPicPr>
            <a:picLocks noChangeAspect="1" noChangeArrowheads="1"/>
          </p:cNvPicPr>
          <p:nvPr/>
        </p:nvPicPr>
        <p:blipFill>
          <a:blip r:embed="rId3"/>
          <a:srcRect/>
          <a:stretch>
            <a:fillRect/>
          </a:stretch>
        </p:blipFill>
        <p:spPr bwMode="auto">
          <a:xfrm>
            <a:off x="777875" y="3600450"/>
            <a:ext cx="5302250" cy="2060575"/>
          </a:xfrm>
          <a:prstGeom prst="rect">
            <a:avLst/>
          </a:prstGeom>
          <a:noFill/>
          <a:ln w="9525">
            <a:noFill/>
            <a:miter lim="800000"/>
            <a:headEnd/>
            <a:tailEnd/>
          </a:ln>
        </p:spPr>
      </p:pic>
      <p:sp>
        <p:nvSpPr>
          <p:cNvPr id="23555" name="Rectangle 7"/>
          <p:cNvSpPr>
            <a:spLocks noChangeArrowheads="1"/>
          </p:cNvSpPr>
          <p:nvPr/>
        </p:nvSpPr>
        <p:spPr bwMode="auto">
          <a:xfrm>
            <a:off x="620713" y="-19050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6" name="Rectangle 8"/>
          <p:cNvSpPr>
            <a:spLocks noChangeArrowheads="1"/>
          </p:cNvSpPr>
          <p:nvPr/>
        </p:nvSpPr>
        <p:spPr bwMode="auto">
          <a:xfrm>
            <a:off x="2135188" y="123825"/>
            <a:ext cx="2587625" cy="1076325"/>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algn="ctr">
              <a:defRPr/>
            </a:pPr>
            <a:r>
              <a:rPr lang="en-GB" sz="1600" u="sng" dirty="0">
                <a:latin typeface="+mj-lt"/>
                <a:ea typeface="Calibri" pitchFamily="34" charset="0"/>
                <a:cs typeface="Times New Roman" pitchFamily="18" charset="0"/>
              </a:rPr>
              <a:t>Economic Issues</a:t>
            </a:r>
            <a:endParaRPr lang="en-GB" sz="1600" dirty="0">
              <a:latin typeface="+mj-lt"/>
              <a:cs typeface="Arial" pitchFamily="34" charset="0"/>
            </a:endParaRPr>
          </a:p>
          <a:p>
            <a:pPr algn="ctr" eaLnBrk="0" hangingPunct="0">
              <a:defRPr/>
            </a:pPr>
            <a:r>
              <a:rPr lang="en-GB" sz="1600" u="sng" dirty="0">
                <a:latin typeface="+mj-lt"/>
                <a:ea typeface="Calibri" pitchFamily="34" charset="0"/>
                <a:cs typeface="Times New Roman" pitchFamily="18" charset="0"/>
              </a:rPr>
              <a:t>&amp;</a:t>
            </a:r>
            <a:endParaRPr lang="en-GB" sz="1600" dirty="0">
              <a:latin typeface="+mj-lt"/>
              <a:cs typeface="Arial" pitchFamily="34" charset="0"/>
            </a:endParaRPr>
          </a:p>
          <a:p>
            <a:pPr algn="ctr" eaLnBrk="0" hangingPunct="0">
              <a:defRPr/>
            </a:pPr>
            <a:r>
              <a:rPr lang="en-GB" sz="1600" u="sng" dirty="0">
                <a:latin typeface="+mj-lt"/>
                <a:cs typeface="Arial" pitchFamily="34" charset="0"/>
              </a:rPr>
              <a:t>Natural and Human disasters</a:t>
            </a:r>
          </a:p>
          <a:p>
            <a:pPr algn="ctr" eaLnBrk="0" hangingPunct="0">
              <a:defRPr/>
            </a:pPr>
            <a:endParaRPr lang="en-GB" sz="1600" dirty="0">
              <a:latin typeface="+mj-lt"/>
              <a:cs typeface="Arial" pitchFamily="34" charset="0"/>
            </a:endParaRPr>
          </a:p>
        </p:txBody>
      </p:sp>
      <p:sp>
        <p:nvSpPr>
          <p:cNvPr id="23557" name="Rectangle 9"/>
          <p:cNvSpPr>
            <a:spLocks noChangeArrowheads="1"/>
          </p:cNvSpPr>
          <p:nvPr/>
        </p:nvSpPr>
        <p:spPr bwMode="auto">
          <a:xfrm>
            <a:off x="0" y="91440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23558" name="Rectangle 10"/>
          <p:cNvSpPr>
            <a:spLocks noChangeArrowheads="1"/>
          </p:cNvSpPr>
          <p:nvPr/>
        </p:nvSpPr>
        <p:spPr bwMode="auto">
          <a:xfrm>
            <a:off x="0" y="268605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23559" name="Rectangle 11"/>
          <p:cNvSpPr>
            <a:spLocks noChangeArrowheads="1"/>
          </p:cNvSpPr>
          <p:nvPr/>
        </p:nvSpPr>
        <p:spPr bwMode="auto">
          <a:xfrm>
            <a:off x="0" y="3143250"/>
            <a:ext cx="6858000" cy="0"/>
          </a:xfrm>
          <a:prstGeom prst="rect">
            <a:avLst/>
          </a:prstGeom>
          <a:noFill/>
          <a:ln w="9525">
            <a:noFill/>
            <a:miter lim="800000"/>
            <a:headEnd/>
            <a:tailEnd/>
          </a:ln>
        </p:spPr>
        <p:txBody>
          <a:bodyPr wrap="none" anchor="ctr">
            <a:spAutoFit/>
          </a:bodyPr>
          <a:lstStyle/>
          <a:p>
            <a:r>
              <a:rPr lang="en-GB" sz="1200">
                <a:latin typeface="Bookman Old Style" pitchFamily="18" charset="0"/>
                <a:ea typeface="Calibri" pitchFamily="34" charset="0"/>
                <a:cs typeface="Times New Roman" pitchFamily="18" charset="0"/>
              </a:rPr>
              <a:t> </a:t>
            </a:r>
            <a:endParaRPr lang="en-GB" sz="600">
              <a:ea typeface="Calibri" pitchFamily="34" charset="0"/>
              <a:cs typeface="Arial" charset="0"/>
            </a:endParaRPr>
          </a:p>
          <a:p>
            <a:pPr eaLnBrk="0" hangingPunct="0"/>
            <a:endParaRPr lang="en-GB">
              <a:ea typeface="Calibri" pitchFamily="34" charset="0"/>
              <a:cs typeface="Arial" charset="0"/>
            </a:endParaRPr>
          </a:p>
        </p:txBody>
      </p:sp>
      <p:sp>
        <p:nvSpPr>
          <p:cNvPr id="23560" name="Rectangle 12"/>
          <p:cNvSpPr>
            <a:spLocks noChangeArrowheads="1"/>
          </p:cNvSpPr>
          <p:nvPr/>
        </p:nvSpPr>
        <p:spPr bwMode="auto">
          <a:xfrm>
            <a:off x="0" y="314325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23561" name="Rectangle 13"/>
          <p:cNvSpPr>
            <a:spLocks noChangeArrowheads="1"/>
          </p:cNvSpPr>
          <p:nvPr/>
        </p:nvSpPr>
        <p:spPr bwMode="auto">
          <a:xfrm>
            <a:off x="0" y="3600450"/>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pic>
        <p:nvPicPr>
          <p:cNvPr id="23562" name="Picture 15" descr="Bhopal_Plant_5"/>
          <p:cNvPicPr>
            <a:picLocks noChangeAspect="1" noChangeArrowheads="1"/>
          </p:cNvPicPr>
          <p:nvPr/>
        </p:nvPicPr>
        <p:blipFill>
          <a:blip r:embed="rId4"/>
          <a:srcRect/>
          <a:stretch>
            <a:fillRect/>
          </a:stretch>
        </p:blipFill>
        <p:spPr bwMode="auto">
          <a:xfrm>
            <a:off x="777875" y="5927725"/>
            <a:ext cx="5302250" cy="289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134938" y="1285875"/>
            <a:ext cx="6145212" cy="2970213"/>
          </a:xfrm>
          <a:prstGeom prst="rect">
            <a:avLst/>
          </a:prstGeom>
          <a:solidFill>
            <a:srgbClr val="FFFFFF"/>
          </a:solidFill>
          <a:ln w="9525">
            <a:solidFill>
              <a:srgbClr val="000000"/>
            </a:solidFill>
            <a:miter lim="800000"/>
            <a:headEnd/>
            <a:tailEnd/>
          </a:ln>
        </p:spPr>
        <p:txBody>
          <a:bodyPr/>
          <a:lstStyle/>
          <a:p>
            <a:endParaRPr lang="en-GB">
              <a:latin typeface="Calibri" pitchFamily="34" charset="0"/>
            </a:endParaRPr>
          </a:p>
        </p:txBody>
      </p:sp>
      <p:sp>
        <p:nvSpPr>
          <p:cNvPr id="5" name="Text Box 1"/>
          <p:cNvSpPr txBox="1">
            <a:spLocks noChangeArrowheads="1"/>
          </p:cNvSpPr>
          <p:nvPr/>
        </p:nvSpPr>
        <p:spPr bwMode="auto">
          <a:xfrm>
            <a:off x="258763" y="5621338"/>
            <a:ext cx="5892800" cy="3071812"/>
          </a:xfrm>
          <a:prstGeom prst="rect">
            <a:avLst/>
          </a:prstGeom>
          <a:solidFill>
            <a:srgbClr val="FFFFFF"/>
          </a:solidFill>
          <a:ln w="9525">
            <a:solidFill>
              <a:srgbClr val="000000"/>
            </a:solidFill>
            <a:miter lim="800000"/>
            <a:headEnd/>
            <a:tailEnd/>
          </a:ln>
        </p:spPr>
        <p:txBody>
          <a:bodyPr/>
          <a:lstStyle/>
          <a:p>
            <a:pPr>
              <a:defRPr/>
            </a:pPr>
            <a:r>
              <a:rPr lang="en-GB" sz="1200" dirty="0">
                <a:latin typeface="+mj-lt"/>
                <a:cs typeface="Times New Roman" pitchFamily="18" charset="0"/>
              </a:rPr>
              <a:t>Greenpeace Website</a:t>
            </a:r>
          </a:p>
          <a:p>
            <a:pPr>
              <a:defRPr/>
            </a:pPr>
            <a:endParaRPr lang="en-GB" sz="1200" dirty="0">
              <a:latin typeface="Bookman Old Style" pitchFamily="18" charset="0"/>
              <a:cs typeface="Times New Roman" pitchFamily="18" charset="0"/>
            </a:endParaRPr>
          </a:p>
          <a:p>
            <a:pPr>
              <a:defRPr/>
            </a:pPr>
            <a:endParaRPr lang="en-GB" sz="1200" dirty="0">
              <a:latin typeface="Bookman Old Style" pitchFamily="18" charset="0"/>
              <a:cs typeface="Times New Roman" pitchFamily="18" charset="0"/>
            </a:endParaRPr>
          </a:p>
          <a:p>
            <a:pPr>
              <a:defRPr/>
            </a:pPr>
            <a:endParaRPr lang="en-GB" sz="1200" dirty="0">
              <a:latin typeface="Bookman Old Style" pitchFamily="18" charset="0"/>
              <a:cs typeface="Times New Roman" pitchFamily="18" charset="0"/>
            </a:endParaRPr>
          </a:p>
          <a:p>
            <a:pPr>
              <a:defRPr/>
            </a:pPr>
            <a:endParaRPr lang="en-GB" sz="1200" dirty="0">
              <a:latin typeface="Bookman Old Style" pitchFamily="18" charset="0"/>
              <a:cs typeface="Times New Roman" pitchFamily="18" charset="0"/>
            </a:endParaRPr>
          </a:p>
          <a:p>
            <a:pPr>
              <a:defRPr/>
            </a:pPr>
            <a:endParaRPr lang="en-GB" sz="1200" dirty="0">
              <a:latin typeface="Bookman Old Style" pitchFamily="18" charset="0"/>
              <a:cs typeface="Times New Roman" pitchFamily="18" charset="0"/>
            </a:endParaRPr>
          </a:p>
          <a:p>
            <a:pPr>
              <a:defRPr/>
            </a:pPr>
            <a:endParaRPr lang="en-GB" sz="1200" dirty="0">
              <a:latin typeface="Bookman Old Style" pitchFamily="18" charset="0"/>
              <a:cs typeface="Times New Roman" pitchFamily="18" charset="0"/>
            </a:endParaRPr>
          </a:p>
          <a:p>
            <a:pPr>
              <a:defRPr/>
            </a:pPr>
            <a:endParaRPr lang="en-GB" sz="600" dirty="0">
              <a:latin typeface="Arial" pitchFamily="34" charset="0"/>
              <a:cs typeface="Arial" pitchFamily="34" charset="0"/>
            </a:endParaRPr>
          </a:p>
          <a:p>
            <a:pPr eaLnBrk="0" hangingPunct="0">
              <a:defRPr/>
            </a:pPr>
            <a:r>
              <a:rPr lang="en-GB" sz="1200" dirty="0">
                <a:latin typeface="Arial" pitchFamily="34" charset="0"/>
                <a:cs typeface="Arial" pitchFamily="34" charset="0"/>
              </a:rPr>
              <a:t>BBC News</a:t>
            </a:r>
          </a:p>
        </p:txBody>
      </p:sp>
      <p:sp>
        <p:nvSpPr>
          <p:cNvPr id="24579" name="Rectangle 4"/>
          <p:cNvSpPr>
            <a:spLocks noChangeArrowheads="1"/>
          </p:cNvSpPr>
          <p:nvPr/>
        </p:nvSpPr>
        <p:spPr bwMode="auto">
          <a:xfrm>
            <a:off x="0" y="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24580" name="Rectangle 5"/>
          <p:cNvSpPr>
            <a:spLocks noChangeArrowheads="1"/>
          </p:cNvSpPr>
          <p:nvPr/>
        </p:nvSpPr>
        <p:spPr bwMode="auto">
          <a:xfrm>
            <a:off x="0" y="85725"/>
            <a:ext cx="4967288" cy="1200150"/>
          </a:xfrm>
          <a:prstGeom prst="rect">
            <a:avLst/>
          </a:prstGeom>
          <a:noFill/>
          <a:ln w="9525">
            <a:noFill/>
            <a:miter lim="800000"/>
            <a:headEnd/>
            <a:tailEnd/>
          </a:ln>
        </p:spPr>
        <p:txBody>
          <a:bodyPr wrap="none" anchor="ctr">
            <a:spAutoFit/>
          </a:bodyPr>
          <a:lstStyle/>
          <a:p>
            <a:r>
              <a:rPr lang="en-GB" sz="1200" b="1" u="sng">
                <a:latin typeface="Calibri" pitchFamily="34" charset="0"/>
                <a:ea typeface="Calibri" pitchFamily="34" charset="0"/>
                <a:cs typeface="Times New Roman" pitchFamily="18" charset="0"/>
              </a:rPr>
              <a:t>How can ECONOMIC ISSUES have an impact on</a:t>
            </a:r>
            <a:endParaRPr lang="en-GB" sz="1200">
              <a:latin typeface="Calibri" pitchFamily="34" charset="0"/>
              <a:ea typeface="Calibri" pitchFamily="34" charset="0"/>
              <a:cs typeface="Arial" charset="0"/>
            </a:endParaRPr>
          </a:p>
          <a:p>
            <a:pPr eaLnBrk="0" hangingPunct="0"/>
            <a:r>
              <a:rPr lang="en-GB" sz="1200" b="1" u="sng">
                <a:latin typeface="Calibri" pitchFamily="34" charset="0"/>
                <a:ea typeface="Calibri" pitchFamily="34" charset="0"/>
                <a:cs typeface="Times New Roman" pitchFamily="18" charset="0"/>
              </a:rPr>
              <a:t>Natural and Human disasters in Wales, Europe and the World?</a:t>
            </a:r>
          </a:p>
          <a:p>
            <a:pPr eaLnBrk="0" hangingPunct="0"/>
            <a:endParaRPr lang="en-GB" sz="1200">
              <a:latin typeface="Calibri" pitchFamily="34" charset="0"/>
              <a:cs typeface="Arial" charset="0"/>
            </a:endParaRPr>
          </a:p>
          <a:p>
            <a:pPr eaLnBrk="0" hangingPunct="0"/>
            <a:r>
              <a:rPr lang="en-GB" sz="1200">
                <a:latin typeface="Calibri" pitchFamily="34" charset="0"/>
              </a:rPr>
              <a:t>What do we mean by economic issues</a:t>
            </a:r>
            <a:r>
              <a:rPr lang="en-GB" sz="1200" b="1">
                <a:latin typeface="Calibri" pitchFamily="34" charset="0"/>
              </a:rPr>
              <a:t>?</a:t>
            </a:r>
            <a:r>
              <a:rPr lang="en-GB" sz="1200">
                <a:latin typeface="Calibri" pitchFamily="34" charset="0"/>
              </a:rPr>
              <a:t> Listen to your teacher discussing this</a:t>
            </a:r>
          </a:p>
          <a:p>
            <a:pPr eaLnBrk="0" hangingPunct="0"/>
            <a:r>
              <a:rPr lang="en-GB" sz="1200">
                <a:latin typeface="Calibri" pitchFamily="34" charset="0"/>
              </a:rPr>
              <a:t> first and then make some notes here:-</a:t>
            </a:r>
            <a:endParaRPr lang="en-GB" sz="1200">
              <a:latin typeface="Calibri" pitchFamily="34" charset="0"/>
              <a:cs typeface="Arial" charset="0"/>
            </a:endParaRPr>
          </a:p>
          <a:p>
            <a:pPr eaLnBrk="0" hangingPunct="0"/>
            <a:endParaRPr lang="en-GB" sz="1200">
              <a:latin typeface="Calibri" pitchFamily="34" charset="0"/>
              <a:cs typeface="Arial" charset="0"/>
            </a:endParaRPr>
          </a:p>
        </p:txBody>
      </p:sp>
      <p:sp>
        <p:nvSpPr>
          <p:cNvPr id="9" name="Rectangle 6"/>
          <p:cNvSpPr>
            <a:spLocks noChangeArrowheads="1"/>
          </p:cNvSpPr>
          <p:nvPr/>
        </p:nvSpPr>
        <p:spPr bwMode="auto">
          <a:xfrm>
            <a:off x="307975" y="4143375"/>
            <a:ext cx="5118100" cy="1477963"/>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indent="457200">
              <a:defRPr/>
            </a:pPr>
            <a:endParaRPr lang="en-GB" dirty="0">
              <a:latin typeface="Arial" pitchFamily="34" charset="0"/>
              <a:cs typeface="Arial" pitchFamily="34" charset="0"/>
            </a:endParaRPr>
          </a:p>
          <a:p>
            <a:pPr indent="457200">
              <a:defRPr/>
            </a:pPr>
            <a:r>
              <a:rPr lang="en-GB" dirty="0">
                <a:latin typeface="Arial" pitchFamily="34" charset="0"/>
                <a:cs typeface="Arial" pitchFamily="34" charset="0"/>
              </a:rPr>
              <a:t/>
            </a:r>
            <a:br>
              <a:rPr lang="en-GB" dirty="0">
                <a:latin typeface="Arial" pitchFamily="34" charset="0"/>
                <a:cs typeface="Arial" pitchFamily="34" charset="0"/>
              </a:rPr>
            </a:br>
            <a:r>
              <a:rPr lang="en-GB" sz="1200" dirty="0">
                <a:latin typeface="+mn-lt"/>
                <a:ea typeface="Calibri" pitchFamily="34" charset="0"/>
                <a:cs typeface="Times New Roman" pitchFamily="18" charset="0"/>
              </a:rPr>
              <a:t>There are </a:t>
            </a:r>
            <a:r>
              <a:rPr lang="en-GB" sz="1200" b="1" dirty="0">
                <a:latin typeface="+mn-lt"/>
                <a:ea typeface="Calibri" pitchFamily="34" charset="0"/>
                <a:cs typeface="Times New Roman" pitchFamily="18" charset="0"/>
              </a:rPr>
              <a:t>two articles</a:t>
            </a:r>
            <a:r>
              <a:rPr lang="en-GB" sz="1200" dirty="0">
                <a:latin typeface="+mn-lt"/>
                <a:ea typeface="Calibri" pitchFamily="34" charset="0"/>
                <a:cs typeface="Times New Roman" pitchFamily="18" charset="0"/>
              </a:rPr>
              <a:t> on the next pages about The Bhopal disaster in India.  </a:t>
            </a:r>
          </a:p>
          <a:p>
            <a:pPr eaLnBrk="0" hangingPunct="0">
              <a:defRPr/>
            </a:pPr>
            <a:r>
              <a:rPr lang="en-GB" sz="1200" dirty="0">
                <a:latin typeface="+mn-lt"/>
                <a:ea typeface="Calibri" pitchFamily="34" charset="0"/>
                <a:cs typeface="Times New Roman" pitchFamily="18" charset="0"/>
              </a:rPr>
              <a:t> One is from the Greenpeace website and the second is from BBC News</a:t>
            </a:r>
            <a:endParaRPr lang="en-GB" sz="600" dirty="0">
              <a:latin typeface="+mn-lt"/>
              <a:cs typeface="Arial" pitchFamily="34" charset="0"/>
            </a:endParaRPr>
          </a:p>
          <a:p>
            <a:pPr eaLnBrk="0" hangingPunct="0">
              <a:defRPr/>
            </a:pPr>
            <a:r>
              <a:rPr lang="en-GB" sz="1200" dirty="0">
                <a:latin typeface="+mn-lt"/>
                <a:ea typeface="Calibri" pitchFamily="34" charset="0"/>
                <a:cs typeface="Times New Roman" pitchFamily="18" charset="0"/>
              </a:rPr>
              <a:t>  Are these </a:t>
            </a:r>
            <a:r>
              <a:rPr lang="en-GB" sz="1200" b="1" dirty="0">
                <a:latin typeface="+mn-lt"/>
                <a:ea typeface="Calibri" pitchFamily="34" charset="0"/>
                <a:cs typeface="Times New Roman" pitchFamily="18" charset="0"/>
              </a:rPr>
              <a:t>reliable sources</a:t>
            </a:r>
            <a:r>
              <a:rPr lang="en-GB" sz="1200" dirty="0">
                <a:latin typeface="+mn-lt"/>
                <a:ea typeface="Calibri" pitchFamily="34" charset="0"/>
                <a:cs typeface="Times New Roman" pitchFamily="18" charset="0"/>
              </a:rPr>
              <a:t> of information</a:t>
            </a:r>
            <a:r>
              <a:rPr lang="en-GB" sz="1200" dirty="0">
                <a:latin typeface="Bookman Old Style" pitchFamily="18" charset="0"/>
                <a:ea typeface="Calibri" pitchFamily="34" charset="0"/>
                <a:cs typeface="Times New Roman" pitchFamily="18" charset="0"/>
              </a:rPr>
              <a:t>?</a:t>
            </a:r>
            <a:endParaRPr lang="en-GB" sz="600" dirty="0">
              <a:latin typeface="Arial" pitchFamily="34" charset="0"/>
              <a:cs typeface="Arial" pitchFamily="34" charset="0"/>
            </a:endParaRPr>
          </a:p>
          <a:p>
            <a:pPr indent="457200" eaLnBrk="0" hangingPunct="0">
              <a:defRPr/>
            </a:pPr>
            <a:endParaRPr lang="en-GB" dirty="0">
              <a:latin typeface="Arial" pitchFamily="34" charset="0"/>
              <a:cs typeface="Arial" pitchFamily="34" charset="0"/>
            </a:endParaRPr>
          </a:p>
        </p:txBody>
      </p:sp>
      <p:sp>
        <p:nvSpPr>
          <p:cNvPr id="24582" name="Rectangle 1"/>
          <p:cNvSpPr>
            <a:spLocks noChangeArrowheads="1"/>
          </p:cNvSpPr>
          <p:nvPr/>
        </p:nvSpPr>
        <p:spPr bwMode="auto">
          <a:xfrm>
            <a:off x="5395913" y="3903663"/>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24583" name="Rectangle 2"/>
          <p:cNvSpPr>
            <a:spLocks noChangeArrowheads="1"/>
          </p:cNvSpPr>
          <p:nvPr/>
        </p:nvSpPr>
        <p:spPr bwMode="auto">
          <a:xfrm>
            <a:off x="5356225" y="8401050"/>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ChangeArrowheads="1"/>
          </p:cNvSpPr>
          <p:nvPr/>
        </p:nvSpPr>
        <p:spPr bwMode="auto">
          <a:xfrm>
            <a:off x="296863" y="395288"/>
            <a:ext cx="5689600" cy="6740525"/>
          </a:xfrm>
          <a:prstGeom prst="rect">
            <a:avLst/>
          </a:prstGeom>
          <a:noFill/>
          <a:ln w="9525">
            <a:noFill/>
            <a:miter lim="800000"/>
            <a:headEnd/>
            <a:tailEnd/>
          </a:ln>
        </p:spPr>
        <p:txBody>
          <a:bodyPr>
            <a:spAutoFit/>
          </a:bodyPr>
          <a:lstStyle/>
          <a:p>
            <a:r>
              <a:rPr lang="en-GB" sz="1600" b="1">
                <a:latin typeface="Calibri" pitchFamily="34" charset="0"/>
              </a:rPr>
              <a:t>The Bhopal Disaster (Greenpeace Website)</a:t>
            </a:r>
          </a:p>
          <a:p>
            <a:endParaRPr lang="en-GB" sz="1600" b="1">
              <a:latin typeface="Calibri" pitchFamily="34" charset="0"/>
            </a:endParaRPr>
          </a:p>
          <a:p>
            <a:r>
              <a:rPr lang="en-GB" sz="1600">
                <a:latin typeface="Calibri" pitchFamily="34" charset="0"/>
              </a:rPr>
              <a:t>Since 1984, 20,000 people lost their lives in Bhopal, India after a chemical gas spill from a pesticide factory. More than 40 tons of methyl isocyante (MIC) gas created a dense cloud over a resident population of more than half a million people.</a:t>
            </a:r>
          </a:p>
          <a:p>
            <a:r>
              <a:rPr lang="en-GB" sz="1600">
                <a:latin typeface="Calibri" pitchFamily="34" charset="0"/>
              </a:rPr>
              <a:t>People woke in their homes to fits of coughing, their lungs filling with fluid.  More than 8,000 people were killed in just the first few days following the leak, mainly from cardiac and respiratory arrest.</a:t>
            </a:r>
          </a:p>
          <a:p>
            <a:r>
              <a:rPr lang="en-GB" sz="1600">
                <a:latin typeface="Calibri" pitchFamily="34" charset="0"/>
              </a:rPr>
              <a:t>The chemical factory responsible for this disaster belonged to Union Carbide, which negotiated a settlement with the Indian Government in 1989 for $470 million - a total of only $370 to $533 per victim - a sum too small to pay for most medical bills. In 1987, a Bhopal District Court charged Union Carbide officials, including then CEO Warren Anderson, with culpable homicide, grievous assault and other serious offences. In 1992, a warrant was issued for Anderson's arrest.</a:t>
            </a:r>
          </a:p>
          <a:p>
            <a:r>
              <a:rPr lang="en-GB" sz="1600">
                <a:latin typeface="Calibri" pitchFamily="34" charset="0"/>
              </a:rPr>
              <a:t>But justice has eluded the people of Bhopal for more than 20 years. Dow, since its merger with Union Carbide, refuses to assume these liabilities in India - or clean up the toxic poisons left behind.</a:t>
            </a:r>
          </a:p>
          <a:p>
            <a:r>
              <a:rPr lang="en-GB" sz="1600">
                <a:latin typeface="Calibri" pitchFamily="34" charset="0"/>
              </a:rPr>
              <a:t>More than 20,000 people still live in the vicinity of the factory and are exposed to toxic chemicals through groundwater and soil contamination. A whole new generation continues to get sick, from cancer and birth defects to everyday impacts of aches and pains, rashes, fevers, eruptions of boils, headaches, nausea, lack of appetite, dizziness, and constant exhaustion.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http://news.bbc.co.uk/shared/img/o.gif"/>
          <p:cNvPicPr>
            <a:picLocks noChangeAspect="1" noChangeArrowheads="1"/>
          </p:cNvPicPr>
          <p:nvPr/>
        </p:nvPicPr>
        <p:blipFill>
          <a:blip r:embed="rId2"/>
          <a:srcRect/>
          <a:stretch>
            <a:fillRect/>
          </a:stretch>
        </p:blipFill>
        <p:spPr bwMode="auto">
          <a:xfrm>
            <a:off x="3479800" y="1189038"/>
            <a:ext cx="190500" cy="57150"/>
          </a:xfrm>
          <a:prstGeom prst="rect">
            <a:avLst/>
          </a:prstGeom>
          <a:noFill/>
          <a:ln w="9525">
            <a:noFill/>
            <a:miter lim="800000"/>
            <a:headEnd/>
            <a:tailEnd/>
          </a:ln>
        </p:spPr>
      </p:pic>
      <p:pic>
        <p:nvPicPr>
          <p:cNvPr id="26626" name="Picture 3" descr="http://news.bbc.co.uk/shared/img/o.gif"/>
          <p:cNvPicPr>
            <a:picLocks noChangeAspect="1" noChangeArrowheads="1"/>
          </p:cNvPicPr>
          <p:nvPr/>
        </p:nvPicPr>
        <p:blipFill>
          <a:blip r:embed="rId2"/>
          <a:srcRect/>
          <a:stretch>
            <a:fillRect/>
          </a:stretch>
        </p:blipFill>
        <p:spPr bwMode="auto">
          <a:xfrm>
            <a:off x="3622675" y="1189038"/>
            <a:ext cx="1790700" cy="9525"/>
          </a:xfrm>
          <a:prstGeom prst="rect">
            <a:avLst/>
          </a:prstGeom>
          <a:noFill/>
          <a:ln w="9525">
            <a:noFill/>
            <a:miter lim="800000"/>
            <a:headEnd/>
            <a:tailEnd/>
          </a:ln>
        </p:spPr>
      </p:pic>
      <p:pic>
        <p:nvPicPr>
          <p:cNvPr id="26627" name="Picture 4" descr="http://news.bbc.co.uk/shared/img/o.gif"/>
          <p:cNvPicPr>
            <a:picLocks noChangeAspect="1" noChangeArrowheads="1"/>
          </p:cNvPicPr>
          <p:nvPr/>
        </p:nvPicPr>
        <p:blipFill>
          <a:blip r:embed="rId2"/>
          <a:srcRect/>
          <a:stretch>
            <a:fillRect/>
          </a:stretch>
        </p:blipFill>
        <p:spPr bwMode="auto">
          <a:xfrm>
            <a:off x="7064375" y="1189038"/>
            <a:ext cx="190500" cy="9525"/>
          </a:xfrm>
          <a:prstGeom prst="rect">
            <a:avLst/>
          </a:prstGeom>
          <a:noFill/>
          <a:ln w="9525">
            <a:noFill/>
            <a:miter lim="800000"/>
            <a:headEnd/>
            <a:tailEnd/>
          </a:ln>
        </p:spPr>
      </p:pic>
      <p:pic>
        <p:nvPicPr>
          <p:cNvPr id="26628" name="Picture 5" descr="http://news.bbc.co.uk/onthisday/img/t_quo.gif"/>
          <p:cNvPicPr>
            <a:picLocks noChangeAspect="1" noChangeArrowheads="1"/>
          </p:cNvPicPr>
          <p:nvPr/>
        </p:nvPicPr>
        <p:blipFill>
          <a:blip r:embed="rId3"/>
          <a:srcRect/>
          <a:stretch>
            <a:fillRect/>
          </a:stretch>
        </p:blipFill>
        <p:spPr bwMode="auto">
          <a:xfrm>
            <a:off x="7350125" y="1189038"/>
            <a:ext cx="142875" cy="114300"/>
          </a:xfrm>
          <a:prstGeom prst="rect">
            <a:avLst/>
          </a:prstGeom>
          <a:noFill/>
          <a:ln w="9525">
            <a:noFill/>
            <a:miter lim="800000"/>
            <a:headEnd/>
            <a:tailEnd/>
          </a:ln>
        </p:spPr>
      </p:pic>
      <p:pic>
        <p:nvPicPr>
          <p:cNvPr id="26629" name="Picture 6" descr="http://news.bbc.co.uk/onthisday/img/b_quo.gif"/>
          <p:cNvPicPr>
            <a:picLocks noChangeAspect="1" noChangeArrowheads="1"/>
          </p:cNvPicPr>
          <p:nvPr/>
        </p:nvPicPr>
        <p:blipFill>
          <a:blip r:embed="rId4"/>
          <a:srcRect/>
          <a:stretch>
            <a:fillRect/>
          </a:stretch>
        </p:blipFill>
        <p:spPr bwMode="auto">
          <a:xfrm>
            <a:off x="7667625" y="1189038"/>
            <a:ext cx="142875" cy="114300"/>
          </a:xfrm>
          <a:prstGeom prst="rect">
            <a:avLst/>
          </a:prstGeom>
          <a:noFill/>
          <a:ln w="9525">
            <a:noFill/>
            <a:miter lim="800000"/>
            <a:headEnd/>
            <a:tailEnd/>
          </a:ln>
        </p:spPr>
      </p:pic>
      <p:pic>
        <p:nvPicPr>
          <p:cNvPr id="26630" name="Picture 7" descr="http://news.bbc.co.uk/shared/img/o.gif"/>
          <p:cNvPicPr>
            <a:picLocks noChangeAspect="1" noChangeArrowheads="1"/>
          </p:cNvPicPr>
          <p:nvPr/>
        </p:nvPicPr>
        <p:blipFill>
          <a:blip r:embed="rId2"/>
          <a:srcRect/>
          <a:stretch>
            <a:fillRect/>
          </a:stretch>
        </p:blipFill>
        <p:spPr bwMode="auto">
          <a:xfrm>
            <a:off x="7985125" y="1189038"/>
            <a:ext cx="9525" cy="142875"/>
          </a:xfrm>
          <a:prstGeom prst="rect">
            <a:avLst/>
          </a:prstGeom>
          <a:noFill/>
          <a:ln w="9525">
            <a:noFill/>
            <a:miter lim="800000"/>
            <a:headEnd/>
            <a:tailEnd/>
          </a:ln>
        </p:spPr>
      </p:pic>
      <p:sp>
        <p:nvSpPr>
          <p:cNvPr id="26631" name="Rectangle 5"/>
          <p:cNvSpPr>
            <a:spLocks noChangeArrowheads="1"/>
          </p:cNvSpPr>
          <p:nvPr/>
        </p:nvSpPr>
        <p:spPr bwMode="auto">
          <a:xfrm>
            <a:off x="0" y="419100"/>
            <a:ext cx="6597650" cy="7786688"/>
          </a:xfrm>
          <a:prstGeom prst="rect">
            <a:avLst/>
          </a:prstGeom>
          <a:noFill/>
          <a:ln w="9525">
            <a:noFill/>
            <a:miter lim="800000"/>
            <a:headEnd/>
            <a:tailEnd/>
          </a:ln>
        </p:spPr>
        <p:txBody>
          <a:bodyPr>
            <a:spAutoFit/>
          </a:bodyPr>
          <a:lstStyle/>
          <a:p>
            <a:r>
              <a:rPr lang="en-GB" sz="1400" b="1">
                <a:latin typeface="Calibri" pitchFamily="34" charset="0"/>
              </a:rPr>
              <a:t>1984: Hundreds die in Bhopal chemical accident – BBC NEWS</a:t>
            </a:r>
          </a:p>
          <a:p>
            <a:endParaRPr lang="en-GB">
              <a:latin typeface="Calibri" pitchFamily="34" charset="0"/>
            </a:endParaRPr>
          </a:p>
          <a:p>
            <a:r>
              <a:rPr lang="en-GB">
                <a:latin typeface="Calibri" pitchFamily="34" charset="0"/>
              </a:rPr>
              <a:t>Hundreds of people have died from the effects of toxic gases which leaked from a chemical factory near the central Indian city of Bhopal. </a:t>
            </a:r>
          </a:p>
          <a:p>
            <a:r>
              <a:rPr lang="en-GB">
                <a:latin typeface="Calibri" pitchFamily="34" charset="0"/>
              </a:rPr>
              <a:t>The accident happened in the early hours of this morning at the American-owned Union Carbide Pesticide Plant three miles (4.8 km) from Bhopal. </a:t>
            </a:r>
          </a:p>
          <a:p>
            <a:r>
              <a:rPr lang="en-GB">
                <a:latin typeface="Calibri" pitchFamily="34" charset="0"/>
              </a:rPr>
              <a:t>Mr Y P Gokhale, managing director of Union Carbide in India, said that methyl isocyanate gas (MIC) had escaped when a valve in the plant's underground storage tank broke under pressure. This caused a deadly cloud of lethal gas to float from the factory over Bhopal, which is home to more than 900,000 people - many of whom live in slums. </a:t>
            </a:r>
          </a:p>
          <a:p>
            <a:r>
              <a:rPr lang="en-GB">
                <a:latin typeface="Calibri" pitchFamily="34" charset="0"/>
              </a:rPr>
              <a:t>Chaos and panic broke out in the city and surrounding areas as tens of thousands of people attempted to escape. </a:t>
            </a:r>
          </a:p>
          <a:p>
            <a:r>
              <a:rPr lang="en-GB">
                <a:latin typeface="Calibri" pitchFamily="34" charset="0"/>
              </a:rPr>
              <a:t>More than 20,000 people have required hospital treatment for symptoms including swollen eyes, frothing at the mouth and breathing difficulties. </a:t>
            </a:r>
          </a:p>
          <a:p>
            <a:r>
              <a:rPr lang="en-GB">
                <a:latin typeface="Calibri" pitchFamily="34" charset="0"/>
              </a:rPr>
              <a:t>Thousands of dead cats, dogs, cows and birds litter the streets and the city's mortuaries are filling up fast. </a:t>
            </a:r>
          </a:p>
          <a:p>
            <a:r>
              <a:rPr lang="en-GB">
                <a:latin typeface="Calibri" pitchFamily="34" charset="0"/>
              </a:rPr>
              <a:t>Bhopal resident, Ahmed Khan, said: "We were choking and our eyes were burning. We could barely see the road through the fog, and sirens were blaring. </a:t>
            </a:r>
          </a:p>
          <a:p>
            <a:r>
              <a:rPr lang="en-GB">
                <a:latin typeface="Calibri" pitchFamily="34" charset="0"/>
              </a:rPr>
              <a:t>"We didn't know which way to run. Everybody was very confused. </a:t>
            </a:r>
          </a:p>
          <a:p>
            <a:r>
              <a:rPr lang="en-GB">
                <a:latin typeface="Calibri" pitchFamily="34" charset="0"/>
              </a:rPr>
              <a:t>"Mothers didn't know their children had died, children didn't know their mothers had died and men didn't know their whole families had died. </a:t>
            </a:r>
          </a:p>
          <a:p>
            <a:endParaRPr lang="en-GB">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ChangeArrowheads="1"/>
          </p:cNvSpPr>
          <p:nvPr/>
        </p:nvSpPr>
        <p:spPr bwMode="auto">
          <a:xfrm>
            <a:off x="1341438" y="409575"/>
            <a:ext cx="5251450" cy="369888"/>
          </a:xfrm>
          <a:prstGeom prst="rect">
            <a:avLst/>
          </a:prstGeom>
          <a:noFill/>
          <a:ln w="9525">
            <a:noFill/>
            <a:miter lim="800000"/>
            <a:headEnd/>
            <a:tailEnd/>
          </a:ln>
        </p:spPr>
        <p:txBody>
          <a:bodyPr>
            <a:spAutoFit/>
          </a:bodyPr>
          <a:lstStyle/>
          <a:p>
            <a:r>
              <a:rPr lang="en-GB">
                <a:latin typeface="Calibri" pitchFamily="34" charset="0"/>
              </a:rPr>
              <a:t>Politics and Natural and Human Disasters</a:t>
            </a:r>
          </a:p>
        </p:txBody>
      </p:sp>
      <p:graphicFrame>
        <p:nvGraphicFramePr>
          <p:cNvPr id="5" name="Table 4"/>
          <p:cNvGraphicFramePr>
            <a:graphicFrameLocks noGrp="1"/>
          </p:cNvGraphicFramePr>
          <p:nvPr/>
        </p:nvGraphicFramePr>
        <p:xfrm>
          <a:off x="404813" y="1258888"/>
          <a:ext cx="6188075" cy="7056437"/>
        </p:xfrm>
        <a:graphic>
          <a:graphicData uri="http://schemas.openxmlformats.org/drawingml/2006/table">
            <a:tbl>
              <a:tblPr firstRow="1" bandRow="1">
                <a:tableStyleId>{5940675A-B579-460E-94D1-54222C63F5DA}</a:tableStyleId>
              </a:tblPr>
              <a:tblGrid>
                <a:gridCol w="3094037"/>
                <a:gridCol w="3094037"/>
              </a:tblGrid>
              <a:tr h="3528392">
                <a:tc>
                  <a:txBody>
                    <a:bodyPr/>
                    <a:lstStyle/>
                    <a:p>
                      <a:endParaRPr lang="en-GB" dirty="0"/>
                    </a:p>
                  </a:txBody>
                  <a:tcPr/>
                </a:tc>
                <a:tc>
                  <a:txBody>
                    <a:bodyPr/>
                    <a:lstStyle/>
                    <a:p>
                      <a:r>
                        <a:rPr lang="en-GB" sz="1100" dirty="0" smtClean="0"/>
                        <a:t>Who</a:t>
                      </a:r>
                      <a:r>
                        <a:rPr lang="en-GB" sz="1100" baseline="0" dirty="0" smtClean="0"/>
                        <a:t> was to blame for the Bhopal disaster in your opinion</a:t>
                      </a:r>
                      <a:r>
                        <a:rPr lang="en-GB" sz="1100" dirty="0" smtClean="0"/>
                        <a:t>?</a:t>
                      </a:r>
                      <a:endParaRPr lang="en-GB" sz="1100" dirty="0"/>
                    </a:p>
                  </a:txBody>
                  <a:tcPr/>
                </a:tc>
              </a:tr>
              <a:tr h="3528392">
                <a:tc>
                  <a:txBody>
                    <a:bodyPr/>
                    <a:lstStyle/>
                    <a:p>
                      <a:endParaRPr lang="en-GB" dirty="0"/>
                    </a:p>
                  </a:txBody>
                  <a:tcPr/>
                </a:tc>
                <a:tc>
                  <a:txBody>
                    <a:bodyPr/>
                    <a:lstStyle/>
                    <a:p>
                      <a:endParaRPr lang="en-GB" dirty="0"/>
                    </a:p>
                  </a:txBody>
                  <a:tcPr/>
                </a:tc>
              </a:tr>
            </a:tbl>
          </a:graphicData>
        </a:graphic>
      </p:graphicFrame>
      <p:sp>
        <p:nvSpPr>
          <p:cNvPr id="6" name="Rectangle 5"/>
          <p:cNvSpPr/>
          <p:nvPr/>
        </p:nvSpPr>
        <p:spPr>
          <a:xfrm>
            <a:off x="2506663" y="3779838"/>
            <a:ext cx="1944687" cy="20875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a:t>
            </a:r>
          </a:p>
        </p:txBody>
      </p:sp>
      <p:sp>
        <p:nvSpPr>
          <p:cNvPr id="27662" name="TextBox 6"/>
          <p:cNvSpPr txBox="1">
            <a:spLocks noChangeArrowheads="1"/>
          </p:cNvSpPr>
          <p:nvPr/>
        </p:nvSpPr>
        <p:spPr bwMode="auto">
          <a:xfrm>
            <a:off x="2651125" y="4098925"/>
            <a:ext cx="1655763" cy="1662113"/>
          </a:xfrm>
          <a:prstGeom prst="rect">
            <a:avLst/>
          </a:prstGeom>
          <a:noFill/>
          <a:ln w="9525">
            <a:noFill/>
            <a:miter lim="800000"/>
            <a:headEnd/>
            <a:tailEnd/>
          </a:ln>
        </p:spPr>
        <p:txBody>
          <a:bodyPr wrap="none">
            <a:spAutoFit/>
          </a:bodyPr>
          <a:lstStyle/>
          <a:p>
            <a:pPr algn="ctr"/>
            <a:r>
              <a:rPr lang="en-GB" b="1">
                <a:latin typeface="Calibri" pitchFamily="34" charset="0"/>
              </a:rPr>
              <a:t>Analyse the </a:t>
            </a:r>
          </a:p>
          <a:p>
            <a:pPr algn="ctr"/>
            <a:r>
              <a:rPr lang="en-GB" b="1">
                <a:latin typeface="Calibri" pitchFamily="34" charset="0"/>
              </a:rPr>
              <a:t>effect </a:t>
            </a:r>
          </a:p>
          <a:p>
            <a:pPr algn="ctr"/>
            <a:r>
              <a:rPr lang="en-GB" b="1">
                <a:latin typeface="Calibri" pitchFamily="34" charset="0"/>
              </a:rPr>
              <a:t>Economics had </a:t>
            </a:r>
          </a:p>
          <a:p>
            <a:pPr algn="ctr"/>
            <a:r>
              <a:rPr lang="en-GB" b="1">
                <a:latin typeface="Calibri" pitchFamily="34" charset="0"/>
              </a:rPr>
              <a:t>on the Bhopal</a:t>
            </a:r>
          </a:p>
          <a:p>
            <a:pPr algn="ctr"/>
            <a:r>
              <a:rPr lang="en-GB" b="1">
                <a:latin typeface="Calibri" pitchFamily="34" charset="0"/>
              </a:rPr>
              <a:t>Disaster</a:t>
            </a:r>
          </a:p>
          <a:p>
            <a:pPr algn="ctr"/>
            <a:r>
              <a:rPr lang="en-GB" sz="1200" b="1">
                <a:latin typeface="Calibri" pitchFamily="34" charset="0"/>
              </a:rPr>
              <a:t>LO1 LO3</a:t>
            </a:r>
          </a:p>
        </p:txBody>
      </p:sp>
      <p:sp>
        <p:nvSpPr>
          <p:cNvPr id="27663" name="TextBox 7"/>
          <p:cNvSpPr txBox="1">
            <a:spLocks noChangeArrowheads="1"/>
          </p:cNvSpPr>
          <p:nvPr/>
        </p:nvSpPr>
        <p:spPr bwMode="auto">
          <a:xfrm>
            <a:off x="476250" y="1233488"/>
            <a:ext cx="2936875" cy="430212"/>
          </a:xfrm>
          <a:prstGeom prst="rect">
            <a:avLst/>
          </a:prstGeom>
          <a:noFill/>
          <a:ln w="9525">
            <a:noFill/>
            <a:miter lim="800000"/>
            <a:headEnd/>
            <a:tailEnd/>
          </a:ln>
        </p:spPr>
        <p:txBody>
          <a:bodyPr wrap="none">
            <a:spAutoFit/>
          </a:bodyPr>
          <a:lstStyle/>
          <a:p>
            <a:r>
              <a:rPr lang="en-GB" sz="1100">
                <a:latin typeface="Calibri" pitchFamily="34" charset="0"/>
              </a:rPr>
              <a:t>Why do you think the casualties were so high in </a:t>
            </a:r>
          </a:p>
          <a:p>
            <a:r>
              <a:rPr lang="en-GB" sz="1100">
                <a:latin typeface="Calibri" pitchFamily="34" charset="0"/>
              </a:rPr>
              <a:t>the Bhopal disaster?</a:t>
            </a:r>
          </a:p>
        </p:txBody>
      </p:sp>
      <p:sp>
        <p:nvSpPr>
          <p:cNvPr id="27664" name="TextBox 8"/>
          <p:cNvSpPr txBox="1">
            <a:spLocks noChangeArrowheads="1"/>
          </p:cNvSpPr>
          <p:nvPr/>
        </p:nvSpPr>
        <p:spPr bwMode="auto">
          <a:xfrm>
            <a:off x="360363" y="4837113"/>
            <a:ext cx="8418512" cy="600075"/>
          </a:xfrm>
          <a:prstGeom prst="rect">
            <a:avLst/>
          </a:prstGeom>
          <a:noFill/>
          <a:ln w="9525">
            <a:noFill/>
            <a:miter lim="800000"/>
            <a:headEnd/>
            <a:tailEnd/>
          </a:ln>
        </p:spPr>
        <p:txBody>
          <a:bodyPr wrap="none">
            <a:spAutoFit/>
          </a:bodyPr>
          <a:lstStyle/>
          <a:p>
            <a:r>
              <a:rPr lang="en-GB" sz="1100">
                <a:latin typeface="Calibri" pitchFamily="34" charset="0"/>
              </a:rPr>
              <a:t>Was the Bhopal factory a safe                                                                            What do you understand by the                                                                       </a:t>
            </a:r>
          </a:p>
          <a:p>
            <a:r>
              <a:rPr lang="en-GB" sz="1100">
                <a:latin typeface="Calibri" pitchFamily="34" charset="0"/>
              </a:rPr>
              <a:t>place to work before the                                                                                      phrase “Living in the slums”?</a:t>
            </a:r>
          </a:p>
          <a:p>
            <a:r>
              <a:rPr lang="en-GB" sz="1100">
                <a:latin typeface="Calibri" pitchFamily="34" charset="0"/>
              </a:rPr>
              <a:t>accident?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4859338"/>
            <a:ext cx="6129338" cy="3097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611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8675" name="Title 1"/>
          <p:cNvSpPr>
            <a:spLocks noGrp="1"/>
          </p:cNvSpPr>
          <p:nvPr>
            <p:ph type="title"/>
          </p:nvPr>
        </p:nvSpPr>
        <p:spPr/>
        <p:txBody>
          <a:bodyPr/>
          <a:lstStyle/>
          <a:p>
            <a:pPr eaLnBrk="1" hangingPunct="1"/>
            <a:r>
              <a:rPr lang="en-GB" sz="2800" smtClean="0"/>
              <a:t>Reflect on the following statements. What is your opinion?</a:t>
            </a:r>
          </a:p>
        </p:txBody>
      </p:sp>
      <p:sp>
        <p:nvSpPr>
          <p:cNvPr id="28676" name="TextBox 3"/>
          <p:cNvSpPr txBox="1">
            <a:spLocks noChangeArrowheads="1"/>
          </p:cNvSpPr>
          <p:nvPr/>
        </p:nvSpPr>
        <p:spPr bwMode="auto">
          <a:xfrm>
            <a:off x="309563" y="2032000"/>
            <a:ext cx="5648325" cy="2586038"/>
          </a:xfrm>
          <a:prstGeom prst="rect">
            <a:avLst/>
          </a:prstGeom>
          <a:noFill/>
          <a:ln w="9525">
            <a:noFill/>
            <a:miter lim="800000"/>
            <a:headEnd/>
            <a:tailEnd/>
          </a:ln>
        </p:spPr>
        <p:txBody>
          <a:bodyPr wrap="none">
            <a:spAutoFit/>
          </a:bodyPr>
          <a:lstStyle/>
          <a:p>
            <a:r>
              <a:rPr lang="en-GB">
                <a:latin typeface="Calibri" pitchFamily="34" charset="0"/>
              </a:rPr>
              <a:t>The Bhopal disaster would have been avoided if Company </a:t>
            </a:r>
          </a:p>
          <a:p>
            <a:r>
              <a:rPr lang="en-GB">
                <a:latin typeface="Calibri" pitchFamily="34" charset="0"/>
              </a:rPr>
              <a:t>executives had not been so greedy. </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28677" name="TextBox 6"/>
          <p:cNvSpPr txBox="1">
            <a:spLocks noChangeArrowheads="1"/>
          </p:cNvSpPr>
          <p:nvPr/>
        </p:nvSpPr>
        <p:spPr bwMode="auto">
          <a:xfrm>
            <a:off x="309563" y="4859338"/>
            <a:ext cx="5989637" cy="647700"/>
          </a:xfrm>
          <a:prstGeom prst="rect">
            <a:avLst/>
          </a:prstGeom>
          <a:noFill/>
          <a:ln w="9525">
            <a:noFill/>
            <a:miter lim="800000"/>
            <a:headEnd/>
            <a:tailEnd/>
          </a:ln>
        </p:spPr>
        <p:txBody>
          <a:bodyPr wrap="none">
            <a:spAutoFit/>
          </a:bodyPr>
          <a:lstStyle/>
          <a:p>
            <a:r>
              <a:rPr lang="en-GB">
                <a:latin typeface="Calibri" pitchFamily="34" charset="0"/>
              </a:rPr>
              <a:t>People should be grateful for any job, and working conditions </a:t>
            </a:r>
          </a:p>
          <a:p>
            <a:r>
              <a:rPr lang="en-GB">
                <a:latin typeface="Calibri" pitchFamily="34" charset="0"/>
              </a:rPr>
              <a:t>are not important.</a:t>
            </a:r>
          </a:p>
        </p:txBody>
      </p:sp>
      <p:sp>
        <p:nvSpPr>
          <p:cNvPr id="28678" name="TextBox 9"/>
          <p:cNvSpPr txBox="1">
            <a:spLocks noChangeArrowheads="1"/>
          </p:cNvSpPr>
          <p:nvPr/>
        </p:nvSpPr>
        <p:spPr bwMode="auto">
          <a:xfrm>
            <a:off x="0" y="8154988"/>
            <a:ext cx="6792913" cy="647700"/>
          </a:xfrm>
          <a:prstGeom prst="rect">
            <a:avLst/>
          </a:prstGeom>
          <a:noFill/>
          <a:ln w="9525">
            <a:noFill/>
            <a:miter lim="800000"/>
            <a:headEnd/>
            <a:tailEnd/>
          </a:ln>
        </p:spPr>
        <p:txBody>
          <a:bodyPr wrap="none">
            <a:spAutoFit/>
          </a:bodyPr>
          <a:lstStyle/>
          <a:p>
            <a:r>
              <a:rPr lang="en-GB">
                <a:latin typeface="Calibri" pitchFamily="34" charset="0"/>
              </a:rPr>
              <a:t>Now that you have stated your opinion – take part in a class debate to </a:t>
            </a:r>
          </a:p>
          <a:p>
            <a:r>
              <a:rPr lang="en-GB">
                <a:latin typeface="Calibri" pitchFamily="34" charset="0"/>
              </a:rPr>
              <a:t>see how other people feel. Remember – </a:t>
            </a:r>
            <a:r>
              <a:rPr lang="en-GB" b="1">
                <a:latin typeface="Calibri" pitchFamily="34" charset="0"/>
              </a:rPr>
              <a:t>Hands up to speak</a:t>
            </a:r>
            <a:r>
              <a:rPr lang="en-GB">
                <a:latin typeface="Calibri" pitchFamily="34" charset="0"/>
              </a:rPr>
              <a:t>.</a:t>
            </a:r>
          </a:p>
        </p:txBody>
      </p:sp>
      <p:sp>
        <p:nvSpPr>
          <p:cNvPr id="28679" name="Rectangle 2"/>
          <p:cNvSpPr>
            <a:spLocks noChangeArrowheads="1"/>
          </p:cNvSpPr>
          <p:nvPr/>
        </p:nvSpPr>
        <p:spPr bwMode="auto">
          <a:xfrm>
            <a:off x="5638800" y="4335463"/>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28680" name="Rectangle 5"/>
          <p:cNvSpPr>
            <a:spLocks noChangeArrowheads="1"/>
          </p:cNvSpPr>
          <p:nvPr/>
        </p:nvSpPr>
        <p:spPr bwMode="auto">
          <a:xfrm>
            <a:off x="5638800" y="7648575"/>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9238" y="5222875"/>
            <a:ext cx="6235700" cy="3687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10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9699" name="Title 1"/>
          <p:cNvSpPr>
            <a:spLocks noGrp="1"/>
          </p:cNvSpPr>
          <p:nvPr>
            <p:ph type="title"/>
          </p:nvPr>
        </p:nvSpPr>
        <p:spPr>
          <a:xfrm>
            <a:off x="342900" y="366713"/>
            <a:ext cx="6172200" cy="533400"/>
          </a:xfrm>
        </p:spPr>
        <p:txBody>
          <a:bodyPr/>
          <a:lstStyle/>
          <a:p>
            <a:pPr eaLnBrk="1" hangingPunct="1"/>
            <a:r>
              <a:rPr lang="en-GB" sz="2800" smtClean="0"/>
              <a:t>Has your opinion changed?</a:t>
            </a:r>
          </a:p>
        </p:txBody>
      </p:sp>
      <p:sp>
        <p:nvSpPr>
          <p:cNvPr id="29700" name="TextBox 3"/>
          <p:cNvSpPr txBox="1">
            <a:spLocks noChangeArrowheads="1"/>
          </p:cNvSpPr>
          <p:nvPr/>
        </p:nvSpPr>
        <p:spPr bwMode="auto">
          <a:xfrm>
            <a:off x="295275" y="1258888"/>
            <a:ext cx="6526213" cy="2586037"/>
          </a:xfrm>
          <a:prstGeom prst="rect">
            <a:avLst/>
          </a:prstGeom>
          <a:noFill/>
          <a:ln w="9525">
            <a:noFill/>
            <a:miter lim="800000"/>
            <a:headEnd/>
            <a:tailEnd/>
          </a:ln>
        </p:spPr>
        <p:txBody>
          <a:bodyPr wrap="none">
            <a:spAutoFit/>
          </a:bodyPr>
          <a:lstStyle/>
          <a:p>
            <a:r>
              <a:rPr lang="en-GB">
                <a:latin typeface="Calibri" pitchFamily="34" charset="0"/>
              </a:rPr>
              <a:t>Based on what you heard in the debate- has your opinion changed?</a:t>
            </a:r>
          </a:p>
          <a:p>
            <a:r>
              <a:rPr lang="en-GB">
                <a:latin typeface="Calibri" pitchFamily="34" charset="0"/>
              </a:rPr>
              <a:t>Record new information in the box below.</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29701" name="Rectangle 2"/>
          <p:cNvSpPr>
            <a:spLocks noChangeArrowheads="1"/>
          </p:cNvSpPr>
          <p:nvPr/>
        </p:nvSpPr>
        <p:spPr bwMode="auto">
          <a:xfrm>
            <a:off x="203200" y="4670425"/>
            <a:ext cx="6143625" cy="923925"/>
          </a:xfrm>
          <a:prstGeom prst="rect">
            <a:avLst/>
          </a:prstGeom>
          <a:noFill/>
          <a:ln w="9525">
            <a:noFill/>
            <a:miter lim="800000"/>
            <a:headEnd/>
            <a:tailEnd/>
          </a:ln>
        </p:spPr>
        <p:txBody>
          <a:bodyPr>
            <a:spAutoFit/>
          </a:bodyPr>
          <a:lstStyle/>
          <a:p>
            <a:endParaRPr lang="en-GB">
              <a:latin typeface="Calibri" pitchFamily="34" charset="0"/>
            </a:endParaRPr>
          </a:p>
          <a:p>
            <a:r>
              <a:rPr lang="en-GB">
                <a:latin typeface="Calibri" pitchFamily="34" charset="0"/>
              </a:rPr>
              <a:t> .</a:t>
            </a:r>
          </a:p>
          <a:p>
            <a:endParaRPr lang="en-GB">
              <a:latin typeface="Calibri" pitchFamily="34" charset="0"/>
            </a:endParaRPr>
          </a:p>
        </p:txBody>
      </p:sp>
      <p:sp>
        <p:nvSpPr>
          <p:cNvPr id="29702" name="TextBox 5"/>
          <p:cNvSpPr txBox="1">
            <a:spLocks noChangeArrowheads="1"/>
          </p:cNvSpPr>
          <p:nvPr/>
        </p:nvSpPr>
        <p:spPr bwMode="auto">
          <a:xfrm>
            <a:off x="0" y="4210050"/>
            <a:ext cx="6961188" cy="922338"/>
          </a:xfrm>
          <a:prstGeom prst="rect">
            <a:avLst/>
          </a:prstGeom>
          <a:noFill/>
          <a:ln w="9525">
            <a:noFill/>
            <a:miter lim="800000"/>
            <a:headEnd/>
            <a:tailEnd/>
          </a:ln>
        </p:spPr>
        <p:txBody>
          <a:bodyPr wrap="none">
            <a:spAutoFit/>
          </a:bodyPr>
          <a:lstStyle/>
          <a:p>
            <a:r>
              <a:rPr lang="en-GB">
                <a:latin typeface="Calibri" pitchFamily="34" charset="0"/>
              </a:rPr>
              <a:t>You should now record your Personal Standpoint. What is your </a:t>
            </a:r>
          </a:p>
          <a:p>
            <a:r>
              <a:rPr lang="en-GB">
                <a:latin typeface="Calibri" pitchFamily="34" charset="0"/>
              </a:rPr>
              <a:t>Opinion on Economics and  The Bhopal disaster?  What is this based on?</a:t>
            </a:r>
          </a:p>
          <a:p>
            <a:r>
              <a:rPr lang="en-GB">
                <a:latin typeface="Calibri" pitchFamily="34" charset="0"/>
              </a:rPr>
              <a:t>Are your sources reliable?</a:t>
            </a:r>
          </a:p>
        </p:txBody>
      </p:sp>
      <p:sp>
        <p:nvSpPr>
          <p:cNvPr id="29703" name="Rectangle 6"/>
          <p:cNvSpPr>
            <a:spLocks noChangeArrowheads="1"/>
          </p:cNvSpPr>
          <p:nvPr/>
        </p:nvSpPr>
        <p:spPr bwMode="auto">
          <a:xfrm>
            <a:off x="5668963" y="3844925"/>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29704" name="Rectangle 7"/>
          <p:cNvSpPr>
            <a:spLocks noChangeArrowheads="1"/>
          </p:cNvSpPr>
          <p:nvPr/>
        </p:nvSpPr>
        <p:spPr bwMode="auto">
          <a:xfrm>
            <a:off x="5395913" y="8640763"/>
            <a:ext cx="112077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ChangeArrowheads="1"/>
          </p:cNvSpPr>
          <p:nvPr/>
        </p:nvSpPr>
        <p:spPr bwMode="auto">
          <a:xfrm>
            <a:off x="260350" y="179388"/>
            <a:ext cx="6192838" cy="1200150"/>
          </a:xfrm>
          <a:prstGeom prst="rect">
            <a:avLst/>
          </a:prstGeom>
          <a:noFill/>
          <a:ln w="9525">
            <a:noFill/>
            <a:miter lim="800000"/>
            <a:headEnd/>
            <a:tailEnd/>
          </a:ln>
        </p:spPr>
        <p:txBody>
          <a:bodyPr>
            <a:spAutoFit/>
          </a:bodyPr>
          <a:lstStyle/>
          <a:p>
            <a:r>
              <a:rPr lang="en-GB">
                <a:latin typeface="Calibri" pitchFamily="34" charset="0"/>
              </a:rPr>
              <a:t>You are to produce a Leaflet to try to convey  YOUR opinion</a:t>
            </a:r>
          </a:p>
          <a:p>
            <a:r>
              <a:rPr lang="en-GB">
                <a:latin typeface="Calibri" pitchFamily="34" charset="0"/>
              </a:rPr>
              <a:t>On working conditions vary across the world . You should research  some suitable statistics and record them in the box below, then  produce your leaflet.</a:t>
            </a:r>
          </a:p>
        </p:txBody>
      </p:sp>
      <p:sp>
        <p:nvSpPr>
          <p:cNvPr id="5" name="Rectangle 4"/>
          <p:cNvSpPr/>
          <p:nvPr/>
        </p:nvSpPr>
        <p:spPr>
          <a:xfrm>
            <a:off x="349250" y="1711325"/>
            <a:ext cx="6192838" cy="3024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723" name="TextBox 5"/>
          <p:cNvSpPr txBox="1">
            <a:spLocks noChangeArrowheads="1"/>
          </p:cNvSpPr>
          <p:nvPr/>
        </p:nvSpPr>
        <p:spPr bwMode="auto">
          <a:xfrm>
            <a:off x="260350" y="5219700"/>
            <a:ext cx="6451600" cy="646113"/>
          </a:xfrm>
          <a:prstGeom prst="rect">
            <a:avLst/>
          </a:prstGeom>
          <a:noFill/>
          <a:ln w="9525">
            <a:noFill/>
            <a:miter lim="800000"/>
            <a:headEnd/>
            <a:tailEnd/>
          </a:ln>
        </p:spPr>
        <p:txBody>
          <a:bodyPr wrap="none">
            <a:spAutoFit/>
          </a:bodyPr>
          <a:lstStyle/>
          <a:p>
            <a:r>
              <a:rPr lang="en-GB">
                <a:latin typeface="Calibri" pitchFamily="34" charset="0"/>
              </a:rPr>
              <a:t>You should now reflect on the  Strengths and Weaknesses of your </a:t>
            </a:r>
          </a:p>
          <a:p>
            <a:r>
              <a:rPr lang="en-GB">
                <a:latin typeface="Calibri" pitchFamily="34" charset="0"/>
              </a:rPr>
              <a:t>leaflet in raising awareness of working conditions across the world.</a:t>
            </a:r>
          </a:p>
        </p:txBody>
      </p:sp>
      <p:graphicFrame>
        <p:nvGraphicFramePr>
          <p:cNvPr id="8" name="Table 7"/>
          <p:cNvGraphicFramePr>
            <a:graphicFrameLocks noGrp="1"/>
          </p:cNvGraphicFramePr>
          <p:nvPr/>
        </p:nvGraphicFramePr>
        <p:xfrm>
          <a:off x="260350" y="6156325"/>
          <a:ext cx="6192838" cy="2382838"/>
        </p:xfrm>
        <a:graphic>
          <a:graphicData uri="http://schemas.openxmlformats.org/drawingml/2006/table">
            <a:tbl>
              <a:tblPr firstRow="1" bandRow="1">
                <a:tableStyleId>{5940675A-B579-460E-94D1-54222C63F5DA}</a:tableStyleId>
              </a:tblPr>
              <a:tblGrid>
                <a:gridCol w="3096344"/>
                <a:gridCol w="3096344"/>
              </a:tblGrid>
              <a:tr h="370840">
                <a:tc>
                  <a:txBody>
                    <a:bodyPr/>
                    <a:lstStyle/>
                    <a:p>
                      <a:r>
                        <a:rPr lang="en-GB" dirty="0" smtClean="0"/>
                        <a:t>Strengths</a:t>
                      </a:r>
                      <a:endParaRPr lang="en-GB" dirty="0"/>
                    </a:p>
                  </a:txBody>
                  <a:tcPr/>
                </a:tc>
                <a:tc>
                  <a:txBody>
                    <a:bodyPr/>
                    <a:lstStyle/>
                    <a:p>
                      <a:r>
                        <a:rPr lang="en-GB" dirty="0" smtClean="0"/>
                        <a:t>Weaknesses</a:t>
                      </a:r>
                      <a:endParaRPr lang="en-GB" dirty="0"/>
                    </a:p>
                  </a:txBody>
                  <a:tcPr/>
                </a:tc>
              </a:tr>
              <a:tr h="370840">
                <a:tc>
                  <a:txBody>
                    <a:bodyPr/>
                    <a:lstStyle/>
                    <a:p>
                      <a:endParaRPr lang="en-GB"/>
                    </a:p>
                  </a:txBody>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tc>
              </a:tr>
            </a:tbl>
          </a:graphicData>
        </a:graphic>
      </p:graphicFrame>
      <p:sp>
        <p:nvSpPr>
          <p:cNvPr id="30735" name="Rectangle 8"/>
          <p:cNvSpPr>
            <a:spLocks noChangeArrowheads="1"/>
          </p:cNvSpPr>
          <p:nvPr/>
        </p:nvSpPr>
        <p:spPr bwMode="auto">
          <a:xfrm>
            <a:off x="5402263" y="4429125"/>
            <a:ext cx="1120775" cy="306388"/>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ChangeArrowheads="1"/>
          </p:cNvSpPr>
          <p:nvPr/>
        </p:nvSpPr>
        <p:spPr bwMode="auto">
          <a:xfrm>
            <a:off x="620713" y="-19050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6" name="Rectangle 8"/>
          <p:cNvSpPr>
            <a:spLocks noChangeArrowheads="1"/>
          </p:cNvSpPr>
          <p:nvPr/>
        </p:nvSpPr>
        <p:spPr bwMode="auto">
          <a:xfrm>
            <a:off x="2135188" y="123825"/>
            <a:ext cx="2587625" cy="1076325"/>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algn="ctr">
              <a:defRPr/>
            </a:pPr>
            <a:r>
              <a:rPr lang="en-GB" sz="1600" u="sng" dirty="0">
                <a:latin typeface="+mj-lt"/>
                <a:ea typeface="Calibri" pitchFamily="34" charset="0"/>
                <a:cs typeface="Times New Roman" pitchFamily="18" charset="0"/>
              </a:rPr>
              <a:t>Social Issues</a:t>
            </a:r>
            <a:endParaRPr lang="en-GB" sz="1600" dirty="0">
              <a:latin typeface="+mj-lt"/>
              <a:cs typeface="Arial" pitchFamily="34" charset="0"/>
            </a:endParaRPr>
          </a:p>
          <a:p>
            <a:pPr algn="ctr" eaLnBrk="0" hangingPunct="0">
              <a:defRPr/>
            </a:pPr>
            <a:r>
              <a:rPr lang="en-GB" sz="1600" u="sng" dirty="0">
                <a:latin typeface="+mj-lt"/>
                <a:ea typeface="Calibri" pitchFamily="34" charset="0"/>
                <a:cs typeface="Times New Roman" pitchFamily="18" charset="0"/>
              </a:rPr>
              <a:t>&amp;</a:t>
            </a:r>
            <a:endParaRPr lang="en-GB" sz="1600" dirty="0">
              <a:latin typeface="+mj-lt"/>
              <a:cs typeface="Arial" pitchFamily="34" charset="0"/>
            </a:endParaRPr>
          </a:p>
          <a:p>
            <a:pPr algn="ctr" eaLnBrk="0" hangingPunct="0">
              <a:defRPr/>
            </a:pPr>
            <a:r>
              <a:rPr lang="en-GB" sz="1600" u="sng" dirty="0">
                <a:latin typeface="+mj-lt"/>
                <a:cs typeface="Arial" pitchFamily="34" charset="0"/>
              </a:rPr>
              <a:t>Natural and Human disasters</a:t>
            </a:r>
          </a:p>
          <a:p>
            <a:pPr algn="ctr" eaLnBrk="0" hangingPunct="0">
              <a:defRPr/>
            </a:pPr>
            <a:endParaRPr lang="en-GB" sz="1600" dirty="0">
              <a:latin typeface="+mj-lt"/>
              <a:cs typeface="Arial" pitchFamily="34" charset="0"/>
            </a:endParaRPr>
          </a:p>
        </p:txBody>
      </p:sp>
      <p:sp>
        <p:nvSpPr>
          <p:cNvPr id="31747" name="Rectangle 9"/>
          <p:cNvSpPr>
            <a:spLocks noChangeArrowheads="1"/>
          </p:cNvSpPr>
          <p:nvPr/>
        </p:nvSpPr>
        <p:spPr bwMode="auto">
          <a:xfrm>
            <a:off x="0" y="91440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31748" name="Rectangle 10"/>
          <p:cNvSpPr>
            <a:spLocks noChangeArrowheads="1"/>
          </p:cNvSpPr>
          <p:nvPr/>
        </p:nvSpPr>
        <p:spPr bwMode="auto">
          <a:xfrm>
            <a:off x="0" y="268605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31749" name="Rectangle 11"/>
          <p:cNvSpPr>
            <a:spLocks noChangeArrowheads="1"/>
          </p:cNvSpPr>
          <p:nvPr/>
        </p:nvSpPr>
        <p:spPr bwMode="auto">
          <a:xfrm>
            <a:off x="0" y="3143250"/>
            <a:ext cx="6858000" cy="0"/>
          </a:xfrm>
          <a:prstGeom prst="rect">
            <a:avLst/>
          </a:prstGeom>
          <a:noFill/>
          <a:ln w="9525">
            <a:noFill/>
            <a:miter lim="800000"/>
            <a:headEnd/>
            <a:tailEnd/>
          </a:ln>
        </p:spPr>
        <p:txBody>
          <a:bodyPr wrap="none" anchor="ctr">
            <a:spAutoFit/>
          </a:bodyPr>
          <a:lstStyle/>
          <a:p>
            <a:r>
              <a:rPr lang="en-GB" sz="1200">
                <a:latin typeface="Bookman Old Style" pitchFamily="18" charset="0"/>
                <a:ea typeface="Calibri" pitchFamily="34" charset="0"/>
                <a:cs typeface="Times New Roman" pitchFamily="18" charset="0"/>
              </a:rPr>
              <a:t> </a:t>
            </a:r>
            <a:endParaRPr lang="en-GB" sz="600">
              <a:ea typeface="Calibri" pitchFamily="34" charset="0"/>
              <a:cs typeface="Arial" charset="0"/>
            </a:endParaRPr>
          </a:p>
          <a:p>
            <a:pPr eaLnBrk="0" hangingPunct="0"/>
            <a:endParaRPr lang="en-GB">
              <a:ea typeface="Calibri" pitchFamily="34" charset="0"/>
              <a:cs typeface="Arial" charset="0"/>
            </a:endParaRPr>
          </a:p>
        </p:txBody>
      </p:sp>
      <p:sp>
        <p:nvSpPr>
          <p:cNvPr id="31750" name="Rectangle 12"/>
          <p:cNvSpPr>
            <a:spLocks noChangeArrowheads="1"/>
          </p:cNvSpPr>
          <p:nvPr/>
        </p:nvSpPr>
        <p:spPr bwMode="auto">
          <a:xfrm>
            <a:off x="0" y="314325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31751" name="Rectangle 13"/>
          <p:cNvSpPr>
            <a:spLocks noChangeArrowheads="1"/>
          </p:cNvSpPr>
          <p:nvPr/>
        </p:nvSpPr>
        <p:spPr bwMode="auto">
          <a:xfrm>
            <a:off x="0" y="3600450"/>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pic>
        <p:nvPicPr>
          <p:cNvPr id="31752" name="Picture 2" descr="http://t0.gstatic.com/images?q=tbn:ANd9GcSjdylgdvAgrvGCrVuvBvXYYDgTtoLprGWKd76GkOrf_vQuMuqJcLNh0aM">
            <a:hlinkClick r:id="rId2"/>
          </p:cNvPr>
          <p:cNvPicPr>
            <a:picLocks noChangeAspect="1" noChangeArrowheads="1"/>
          </p:cNvPicPr>
          <p:nvPr/>
        </p:nvPicPr>
        <p:blipFill>
          <a:blip r:embed="rId3"/>
          <a:srcRect/>
          <a:stretch>
            <a:fillRect/>
          </a:stretch>
        </p:blipFill>
        <p:spPr bwMode="auto">
          <a:xfrm>
            <a:off x="620713" y="1228725"/>
            <a:ext cx="2160587" cy="1631950"/>
          </a:xfrm>
          <a:prstGeom prst="rect">
            <a:avLst/>
          </a:prstGeom>
          <a:noFill/>
          <a:ln w="9525">
            <a:noFill/>
            <a:miter lim="800000"/>
            <a:headEnd/>
            <a:tailEnd/>
          </a:ln>
        </p:spPr>
      </p:pic>
      <p:pic>
        <p:nvPicPr>
          <p:cNvPr id="31753" name="Picture 4" descr="http://t2.gstatic.com/images?q=tbn:ANd9GcRPRKM5rrL-cb4V8-78kpSSN5uXvLpdNO6jTSJjrHqHpUfY6XccRTlBn9Pk">
            <a:hlinkClick r:id="rId4"/>
          </p:cNvPr>
          <p:cNvPicPr>
            <a:picLocks noChangeAspect="1" noChangeArrowheads="1"/>
          </p:cNvPicPr>
          <p:nvPr/>
        </p:nvPicPr>
        <p:blipFill>
          <a:blip r:embed="rId5"/>
          <a:srcRect/>
          <a:stretch>
            <a:fillRect/>
          </a:stretch>
        </p:blipFill>
        <p:spPr bwMode="auto">
          <a:xfrm>
            <a:off x="3213100" y="1195388"/>
            <a:ext cx="3095625" cy="1697037"/>
          </a:xfrm>
          <a:prstGeom prst="rect">
            <a:avLst/>
          </a:prstGeom>
          <a:noFill/>
          <a:ln w="9525">
            <a:noFill/>
            <a:miter lim="800000"/>
            <a:headEnd/>
            <a:tailEnd/>
          </a:ln>
        </p:spPr>
      </p:pic>
      <p:pic>
        <p:nvPicPr>
          <p:cNvPr id="31754" name="Picture 6" descr="http://t0.gstatic.com/images?q=tbn:ANd9GcTR-wqD1DF9EcJxeuLHx7628KPv0_GUnnCEEiADzke87mwsdmt_cbSwf5U">
            <a:hlinkClick r:id="rId6"/>
          </p:cNvPr>
          <p:cNvPicPr>
            <a:picLocks noChangeAspect="1" noChangeArrowheads="1"/>
          </p:cNvPicPr>
          <p:nvPr/>
        </p:nvPicPr>
        <p:blipFill>
          <a:blip r:embed="rId7"/>
          <a:srcRect/>
          <a:stretch>
            <a:fillRect/>
          </a:stretch>
        </p:blipFill>
        <p:spPr bwMode="auto">
          <a:xfrm>
            <a:off x="549275" y="6156325"/>
            <a:ext cx="5759450" cy="2130425"/>
          </a:xfrm>
          <a:prstGeom prst="rect">
            <a:avLst/>
          </a:prstGeom>
          <a:noFill/>
          <a:ln w="9525">
            <a:noFill/>
            <a:miter lim="800000"/>
            <a:headEnd/>
            <a:tailEnd/>
          </a:ln>
        </p:spPr>
      </p:pic>
      <p:pic>
        <p:nvPicPr>
          <p:cNvPr id="31755" name="Picture 8" descr="http://t3.gstatic.com/images?q=tbn:ANd9GcR1CUCqELHH6QUDc0TbBWyJcGhjBPyNYu1Aq2kZp7uLzHG15EKkGEZWcdM">
            <a:hlinkClick r:id="rId8"/>
          </p:cNvPr>
          <p:cNvPicPr>
            <a:picLocks noChangeAspect="1" noChangeArrowheads="1"/>
          </p:cNvPicPr>
          <p:nvPr/>
        </p:nvPicPr>
        <p:blipFill>
          <a:blip r:embed="rId9"/>
          <a:srcRect/>
          <a:stretch>
            <a:fillRect/>
          </a:stretch>
        </p:blipFill>
        <p:spPr bwMode="auto">
          <a:xfrm>
            <a:off x="620713" y="3371850"/>
            <a:ext cx="5688012" cy="213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33500" y="1258888"/>
          <a:ext cx="3849688" cy="3960812"/>
        </p:xfrm>
        <a:graphic>
          <a:graphicData uri="http://schemas.openxmlformats.org/drawingml/2006/table">
            <a:tbl>
              <a:tblPr firstRow="1" firstCol="1" bandRow="1">
                <a:tableStyleId>{5940675A-B579-460E-94D1-54222C63F5DA}</a:tableStyleId>
              </a:tblPr>
              <a:tblGrid>
                <a:gridCol w="1780669"/>
                <a:gridCol w="2068701"/>
              </a:tblGrid>
              <a:tr h="467429">
                <a:tc>
                  <a:txBody>
                    <a:bodyPr/>
                    <a:lstStyle/>
                    <a:p>
                      <a:pPr algn="ctr">
                        <a:lnSpc>
                          <a:spcPct val="115000"/>
                        </a:lnSpc>
                        <a:spcAft>
                          <a:spcPts val="0"/>
                        </a:spcAft>
                      </a:pPr>
                      <a:r>
                        <a:rPr lang="en-GB" sz="1200" dirty="0">
                          <a:effectLst/>
                        </a:rPr>
                        <a:t> </a:t>
                      </a:r>
                    </a:p>
                    <a:p>
                      <a:pPr algn="ctr">
                        <a:lnSpc>
                          <a:spcPct val="115000"/>
                        </a:lnSpc>
                        <a:spcAft>
                          <a:spcPts val="0"/>
                        </a:spcAft>
                      </a:pPr>
                      <a:r>
                        <a:rPr lang="en-GB" sz="1200" dirty="0">
                          <a:effectLst/>
                        </a:rPr>
                        <a:t>Section</a:t>
                      </a:r>
                      <a:endParaRPr lang="en-GB" sz="1200" dirty="0">
                        <a:effectLst/>
                        <a:latin typeface="Bookman Old Style"/>
                        <a:ea typeface="Calibri"/>
                        <a:cs typeface="Times New Roman"/>
                      </a:endParaRPr>
                    </a:p>
                  </a:txBody>
                  <a:tcPr marL="68580" marR="68580" marT="0" marB="0"/>
                </a:tc>
                <a:tc>
                  <a:txBody>
                    <a:bodyPr/>
                    <a:lstStyle/>
                    <a:p>
                      <a:pPr algn="ctr">
                        <a:lnSpc>
                          <a:spcPct val="115000"/>
                        </a:lnSpc>
                        <a:spcAft>
                          <a:spcPts val="0"/>
                        </a:spcAft>
                      </a:pPr>
                      <a:r>
                        <a:rPr lang="en-GB" sz="1200">
                          <a:effectLst/>
                        </a:rPr>
                        <a:t> </a:t>
                      </a:r>
                    </a:p>
                    <a:p>
                      <a:pPr algn="ctr">
                        <a:lnSpc>
                          <a:spcPct val="115000"/>
                        </a:lnSpc>
                        <a:spcAft>
                          <a:spcPts val="0"/>
                        </a:spcAft>
                      </a:pPr>
                      <a:r>
                        <a:rPr lang="en-GB" sz="1200">
                          <a:effectLst/>
                        </a:rPr>
                        <a:t>Page Number</a:t>
                      </a:r>
                      <a:endParaRPr lang="en-GB" sz="1200">
                        <a:effectLst/>
                        <a:latin typeface="Bookman Old Style"/>
                        <a:ea typeface="Calibri"/>
                        <a:cs typeface="Times New Roman"/>
                      </a:endParaRPr>
                    </a:p>
                  </a:txBody>
                  <a:tcPr marL="68580" marR="68580" marT="0" marB="0"/>
                </a:tc>
              </a:tr>
              <a:tr h="688440">
                <a:tc>
                  <a:txBody>
                    <a:bodyPr/>
                    <a:lstStyle/>
                    <a:p>
                      <a:pPr algn="ctr">
                        <a:lnSpc>
                          <a:spcPct val="115000"/>
                        </a:lnSpc>
                        <a:spcAft>
                          <a:spcPts val="0"/>
                        </a:spcAft>
                      </a:pPr>
                      <a:r>
                        <a:rPr lang="en-GB" sz="1100">
                          <a:effectLst/>
                        </a:rPr>
                        <a:t> </a:t>
                      </a:r>
                      <a:endParaRPr lang="en-GB" sz="1200">
                        <a:effectLst/>
                      </a:endParaRPr>
                    </a:p>
                    <a:p>
                      <a:pPr algn="ctr">
                        <a:lnSpc>
                          <a:spcPct val="115000"/>
                        </a:lnSpc>
                        <a:spcAft>
                          <a:spcPts val="0"/>
                        </a:spcAft>
                      </a:pPr>
                      <a:r>
                        <a:rPr lang="en-GB" sz="1200">
                          <a:effectLst/>
                        </a:rPr>
                        <a:t>Critical thinking question starters</a:t>
                      </a:r>
                      <a:endParaRPr lang="en-GB" sz="1200">
                        <a:effectLst/>
                        <a:latin typeface="Bookman Old Style"/>
                        <a:ea typeface="Calibri"/>
                        <a:cs typeface="Times New Roman"/>
                      </a:endParaRPr>
                    </a:p>
                  </a:txBody>
                  <a:tcPr marL="68580" marR="68580" marT="0" marB="0"/>
                </a:tc>
                <a:tc>
                  <a:txBody>
                    <a:bodyPr/>
                    <a:lstStyle/>
                    <a:p>
                      <a:pPr algn="ctr">
                        <a:lnSpc>
                          <a:spcPct val="115000"/>
                        </a:lnSpc>
                        <a:spcAft>
                          <a:spcPts val="0"/>
                        </a:spcAft>
                      </a:pPr>
                      <a:r>
                        <a:rPr lang="en-GB" sz="1200">
                          <a:effectLst/>
                        </a:rPr>
                        <a:t> </a:t>
                      </a:r>
                    </a:p>
                    <a:p>
                      <a:pPr algn="ctr">
                        <a:lnSpc>
                          <a:spcPct val="115000"/>
                        </a:lnSpc>
                        <a:spcAft>
                          <a:spcPts val="0"/>
                        </a:spcAft>
                      </a:pPr>
                      <a:r>
                        <a:rPr lang="en-GB" sz="1200">
                          <a:effectLst/>
                        </a:rPr>
                        <a:t>3</a:t>
                      </a:r>
                      <a:endParaRPr lang="en-GB" sz="1200">
                        <a:effectLst/>
                        <a:latin typeface="Bookman Old Style"/>
                        <a:ea typeface="Calibri"/>
                        <a:cs typeface="Times New Roman"/>
                      </a:endParaRPr>
                    </a:p>
                  </a:txBody>
                  <a:tcPr marL="68580" marR="68580" marT="0" marB="0"/>
                </a:tc>
              </a:tr>
              <a:tr h="467429">
                <a:tc>
                  <a:txBody>
                    <a:bodyPr/>
                    <a:lstStyle/>
                    <a:p>
                      <a:pPr algn="ctr">
                        <a:lnSpc>
                          <a:spcPct val="115000"/>
                        </a:lnSpc>
                        <a:spcAft>
                          <a:spcPts val="0"/>
                        </a:spcAft>
                      </a:pPr>
                      <a:r>
                        <a:rPr lang="en-GB" sz="2000">
                          <a:effectLst/>
                        </a:rPr>
                        <a:t>P</a:t>
                      </a:r>
                      <a:r>
                        <a:rPr lang="en-GB" sz="1100">
                          <a:effectLst/>
                        </a:rPr>
                        <a:t>olitical</a:t>
                      </a:r>
                      <a:endParaRPr lang="en-GB" sz="1200">
                        <a:effectLst/>
                        <a:latin typeface="Bookman Old Style"/>
                        <a:ea typeface="Calibri"/>
                        <a:cs typeface="Times New Roman"/>
                      </a:endParaRPr>
                    </a:p>
                  </a:txBody>
                  <a:tcPr marL="68580" marR="68580" marT="0" marB="0"/>
                </a:tc>
                <a:tc>
                  <a:txBody>
                    <a:bodyPr/>
                    <a:lstStyle/>
                    <a:p>
                      <a:pPr algn="ctr">
                        <a:lnSpc>
                          <a:spcPct val="115000"/>
                        </a:lnSpc>
                        <a:spcAft>
                          <a:spcPts val="0"/>
                        </a:spcAft>
                      </a:pPr>
                      <a:r>
                        <a:rPr lang="en-GB" sz="1200" dirty="0">
                          <a:effectLst/>
                        </a:rPr>
                        <a:t> </a:t>
                      </a:r>
                    </a:p>
                    <a:p>
                      <a:pPr algn="ctr">
                        <a:lnSpc>
                          <a:spcPct val="115000"/>
                        </a:lnSpc>
                        <a:spcAft>
                          <a:spcPts val="0"/>
                        </a:spcAft>
                      </a:pPr>
                      <a:r>
                        <a:rPr lang="en-GB" sz="1200" dirty="0" smtClean="0">
                          <a:effectLst/>
                        </a:rPr>
                        <a:t>4-10</a:t>
                      </a:r>
                      <a:endParaRPr lang="en-GB" sz="1200" dirty="0">
                        <a:effectLst/>
                        <a:latin typeface="Bookman Old Style"/>
                        <a:ea typeface="Calibri"/>
                        <a:cs typeface="Times New Roman"/>
                      </a:endParaRPr>
                    </a:p>
                  </a:txBody>
                  <a:tcPr marL="68580" marR="68580" marT="0" marB="0"/>
                </a:tc>
              </a:tr>
              <a:tr h="467429">
                <a:tc>
                  <a:txBody>
                    <a:bodyPr/>
                    <a:lstStyle/>
                    <a:p>
                      <a:pPr algn="ctr">
                        <a:lnSpc>
                          <a:spcPct val="115000"/>
                        </a:lnSpc>
                        <a:spcAft>
                          <a:spcPts val="0"/>
                        </a:spcAft>
                      </a:pPr>
                      <a:r>
                        <a:rPr lang="en-GB" sz="2000">
                          <a:effectLst/>
                        </a:rPr>
                        <a:t>E</a:t>
                      </a:r>
                      <a:r>
                        <a:rPr lang="en-GB" sz="1100">
                          <a:effectLst/>
                        </a:rPr>
                        <a:t>conomic</a:t>
                      </a:r>
                      <a:endParaRPr lang="en-GB" sz="1200">
                        <a:effectLst/>
                        <a:latin typeface="Bookman Old Style"/>
                        <a:ea typeface="Calibri"/>
                        <a:cs typeface="Times New Roman"/>
                      </a:endParaRPr>
                    </a:p>
                  </a:txBody>
                  <a:tcPr marL="68580" marR="68580" marT="0" marB="0"/>
                </a:tc>
                <a:tc>
                  <a:txBody>
                    <a:bodyPr/>
                    <a:lstStyle/>
                    <a:p>
                      <a:pPr algn="ctr">
                        <a:lnSpc>
                          <a:spcPct val="115000"/>
                        </a:lnSpc>
                        <a:spcAft>
                          <a:spcPts val="0"/>
                        </a:spcAft>
                      </a:pPr>
                      <a:r>
                        <a:rPr lang="en-GB" sz="1200" dirty="0">
                          <a:effectLst/>
                        </a:rPr>
                        <a:t> </a:t>
                      </a:r>
                    </a:p>
                    <a:p>
                      <a:pPr algn="ctr">
                        <a:lnSpc>
                          <a:spcPct val="115000"/>
                        </a:lnSpc>
                        <a:spcAft>
                          <a:spcPts val="0"/>
                        </a:spcAft>
                      </a:pPr>
                      <a:r>
                        <a:rPr lang="en-GB" sz="1200" dirty="0" smtClean="0">
                          <a:effectLst/>
                        </a:rPr>
                        <a:t>11-18</a:t>
                      </a:r>
                      <a:endParaRPr lang="en-GB" sz="1200" dirty="0">
                        <a:effectLst/>
                        <a:latin typeface="Bookman Old Style"/>
                        <a:ea typeface="Calibri"/>
                        <a:cs typeface="Times New Roman"/>
                      </a:endParaRPr>
                    </a:p>
                  </a:txBody>
                  <a:tcPr marL="68580" marR="68580" marT="0" marB="0"/>
                </a:tc>
              </a:tr>
              <a:tr h="467429">
                <a:tc>
                  <a:txBody>
                    <a:bodyPr/>
                    <a:lstStyle/>
                    <a:p>
                      <a:pPr algn="ctr">
                        <a:lnSpc>
                          <a:spcPct val="115000"/>
                        </a:lnSpc>
                        <a:spcAft>
                          <a:spcPts val="0"/>
                        </a:spcAft>
                      </a:pPr>
                      <a:r>
                        <a:rPr lang="en-GB" sz="2000" dirty="0">
                          <a:effectLst/>
                        </a:rPr>
                        <a:t>S</a:t>
                      </a:r>
                      <a:r>
                        <a:rPr lang="en-GB" sz="1100" dirty="0">
                          <a:effectLst/>
                        </a:rPr>
                        <a:t>ocial</a:t>
                      </a:r>
                      <a:endParaRPr lang="en-GB" sz="1200" dirty="0">
                        <a:effectLst/>
                        <a:latin typeface="Bookman Old Style"/>
                        <a:ea typeface="Calibri"/>
                        <a:cs typeface="Times New Roman"/>
                      </a:endParaRPr>
                    </a:p>
                  </a:txBody>
                  <a:tcPr marL="68580" marR="68580" marT="0" marB="0"/>
                </a:tc>
                <a:tc>
                  <a:txBody>
                    <a:bodyPr/>
                    <a:lstStyle/>
                    <a:p>
                      <a:pPr algn="ctr">
                        <a:lnSpc>
                          <a:spcPct val="115000"/>
                        </a:lnSpc>
                        <a:spcAft>
                          <a:spcPts val="0"/>
                        </a:spcAft>
                      </a:pPr>
                      <a:r>
                        <a:rPr lang="en-GB" sz="1200" dirty="0">
                          <a:effectLst/>
                        </a:rPr>
                        <a:t> </a:t>
                      </a:r>
                    </a:p>
                    <a:p>
                      <a:pPr algn="ctr">
                        <a:lnSpc>
                          <a:spcPct val="115000"/>
                        </a:lnSpc>
                        <a:spcAft>
                          <a:spcPts val="0"/>
                        </a:spcAft>
                      </a:pPr>
                      <a:r>
                        <a:rPr lang="en-GB" sz="1200" dirty="0" smtClean="0">
                          <a:effectLst/>
                        </a:rPr>
                        <a:t>19-26</a:t>
                      </a:r>
                      <a:endParaRPr lang="en-GB" sz="1200" dirty="0">
                        <a:effectLst/>
                        <a:latin typeface="Bookman Old Style"/>
                        <a:ea typeface="Calibri"/>
                        <a:cs typeface="Times New Roman"/>
                      </a:endParaRPr>
                    </a:p>
                  </a:txBody>
                  <a:tcPr marL="68580" marR="68580" marT="0" marB="0"/>
                </a:tc>
              </a:tr>
              <a:tr h="467429">
                <a:tc>
                  <a:txBody>
                    <a:bodyPr/>
                    <a:lstStyle/>
                    <a:p>
                      <a:pPr algn="ctr">
                        <a:lnSpc>
                          <a:spcPct val="115000"/>
                        </a:lnSpc>
                        <a:spcAft>
                          <a:spcPts val="0"/>
                        </a:spcAft>
                      </a:pPr>
                      <a:r>
                        <a:rPr lang="en-GB" sz="2000">
                          <a:effectLst/>
                        </a:rPr>
                        <a:t>T</a:t>
                      </a:r>
                      <a:r>
                        <a:rPr lang="en-GB" sz="1100">
                          <a:effectLst/>
                        </a:rPr>
                        <a:t>echnology</a:t>
                      </a:r>
                      <a:endParaRPr lang="en-GB" sz="1200">
                        <a:effectLst/>
                        <a:latin typeface="Bookman Old Style"/>
                        <a:ea typeface="Calibri"/>
                        <a:cs typeface="Times New Roman"/>
                      </a:endParaRPr>
                    </a:p>
                  </a:txBody>
                  <a:tcPr marL="68580" marR="68580" marT="0" marB="0"/>
                </a:tc>
                <a:tc>
                  <a:txBody>
                    <a:bodyPr/>
                    <a:lstStyle/>
                    <a:p>
                      <a:pPr algn="ctr">
                        <a:lnSpc>
                          <a:spcPct val="115000"/>
                        </a:lnSpc>
                        <a:spcAft>
                          <a:spcPts val="0"/>
                        </a:spcAft>
                      </a:pPr>
                      <a:r>
                        <a:rPr lang="en-GB" sz="1200" dirty="0">
                          <a:effectLst/>
                        </a:rPr>
                        <a:t> </a:t>
                      </a:r>
                    </a:p>
                    <a:p>
                      <a:pPr algn="ctr">
                        <a:lnSpc>
                          <a:spcPct val="115000"/>
                        </a:lnSpc>
                        <a:spcAft>
                          <a:spcPts val="0"/>
                        </a:spcAft>
                      </a:pPr>
                      <a:r>
                        <a:rPr lang="en-GB" sz="1200" dirty="0" smtClean="0">
                          <a:effectLst/>
                        </a:rPr>
                        <a:t>27-</a:t>
                      </a:r>
                      <a:r>
                        <a:rPr lang="en-GB" sz="1200" baseline="0" dirty="0" smtClean="0">
                          <a:effectLst/>
                        </a:rPr>
                        <a:t> 34</a:t>
                      </a:r>
                      <a:endParaRPr lang="en-GB" sz="1200" dirty="0">
                        <a:effectLst/>
                        <a:latin typeface="Bookman Old Style"/>
                        <a:ea typeface="Calibri"/>
                        <a:cs typeface="Times New Roman"/>
                      </a:endParaRPr>
                    </a:p>
                  </a:txBody>
                  <a:tcPr marL="68580" marR="68580" marT="0" marB="0"/>
                </a:tc>
              </a:tr>
              <a:tr h="467429">
                <a:tc>
                  <a:txBody>
                    <a:bodyPr/>
                    <a:lstStyle/>
                    <a:p>
                      <a:pPr algn="ctr">
                        <a:lnSpc>
                          <a:spcPct val="115000"/>
                        </a:lnSpc>
                        <a:spcAft>
                          <a:spcPts val="0"/>
                        </a:spcAft>
                      </a:pPr>
                      <a:r>
                        <a:rPr lang="en-GB" sz="2000">
                          <a:effectLst/>
                        </a:rPr>
                        <a:t>L</a:t>
                      </a:r>
                      <a:r>
                        <a:rPr lang="en-GB" sz="1100">
                          <a:effectLst/>
                        </a:rPr>
                        <a:t>egislation</a:t>
                      </a:r>
                      <a:endParaRPr lang="en-GB" sz="1200">
                        <a:effectLst/>
                        <a:latin typeface="Bookman Old Style"/>
                        <a:ea typeface="Calibri"/>
                        <a:cs typeface="Times New Roman"/>
                      </a:endParaRPr>
                    </a:p>
                  </a:txBody>
                  <a:tcPr marL="68580" marR="68580" marT="0" marB="0"/>
                </a:tc>
                <a:tc>
                  <a:txBody>
                    <a:bodyPr/>
                    <a:lstStyle/>
                    <a:p>
                      <a:pPr algn="ctr">
                        <a:lnSpc>
                          <a:spcPct val="115000"/>
                        </a:lnSpc>
                        <a:spcAft>
                          <a:spcPts val="0"/>
                        </a:spcAft>
                      </a:pPr>
                      <a:r>
                        <a:rPr lang="en-GB" sz="1200" dirty="0">
                          <a:effectLst/>
                        </a:rPr>
                        <a:t> </a:t>
                      </a:r>
                    </a:p>
                    <a:p>
                      <a:pPr algn="ctr">
                        <a:lnSpc>
                          <a:spcPct val="115000"/>
                        </a:lnSpc>
                        <a:spcAft>
                          <a:spcPts val="0"/>
                        </a:spcAft>
                      </a:pPr>
                      <a:r>
                        <a:rPr lang="en-GB" sz="1200" dirty="0" smtClean="0">
                          <a:effectLst/>
                        </a:rPr>
                        <a:t>35-</a:t>
                      </a:r>
                      <a:r>
                        <a:rPr lang="en-GB" sz="1200" baseline="0" dirty="0" smtClean="0">
                          <a:effectLst/>
                        </a:rPr>
                        <a:t> 42</a:t>
                      </a:r>
                      <a:endParaRPr lang="en-GB" sz="1200" dirty="0">
                        <a:effectLst/>
                        <a:latin typeface="Bookman Old Style"/>
                        <a:ea typeface="Calibri"/>
                        <a:cs typeface="Times New Roman"/>
                      </a:endParaRPr>
                    </a:p>
                  </a:txBody>
                  <a:tcPr marL="68580" marR="68580" marT="0" marB="0"/>
                </a:tc>
              </a:tr>
              <a:tr h="467429">
                <a:tc>
                  <a:txBody>
                    <a:bodyPr/>
                    <a:lstStyle/>
                    <a:p>
                      <a:pPr algn="ctr">
                        <a:lnSpc>
                          <a:spcPct val="115000"/>
                        </a:lnSpc>
                        <a:spcAft>
                          <a:spcPts val="0"/>
                        </a:spcAft>
                      </a:pPr>
                      <a:r>
                        <a:rPr lang="en-GB" sz="2000">
                          <a:effectLst/>
                        </a:rPr>
                        <a:t>E</a:t>
                      </a:r>
                      <a:r>
                        <a:rPr lang="en-GB" sz="1100">
                          <a:effectLst/>
                        </a:rPr>
                        <a:t>nvironment</a:t>
                      </a:r>
                      <a:endParaRPr lang="en-GB" sz="1200">
                        <a:effectLst/>
                        <a:latin typeface="Bookman Old Style"/>
                        <a:ea typeface="Calibri"/>
                        <a:cs typeface="Times New Roman"/>
                      </a:endParaRPr>
                    </a:p>
                  </a:txBody>
                  <a:tcPr marL="68580" marR="68580" marT="0" marB="0"/>
                </a:tc>
                <a:tc>
                  <a:txBody>
                    <a:bodyPr/>
                    <a:lstStyle/>
                    <a:p>
                      <a:pPr algn="ctr">
                        <a:lnSpc>
                          <a:spcPct val="115000"/>
                        </a:lnSpc>
                        <a:spcAft>
                          <a:spcPts val="0"/>
                        </a:spcAft>
                      </a:pPr>
                      <a:r>
                        <a:rPr lang="en-GB" sz="1200" dirty="0">
                          <a:effectLst/>
                        </a:rPr>
                        <a:t> </a:t>
                      </a:r>
                    </a:p>
                    <a:p>
                      <a:pPr algn="ctr">
                        <a:lnSpc>
                          <a:spcPct val="115000"/>
                        </a:lnSpc>
                        <a:spcAft>
                          <a:spcPts val="0"/>
                        </a:spcAft>
                      </a:pPr>
                      <a:r>
                        <a:rPr lang="en-GB" sz="1200" dirty="0" smtClean="0">
                          <a:effectLst/>
                          <a:latin typeface="+mn-lt"/>
                          <a:ea typeface="+mn-ea"/>
                          <a:cs typeface="+mn-cs"/>
                        </a:rPr>
                        <a:t>43-</a:t>
                      </a:r>
                      <a:r>
                        <a:rPr lang="en-GB" sz="1200" baseline="0" dirty="0" smtClean="0">
                          <a:effectLst/>
                          <a:latin typeface="+mn-lt"/>
                          <a:ea typeface="+mn-ea"/>
                          <a:cs typeface="+mn-cs"/>
                        </a:rPr>
                        <a:t> 50</a:t>
                      </a:r>
                      <a:endParaRPr lang="en-GB" sz="1200" dirty="0">
                        <a:effectLst/>
                        <a:latin typeface="Bookman Old Style"/>
                        <a:ea typeface="Calibri"/>
                        <a:cs typeface="Times New Roman"/>
                      </a:endParaRPr>
                    </a:p>
                  </a:txBody>
                  <a:tcPr marL="68580" marR="68580" marT="0" marB="0"/>
                </a:tc>
              </a:tr>
            </a:tbl>
          </a:graphicData>
        </a:graphic>
      </p:graphicFrame>
      <p:sp>
        <p:nvSpPr>
          <p:cNvPr id="14366" name="Rectangle 1"/>
          <p:cNvSpPr>
            <a:spLocks noChangeArrowheads="1"/>
          </p:cNvSpPr>
          <p:nvPr/>
        </p:nvSpPr>
        <p:spPr bwMode="auto">
          <a:xfrm>
            <a:off x="-7938" y="6191250"/>
            <a:ext cx="6865938" cy="2493963"/>
          </a:xfrm>
          <a:prstGeom prst="rect">
            <a:avLst/>
          </a:prstGeom>
          <a:noFill/>
          <a:ln w="9525">
            <a:noFill/>
            <a:miter lim="800000"/>
            <a:headEnd/>
            <a:tailEnd/>
          </a:ln>
        </p:spPr>
        <p:txBody>
          <a:bodyPr wrap="none" anchor="ctr">
            <a:spAutoFit/>
          </a:bodyPr>
          <a:lstStyle/>
          <a:p>
            <a:pPr eaLnBrk="0" hangingPunct="0"/>
            <a:r>
              <a:rPr lang="en-GB" sz="1400">
                <a:latin typeface="Calibri" pitchFamily="34" charset="0"/>
                <a:ea typeface="Calibri" pitchFamily="34" charset="0"/>
                <a:cs typeface="Times New Roman" pitchFamily="18" charset="0"/>
              </a:rPr>
              <a:t>Over the next few weeks you are going to be exploring information, news and ideas about </a:t>
            </a:r>
          </a:p>
          <a:p>
            <a:pPr eaLnBrk="0" hangingPunct="0"/>
            <a:r>
              <a:rPr lang="en-GB" sz="1400">
                <a:latin typeface="Calibri" pitchFamily="34" charset="0"/>
                <a:ea typeface="Calibri" pitchFamily="34" charset="0"/>
                <a:cs typeface="Times New Roman" pitchFamily="18" charset="0"/>
              </a:rPr>
              <a:t>Natural and Human Disasters. The aim of this project is for you to develop your own </a:t>
            </a:r>
          </a:p>
          <a:p>
            <a:pPr eaLnBrk="0" hangingPunct="0"/>
            <a:r>
              <a:rPr lang="en-GB" sz="1400">
                <a:latin typeface="Calibri" pitchFamily="34" charset="0"/>
                <a:ea typeface="Calibri" pitchFamily="34" charset="0"/>
                <a:cs typeface="Times New Roman" pitchFamily="18" charset="0"/>
              </a:rPr>
              <a:t>viewpoint about this important global issue and to develop the skills that you will need to </a:t>
            </a:r>
          </a:p>
          <a:p>
            <a:pPr eaLnBrk="0" hangingPunct="0"/>
            <a:r>
              <a:rPr lang="en-GB" sz="1400">
                <a:latin typeface="Calibri" pitchFamily="34" charset="0"/>
                <a:ea typeface="Calibri" pitchFamily="34" charset="0"/>
                <a:cs typeface="Times New Roman" pitchFamily="18" charset="0"/>
              </a:rPr>
              <a:t>complete a controlled assessment on another global issue.</a:t>
            </a:r>
            <a:r>
              <a:rPr lang="en-GB">
                <a:ea typeface="Calibri" pitchFamily="34" charset="0"/>
                <a:cs typeface="Times New Roman" pitchFamily="18" charset="0"/>
              </a:rPr>
              <a:t> </a:t>
            </a:r>
            <a:endParaRPr lang="en-GB" sz="1400">
              <a:latin typeface="Calibri" pitchFamily="34" charset="0"/>
              <a:ea typeface="Calibri" pitchFamily="34" charset="0"/>
              <a:cs typeface="Times New Roman" pitchFamily="18" charset="0"/>
            </a:endParaRPr>
          </a:p>
          <a:p>
            <a:pPr eaLnBrk="0" hangingPunct="0"/>
            <a:r>
              <a:rPr lang="en-GB" sz="1400">
                <a:latin typeface="Calibri" pitchFamily="34" charset="0"/>
                <a:ea typeface="Calibri" pitchFamily="34" charset="0"/>
                <a:cs typeface="Times New Roman" pitchFamily="18" charset="0"/>
              </a:rPr>
              <a:t>You will need to work swiftly but effectively in class.  You will need to listen to your teacher, </a:t>
            </a:r>
          </a:p>
          <a:p>
            <a:pPr eaLnBrk="0" hangingPunct="0"/>
            <a:r>
              <a:rPr lang="en-GB" sz="1400">
                <a:latin typeface="Calibri" pitchFamily="34" charset="0"/>
                <a:ea typeface="Calibri" pitchFamily="34" charset="0"/>
                <a:cs typeface="Times New Roman" pitchFamily="18" charset="0"/>
              </a:rPr>
              <a:t>make notes, read articles, take part in debates and then finally complete a controlled </a:t>
            </a:r>
          </a:p>
          <a:p>
            <a:pPr eaLnBrk="0" hangingPunct="0"/>
            <a:r>
              <a:rPr lang="en-GB" sz="1400">
                <a:latin typeface="Calibri" pitchFamily="34" charset="0"/>
                <a:ea typeface="Calibri" pitchFamily="34" charset="0"/>
                <a:cs typeface="Times New Roman" pitchFamily="18" charset="0"/>
              </a:rPr>
              <a:t>assessment. In the CA you present your point of view about a global issue and then create </a:t>
            </a:r>
          </a:p>
          <a:p>
            <a:pPr eaLnBrk="0" hangingPunct="0"/>
            <a:r>
              <a:rPr lang="en-GB" sz="1400">
                <a:latin typeface="Calibri" pitchFamily="34" charset="0"/>
                <a:ea typeface="Calibri" pitchFamily="34" charset="0"/>
                <a:cs typeface="Times New Roman" pitchFamily="18" charset="0"/>
              </a:rPr>
              <a:t>a product that will allow you to promote this point of view.</a:t>
            </a:r>
          </a:p>
          <a:p>
            <a:pPr eaLnBrk="0" hangingPunct="0"/>
            <a:endParaRPr lang="en-GB" sz="1400">
              <a:latin typeface="Calibri" pitchFamily="34" charset="0"/>
              <a:ea typeface="Calibri" pitchFamily="34" charset="0"/>
              <a:cs typeface="Arial" charset="0"/>
            </a:endParaRPr>
          </a:p>
          <a:p>
            <a:pPr eaLnBrk="0" hangingPunct="0"/>
            <a:r>
              <a:rPr lang="en-GB" sz="1400">
                <a:latin typeface="Calibri" pitchFamily="34" charset="0"/>
                <a:ea typeface="Calibri" pitchFamily="34" charset="0"/>
                <a:cs typeface="Arial" charset="0"/>
              </a:rPr>
              <a:t>You will learn what PESTLE stands for and how to evaluate Strengths and Weaknesses.</a:t>
            </a:r>
          </a:p>
          <a:p>
            <a:pPr eaLnBrk="0" hangingPunct="0"/>
            <a:endParaRPr lang="en-GB" sz="1400">
              <a:latin typeface="Calibri" pitchFamily="34" charset="0"/>
              <a:ea typeface="Calibri" pitchFamily="34" charset="0"/>
              <a:cs typeface="Arial" charset="0"/>
            </a:endParaRPr>
          </a:p>
        </p:txBody>
      </p:sp>
      <p:sp>
        <p:nvSpPr>
          <p:cNvPr id="14367" name="Rectangle 5"/>
          <p:cNvSpPr>
            <a:spLocks noChangeArrowheads="1"/>
          </p:cNvSpPr>
          <p:nvPr/>
        </p:nvSpPr>
        <p:spPr bwMode="auto">
          <a:xfrm>
            <a:off x="1268413" y="446088"/>
            <a:ext cx="3429000" cy="5570537"/>
          </a:xfrm>
          <a:prstGeom prst="rect">
            <a:avLst/>
          </a:prstGeom>
          <a:noFill/>
          <a:ln w="9525">
            <a:noFill/>
            <a:miter lim="800000"/>
            <a:headEnd/>
            <a:tailEnd/>
          </a:ln>
        </p:spPr>
        <p:txBody>
          <a:bodyPr>
            <a:spAutoFit/>
          </a:bodyPr>
          <a:lstStyle/>
          <a:p>
            <a:pPr algn="ctr"/>
            <a:r>
              <a:rPr lang="en-GB" b="1">
                <a:latin typeface="Calibri" pitchFamily="34" charset="0"/>
                <a:ea typeface="Calibri" pitchFamily="34" charset="0"/>
                <a:cs typeface="Times New Roman" pitchFamily="18" charset="0"/>
              </a:rPr>
              <a:t>                          </a:t>
            </a:r>
            <a:r>
              <a:rPr lang="en-GB" b="1" u="sng">
                <a:latin typeface="Calibri" pitchFamily="34" charset="0"/>
                <a:ea typeface="Calibri" pitchFamily="34" charset="0"/>
                <a:cs typeface="Times New Roman" pitchFamily="18" charset="0"/>
              </a:rPr>
              <a:t> Contents Page</a:t>
            </a: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b="1" u="sng">
              <a:latin typeface="Calibri" pitchFamily="34" charset="0"/>
              <a:ea typeface="Calibri" pitchFamily="34" charset="0"/>
              <a:cs typeface="Times New Roman" pitchFamily="18" charset="0"/>
            </a:endParaRPr>
          </a:p>
          <a:p>
            <a:pPr algn="ctr"/>
            <a:endParaRPr lang="en-GB" sz="800">
              <a:latin typeface="Calibri" pitchFamily="34" charset="0"/>
              <a:ea typeface="Calibri" pitchFamily="34" charset="0"/>
              <a:cs typeface="Arial" charset="0"/>
            </a:endParaRPr>
          </a:p>
          <a:p>
            <a:pPr algn="ctr"/>
            <a:endParaRPr lang="en-GB" sz="800">
              <a:latin typeface="Calibri" pitchFamily="34" charset="0"/>
              <a:ea typeface="Calibri" pitchFamily="34" charset="0"/>
              <a:cs typeface="Arial" charset="0"/>
            </a:endParaRPr>
          </a:p>
          <a:p>
            <a:pPr algn="ctr"/>
            <a:endParaRPr lang="en-GB" sz="800">
              <a:latin typeface="Calibri" pitchFamily="34" charset="0"/>
              <a:ea typeface="Calibri" pitchFamily="34" charset="0"/>
              <a:cs typeface="Arial" charset="0"/>
            </a:endParaRPr>
          </a:p>
          <a:p>
            <a:pPr algn="ctr"/>
            <a:endParaRPr lang="en-GB" sz="800">
              <a:latin typeface="Calibri" pitchFamily="34" charset="0"/>
              <a:ea typeface="Calibri" pitchFamily="34" charset="0"/>
              <a:cs typeface="Arial" charset="0"/>
            </a:endParaRPr>
          </a:p>
          <a:p>
            <a:pPr algn="ctr" eaLnBrk="0" hangingPunct="0"/>
            <a:r>
              <a:rPr lang="en-GB" b="1">
                <a:latin typeface="Calibri" pitchFamily="34" charset="0"/>
              </a:rPr>
              <a:t>                          </a:t>
            </a:r>
            <a:r>
              <a:rPr lang="en-GB" b="1" u="sng">
                <a:latin typeface="Calibri" pitchFamily="34" charset="0"/>
              </a:rPr>
              <a:t> Introduction</a:t>
            </a:r>
            <a:endParaRPr lang="en-GB" sz="80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377825" y="963613"/>
            <a:ext cx="6116638" cy="2970212"/>
          </a:xfrm>
          <a:prstGeom prst="rect">
            <a:avLst/>
          </a:prstGeom>
          <a:solidFill>
            <a:srgbClr val="FFFFFF"/>
          </a:solidFill>
          <a:ln w="9525">
            <a:solidFill>
              <a:srgbClr val="000000"/>
            </a:solidFill>
            <a:miter lim="800000"/>
            <a:headEnd/>
            <a:tailEnd/>
          </a:ln>
        </p:spPr>
        <p:txBody>
          <a:bodyPr/>
          <a:lstStyle/>
          <a:p>
            <a:endParaRPr lang="en-GB">
              <a:latin typeface="Calibri" pitchFamily="34" charset="0"/>
            </a:endParaRPr>
          </a:p>
        </p:txBody>
      </p:sp>
      <p:sp>
        <p:nvSpPr>
          <p:cNvPr id="32770" name="Text Box 1"/>
          <p:cNvSpPr txBox="1">
            <a:spLocks noChangeArrowheads="1"/>
          </p:cNvSpPr>
          <p:nvPr/>
        </p:nvSpPr>
        <p:spPr bwMode="auto">
          <a:xfrm>
            <a:off x="347663" y="5003800"/>
            <a:ext cx="6045200" cy="3529013"/>
          </a:xfrm>
          <a:prstGeom prst="rect">
            <a:avLst/>
          </a:prstGeom>
          <a:solidFill>
            <a:srgbClr val="FFFFFF"/>
          </a:solidFill>
          <a:ln w="9525">
            <a:solidFill>
              <a:srgbClr val="000000"/>
            </a:solidFill>
            <a:miter lim="800000"/>
            <a:headEnd/>
            <a:tailEnd/>
          </a:ln>
        </p:spPr>
        <p:txBody>
          <a:bodyPr/>
          <a:lstStyle/>
          <a:p>
            <a:r>
              <a:rPr lang="en-GB" sz="1200">
                <a:cs typeface="Arial" charset="0"/>
              </a:rPr>
              <a:t>Childfund.org</a:t>
            </a:r>
          </a:p>
          <a:p>
            <a:endParaRPr lang="en-GB" sz="1200">
              <a:cs typeface="Arial" charset="0"/>
            </a:endParaRPr>
          </a:p>
          <a:p>
            <a:endParaRPr lang="en-GB" sz="1200">
              <a:cs typeface="Arial" charset="0"/>
            </a:endParaRPr>
          </a:p>
          <a:p>
            <a:endParaRPr lang="en-GB" sz="1200">
              <a:cs typeface="Arial" charset="0"/>
            </a:endParaRPr>
          </a:p>
          <a:p>
            <a:endParaRPr lang="en-GB" sz="1200">
              <a:cs typeface="Arial" charset="0"/>
            </a:endParaRPr>
          </a:p>
          <a:p>
            <a:endParaRPr lang="en-GB" sz="1200">
              <a:cs typeface="Arial" charset="0"/>
            </a:endParaRPr>
          </a:p>
          <a:p>
            <a:endParaRPr lang="en-GB" sz="1200">
              <a:cs typeface="Arial" charset="0"/>
            </a:endParaRPr>
          </a:p>
          <a:p>
            <a:endParaRPr lang="en-GB" sz="1200">
              <a:cs typeface="Arial" charset="0"/>
            </a:endParaRPr>
          </a:p>
          <a:p>
            <a:endParaRPr lang="en-GB" sz="1200">
              <a:cs typeface="Arial" charset="0"/>
            </a:endParaRPr>
          </a:p>
          <a:p>
            <a:r>
              <a:rPr lang="en-GB" sz="1200">
                <a:cs typeface="Arial" charset="0"/>
              </a:rPr>
              <a:t>Extract from Web forum</a:t>
            </a:r>
          </a:p>
          <a:p>
            <a:endParaRPr lang="en-GB" sz="1200">
              <a:cs typeface="Arial" charset="0"/>
            </a:endParaRPr>
          </a:p>
          <a:p>
            <a:endParaRPr lang="en-GB" sz="1200">
              <a:cs typeface="Arial" charset="0"/>
            </a:endParaRPr>
          </a:p>
          <a:p>
            <a:endParaRPr lang="en-GB">
              <a:cs typeface="Arial" charset="0"/>
            </a:endParaRPr>
          </a:p>
          <a:p>
            <a:endParaRPr lang="en-GB">
              <a:cs typeface="Arial" charset="0"/>
            </a:endParaRPr>
          </a:p>
          <a:p>
            <a:endParaRPr lang="en-GB">
              <a:cs typeface="Arial" charset="0"/>
            </a:endParaRPr>
          </a:p>
          <a:p>
            <a:endParaRPr lang="en-GB">
              <a:cs typeface="Arial" charset="0"/>
            </a:endParaRPr>
          </a:p>
          <a:p>
            <a:endParaRPr lang="en-GB">
              <a:cs typeface="Arial" charset="0"/>
            </a:endParaRPr>
          </a:p>
          <a:p>
            <a:endParaRPr lang="en-GB">
              <a:cs typeface="Arial" charset="0"/>
            </a:endParaRPr>
          </a:p>
        </p:txBody>
      </p:sp>
      <p:sp>
        <p:nvSpPr>
          <p:cNvPr id="32771" name="Rectangle 4"/>
          <p:cNvSpPr>
            <a:spLocks noChangeArrowheads="1"/>
          </p:cNvSpPr>
          <p:nvPr/>
        </p:nvSpPr>
        <p:spPr bwMode="auto">
          <a:xfrm>
            <a:off x="0" y="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32772" name="Rectangle 5"/>
          <p:cNvSpPr>
            <a:spLocks noChangeArrowheads="1"/>
          </p:cNvSpPr>
          <p:nvPr/>
        </p:nvSpPr>
        <p:spPr bwMode="auto">
          <a:xfrm>
            <a:off x="0" y="177800"/>
            <a:ext cx="5292725" cy="1016000"/>
          </a:xfrm>
          <a:prstGeom prst="rect">
            <a:avLst/>
          </a:prstGeom>
          <a:noFill/>
          <a:ln w="9525">
            <a:noFill/>
            <a:miter lim="800000"/>
            <a:headEnd/>
            <a:tailEnd/>
          </a:ln>
        </p:spPr>
        <p:txBody>
          <a:bodyPr wrap="none" anchor="ctr">
            <a:spAutoFit/>
          </a:bodyPr>
          <a:lstStyle/>
          <a:p>
            <a:r>
              <a:rPr lang="en-GB" sz="1200" b="1" u="sng">
                <a:latin typeface="Calibri" pitchFamily="34" charset="0"/>
                <a:ea typeface="Calibri" pitchFamily="34" charset="0"/>
                <a:cs typeface="Times New Roman" pitchFamily="18" charset="0"/>
              </a:rPr>
              <a:t>How are Social issues affected by Natural Disasters?</a:t>
            </a:r>
          </a:p>
          <a:p>
            <a:endParaRPr lang="en-GB" sz="600">
              <a:latin typeface="Calibri" pitchFamily="34" charset="0"/>
              <a:ea typeface="Calibri" pitchFamily="34" charset="0"/>
              <a:cs typeface="Arial" charset="0"/>
            </a:endParaRPr>
          </a:p>
          <a:p>
            <a:pPr eaLnBrk="0" hangingPunct="0"/>
            <a:r>
              <a:rPr lang="en-GB" sz="1200">
                <a:latin typeface="Calibri" pitchFamily="34" charset="0"/>
                <a:ea typeface="Calibri" pitchFamily="34" charset="0"/>
                <a:cs typeface="Times New Roman" pitchFamily="18" charset="0"/>
              </a:rPr>
              <a:t>What do we mean by social issues</a:t>
            </a:r>
            <a:r>
              <a:rPr lang="en-GB" sz="1200" b="1">
                <a:latin typeface="Calibri" pitchFamily="34" charset="0"/>
                <a:ea typeface="Calibri" pitchFamily="34" charset="0"/>
                <a:cs typeface="Times New Roman" pitchFamily="18" charset="0"/>
              </a:rPr>
              <a:t>?</a:t>
            </a:r>
            <a:r>
              <a:rPr lang="en-GB" sz="1200">
                <a:latin typeface="Calibri" pitchFamily="34" charset="0"/>
                <a:ea typeface="Calibri" pitchFamily="34" charset="0"/>
                <a:cs typeface="Times New Roman" pitchFamily="18" charset="0"/>
              </a:rPr>
              <a:t> Listen to your teacher discussing this first and </a:t>
            </a:r>
          </a:p>
          <a:p>
            <a:pPr eaLnBrk="0" hangingPunct="0"/>
            <a:r>
              <a:rPr lang="en-GB" sz="1200">
                <a:latin typeface="Calibri" pitchFamily="34" charset="0"/>
                <a:ea typeface="Calibri" pitchFamily="34" charset="0"/>
                <a:cs typeface="Times New Roman" pitchFamily="18" charset="0"/>
              </a:rPr>
              <a:t>then make some notes here:-</a:t>
            </a:r>
            <a:endParaRPr lang="en-GB" sz="600">
              <a:latin typeface="Calibri" pitchFamily="34" charset="0"/>
              <a:cs typeface="Arial" charset="0"/>
            </a:endParaRPr>
          </a:p>
          <a:p>
            <a:pPr eaLnBrk="0" hangingPunct="0"/>
            <a:endParaRPr lang="en-GB">
              <a:latin typeface="Calibri" pitchFamily="34" charset="0"/>
              <a:cs typeface="Arial" charset="0"/>
            </a:endParaRPr>
          </a:p>
        </p:txBody>
      </p:sp>
      <p:sp>
        <p:nvSpPr>
          <p:cNvPr id="9" name="Rectangle 6"/>
          <p:cNvSpPr>
            <a:spLocks noChangeArrowheads="1"/>
          </p:cNvSpPr>
          <p:nvPr/>
        </p:nvSpPr>
        <p:spPr bwMode="auto">
          <a:xfrm>
            <a:off x="260350" y="3406775"/>
            <a:ext cx="5461000" cy="1755775"/>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a:defRPr/>
            </a:pPr>
            <a:r>
              <a:rPr lang="en-GB" dirty="0">
                <a:latin typeface="Arial" pitchFamily="34" charset="0"/>
                <a:cs typeface="Arial" pitchFamily="34" charset="0"/>
              </a:rPr>
              <a:t/>
            </a:r>
            <a:br>
              <a:rPr lang="en-GB" dirty="0">
                <a:latin typeface="Arial" pitchFamily="34" charset="0"/>
                <a:cs typeface="Arial" pitchFamily="34" charset="0"/>
              </a:rPr>
            </a:br>
            <a:endParaRPr lang="en-GB" dirty="0">
              <a:latin typeface="Arial" pitchFamily="34" charset="0"/>
              <a:cs typeface="Arial" pitchFamily="34" charset="0"/>
            </a:endParaRPr>
          </a:p>
          <a:p>
            <a:pPr>
              <a:defRPr/>
            </a:pPr>
            <a:r>
              <a:rPr lang="en-GB" sz="1200" dirty="0">
                <a:latin typeface="+mn-lt"/>
                <a:ea typeface="Calibri" pitchFamily="34" charset="0"/>
                <a:cs typeface="Times New Roman" pitchFamily="18" charset="0"/>
              </a:rPr>
              <a:t>There are </a:t>
            </a:r>
            <a:r>
              <a:rPr lang="en-GB" sz="1200" b="1" dirty="0">
                <a:latin typeface="+mn-lt"/>
                <a:ea typeface="Calibri" pitchFamily="34" charset="0"/>
                <a:cs typeface="Times New Roman" pitchFamily="18" charset="0"/>
              </a:rPr>
              <a:t>two articles</a:t>
            </a:r>
            <a:r>
              <a:rPr lang="en-GB" sz="1200" dirty="0">
                <a:latin typeface="+mn-lt"/>
                <a:ea typeface="Calibri" pitchFamily="34" charset="0"/>
                <a:cs typeface="Times New Roman" pitchFamily="18" charset="0"/>
              </a:rPr>
              <a:t> on the next pagess about the social issues of Natural disasters</a:t>
            </a:r>
          </a:p>
          <a:p>
            <a:pPr>
              <a:defRPr/>
            </a:pPr>
            <a:endParaRPr lang="en-GB" sz="1200" dirty="0">
              <a:latin typeface="+mn-lt"/>
              <a:ea typeface="Calibri" pitchFamily="34" charset="0"/>
              <a:cs typeface="Times New Roman" pitchFamily="18" charset="0"/>
            </a:endParaRPr>
          </a:p>
          <a:p>
            <a:pPr>
              <a:defRPr/>
            </a:pPr>
            <a:r>
              <a:rPr lang="en-GB" sz="1200" dirty="0">
                <a:latin typeface="+mn-lt"/>
                <a:ea typeface="Calibri" pitchFamily="34" charset="0"/>
                <a:cs typeface="Times New Roman" pitchFamily="18" charset="0"/>
              </a:rPr>
              <a:t>One from </a:t>
            </a:r>
            <a:r>
              <a:rPr lang="en-GB" sz="1200" dirty="0">
                <a:latin typeface="+mn-lt"/>
                <a:ea typeface="Calibri" pitchFamily="34" charset="0"/>
                <a:cs typeface="Times New Roman" pitchFamily="18" charset="0"/>
                <a:hlinkClick r:id="rId2"/>
              </a:rPr>
              <a:t>www.childfund.org</a:t>
            </a:r>
            <a:r>
              <a:rPr lang="en-GB" sz="1200" dirty="0">
                <a:latin typeface="+mn-lt"/>
                <a:ea typeface="Calibri" pitchFamily="34" charset="0"/>
                <a:cs typeface="Times New Roman" pitchFamily="18" charset="0"/>
              </a:rPr>
              <a:t> and the other from  a page in a web forum</a:t>
            </a:r>
          </a:p>
          <a:p>
            <a:pPr marL="228600" indent="-228600" eaLnBrk="0" hangingPunct="0">
              <a:buFontTx/>
              <a:buAutoNum type="arabicPeriod" startAt="2"/>
              <a:defRPr/>
            </a:pPr>
            <a:endParaRPr lang="en-GB" sz="600" dirty="0">
              <a:latin typeface="+mn-lt"/>
              <a:cs typeface="Arial" pitchFamily="34" charset="0"/>
            </a:endParaRPr>
          </a:p>
          <a:p>
            <a:pPr eaLnBrk="0" hangingPunct="0">
              <a:defRPr/>
            </a:pPr>
            <a:r>
              <a:rPr lang="en-GB" sz="1200" dirty="0">
                <a:latin typeface="+mn-lt"/>
                <a:ea typeface="Calibri" pitchFamily="34" charset="0"/>
                <a:cs typeface="Times New Roman" pitchFamily="18" charset="0"/>
              </a:rPr>
              <a:t>Are these </a:t>
            </a:r>
            <a:r>
              <a:rPr lang="en-GB" sz="1200" b="1" dirty="0">
                <a:latin typeface="+mn-lt"/>
                <a:ea typeface="Calibri" pitchFamily="34" charset="0"/>
                <a:cs typeface="Times New Roman" pitchFamily="18" charset="0"/>
              </a:rPr>
              <a:t>reliable sources</a:t>
            </a:r>
            <a:r>
              <a:rPr lang="en-GB" sz="1200" dirty="0">
                <a:latin typeface="+mn-lt"/>
                <a:ea typeface="Calibri" pitchFamily="34" charset="0"/>
                <a:cs typeface="Times New Roman" pitchFamily="18" charset="0"/>
              </a:rPr>
              <a:t> of information?</a:t>
            </a:r>
            <a:endParaRPr lang="en-GB" sz="600" dirty="0">
              <a:latin typeface="+mn-lt"/>
              <a:cs typeface="Arial" pitchFamily="34" charset="0"/>
            </a:endParaRPr>
          </a:p>
          <a:p>
            <a:pPr eaLnBrk="0" hangingPunct="0">
              <a:defRPr/>
            </a:pPr>
            <a:endParaRPr lang="en-GB" dirty="0">
              <a:latin typeface="Arial" pitchFamily="34" charset="0"/>
              <a:cs typeface="Arial" pitchFamily="34" charset="0"/>
            </a:endParaRPr>
          </a:p>
        </p:txBody>
      </p:sp>
      <p:sp>
        <p:nvSpPr>
          <p:cNvPr id="32774" name="Rectangle 1"/>
          <p:cNvSpPr>
            <a:spLocks noChangeArrowheads="1"/>
          </p:cNvSpPr>
          <p:nvPr/>
        </p:nvSpPr>
        <p:spPr bwMode="auto">
          <a:xfrm>
            <a:off x="5678488" y="3625850"/>
            <a:ext cx="795337"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32775" name="Rectangle 2"/>
          <p:cNvSpPr>
            <a:spLocks noChangeArrowheads="1"/>
          </p:cNvSpPr>
          <p:nvPr/>
        </p:nvSpPr>
        <p:spPr bwMode="auto">
          <a:xfrm>
            <a:off x="5597525" y="8224838"/>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ChangeArrowheads="1"/>
          </p:cNvSpPr>
          <p:nvPr/>
        </p:nvSpPr>
        <p:spPr bwMode="auto">
          <a:xfrm>
            <a:off x="138113" y="1547813"/>
            <a:ext cx="6669087" cy="6370637"/>
          </a:xfrm>
          <a:prstGeom prst="rect">
            <a:avLst/>
          </a:prstGeom>
          <a:noFill/>
          <a:ln w="9525">
            <a:noFill/>
            <a:miter lim="800000"/>
            <a:headEnd/>
            <a:tailEnd/>
          </a:ln>
        </p:spPr>
        <p:txBody>
          <a:bodyPr>
            <a:spAutoFit/>
          </a:bodyPr>
          <a:lstStyle/>
          <a:p>
            <a:r>
              <a:rPr lang="en-GB" sz="1200">
                <a:latin typeface="Calibri" pitchFamily="34" charset="0"/>
              </a:rPr>
              <a:t>Millions of people are affected by natural disasters every year, and the impact can be calamitous. From the destruction of buildings to the spread of disease, natural disasters can devastate entire countries overnight. Tsunamis, earthquakes and typhoons do not just wreak havoc on land; they also disrupt people's lives, especially for those living in remote regions.</a:t>
            </a:r>
          </a:p>
          <a:p>
            <a:r>
              <a:rPr lang="en-GB" sz="1200" b="1">
                <a:latin typeface="Calibri" pitchFamily="34" charset="0"/>
              </a:rPr>
              <a:t>Displaced Populations</a:t>
            </a:r>
          </a:p>
          <a:p>
            <a:r>
              <a:rPr lang="en-GB" sz="1200">
                <a:latin typeface="Calibri" pitchFamily="34" charset="0"/>
              </a:rPr>
              <a:t>One of the most immediate effects of natural disasters is population displacement. When countries are ravaged by earthquakes and other powerful forces of nature, many people have to abandon their homes and seek shelter in other regions. A large influx of refugees can disrupt everything from accessibility of health care and education to food supplies and basic hygiene. Large-scale evacuations are common in light of the power of tsunamis and other natural disasters, and those fortunate enough to survive face a range of challenges following widespread destruction.</a:t>
            </a:r>
          </a:p>
          <a:p>
            <a:r>
              <a:rPr lang="en-GB" sz="1200" b="1">
                <a:latin typeface="Calibri" pitchFamily="34" charset="0"/>
              </a:rPr>
              <a:t>Health Risks</a:t>
            </a:r>
          </a:p>
          <a:p>
            <a:r>
              <a:rPr lang="en-GB" sz="1200">
                <a:latin typeface="Calibri" pitchFamily="34" charset="0"/>
              </a:rPr>
              <a:t>Aside from the obvious danger that natural disasters present, the secondary effects can be just as damaging. Typhoons, hurricanes and tsunamis often cause severe flooding, which can result in the spread of waterborne bacteria and malaria. As a result, health complications can be prevalent among survivors of natural disasters, and without the help of international relief organizations, death tolls can rise even after the immediate danger has passed.</a:t>
            </a:r>
          </a:p>
          <a:p>
            <a:r>
              <a:rPr lang="en-GB" sz="1200" b="1">
                <a:latin typeface="Calibri" pitchFamily="34" charset="0"/>
              </a:rPr>
              <a:t>Food Scarcity</a:t>
            </a:r>
          </a:p>
          <a:p>
            <a:r>
              <a:rPr lang="en-GB" sz="1200">
                <a:latin typeface="Calibri" pitchFamily="34" charset="0"/>
              </a:rPr>
              <a:t>After natural disasters, food can become scarce. Thousands of people around the world go hungry as a result of destroyed crops and a loss of agricultural supplies. The impacts of hunger following an earthquake, typhoon or hurricane can be tremendous, but fortunately, there are ways you can help. ChildFund's Child Alert Emergency Fund provides people affected by natural disasters with the food and nutritional support they need. Your donation of $25, $50 or $100 will be used to fulfill immediate needs on the ground.</a:t>
            </a:r>
          </a:p>
          <a:p>
            <a:r>
              <a:rPr lang="en-GB" sz="1200" b="1">
                <a:latin typeface="Calibri" pitchFamily="34" charset="0"/>
              </a:rPr>
              <a:t>Emotional Aftershocks</a:t>
            </a:r>
          </a:p>
          <a:p>
            <a:r>
              <a:rPr lang="en-GB" sz="1200">
                <a:latin typeface="Calibri" pitchFamily="34" charset="0"/>
              </a:rPr>
              <a:t>Natural disasters can be particularly traumatic for young children. Confronted with scenes of destruction and the deaths of friends and loved ones, many children develop post-traumatic stress disorder (PTSD), a serious psychological condition resulting from extreme trauma. Left untreated, children suffering from PTSD can be prone to lasting psychological damage and emotional distress. ChildFund works in countries around the world affected by natural disasters  to help children receive the psychosocial care they need following these traumatic events.</a:t>
            </a:r>
          </a:p>
          <a:p>
            <a:r>
              <a:rPr lang="en-GB" sz="1200">
                <a:latin typeface="Calibri" pitchFamily="34" charset="0"/>
              </a:rPr>
              <a:t>Although nobody can prevent natural disasters, we can help people in need in their wake. By making a donation to ChildFund's Child Alert Emergency Fund, you can help us provide food, clean water, health care and emotional support to children and communities displaced by natural disasters.</a:t>
            </a:r>
          </a:p>
        </p:txBody>
      </p:sp>
      <p:sp>
        <p:nvSpPr>
          <p:cNvPr id="33794" name="Rectangle 4"/>
          <p:cNvSpPr>
            <a:spLocks noChangeArrowheads="1"/>
          </p:cNvSpPr>
          <p:nvPr/>
        </p:nvSpPr>
        <p:spPr bwMode="auto">
          <a:xfrm>
            <a:off x="171450" y="468313"/>
            <a:ext cx="3429000" cy="922337"/>
          </a:xfrm>
          <a:prstGeom prst="rect">
            <a:avLst/>
          </a:prstGeom>
          <a:noFill/>
          <a:ln w="9525">
            <a:noFill/>
            <a:miter lim="800000"/>
            <a:headEnd/>
            <a:tailEnd/>
          </a:ln>
        </p:spPr>
        <p:txBody>
          <a:bodyPr>
            <a:spAutoFit/>
          </a:bodyPr>
          <a:lstStyle/>
          <a:p>
            <a:r>
              <a:rPr lang="en-GB" b="1">
                <a:latin typeface="Calibri" pitchFamily="34" charset="0"/>
              </a:rPr>
              <a:t>The Devastating Impact of Natural Disasters – from </a:t>
            </a:r>
            <a:r>
              <a:rPr lang="en-GB" b="1">
                <a:latin typeface="Calibri" pitchFamily="34" charset="0"/>
                <a:hlinkClick r:id="rId2"/>
              </a:rPr>
              <a:t>www.childfund.org</a:t>
            </a:r>
            <a:r>
              <a:rPr lang="en-GB" b="1">
                <a:latin typeface="Calibri" pitchFamily="34" charset="0"/>
              </a:rPr>
              <a:t> website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85725" y="827088"/>
            <a:ext cx="6697663" cy="8032750"/>
          </a:xfrm>
          <a:prstGeom prst="rect">
            <a:avLst/>
          </a:prstGeom>
          <a:noFill/>
          <a:ln w="9525">
            <a:noFill/>
            <a:miter lim="800000"/>
            <a:headEnd/>
            <a:tailEnd/>
          </a:ln>
        </p:spPr>
        <p:txBody>
          <a:bodyPr>
            <a:spAutoFit/>
          </a:bodyPr>
          <a:lstStyle/>
          <a:p>
            <a:r>
              <a:rPr lang="en-GB" sz="1200">
                <a:latin typeface="Calibri" pitchFamily="34" charset="0"/>
              </a:rPr>
              <a:t>Natural disasters have become so commonplace that they hardly receive passing notice on the news unless there have been a large number of casualties. Volcanoes, mudslides, tsunamis and floods are just a few of the ways nature strikes on a daily basis, leaving behind destruction and heartache. Humans have learned to prepare for the possibility of tornadoes, earthquakes, hurricanes and wildfires, but no amount of preparation can lessen the impact that natural disasters have on every aspect of society. </a:t>
            </a:r>
            <a:br>
              <a:rPr lang="en-GB" sz="1200">
                <a:latin typeface="Calibri" pitchFamily="34" charset="0"/>
              </a:rPr>
            </a:br>
            <a:r>
              <a:rPr lang="en-GB" sz="1200">
                <a:latin typeface="Calibri" pitchFamily="34" charset="0"/>
              </a:rPr>
              <a:t/>
            </a:r>
            <a:br>
              <a:rPr lang="en-GB" sz="1200">
                <a:latin typeface="Calibri" pitchFamily="34" charset="0"/>
              </a:rPr>
            </a:br>
            <a:r>
              <a:rPr lang="en-GB" sz="1200">
                <a:latin typeface="Calibri" pitchFamily="34" charset="0"/>
              </a:rPr>
              <a:t>Physical Destruction </a:t>
            </a:r>
            <a:br>
              <a:rPr lang="en-GB" sz="1200">
                <a:latin typeface="Calibri" pitchFamily="34" charset="0"/>
              </a:rPr>
            </a:br>
            <a:r>
              <a:rPr lang="en-GB" sz="1200">
                <a:latin typeface="Calibri" pitchFamily="34" charset="0"/>
              </a:rPr>
              <a:t/>
            </a:r>
            <a:br>
              <a:rPr lang="en-GB" sz="1200">
                <a:latin typeface="Calibri" pitchFamily="34" charset="0"/>
              </a:rPr>
            </a:br>
            <a:r>
              <a:rPr lang="en-GB" sz="1200">
                <a:latin typeface="Calibri" pitchFamily="34" charset="0"/>
              </a:rPr>
              <a:t>The biggest visible effect of natural disasters is the physical ruin they leave behind. Homes, vehicles and personal possessions are often destroyed within a short period of time, leaving families homeless and shutting some businesses down permanently. Tornadoes destroy structures at whim, earthquakes can cause structural damage that might not be apparent at first glance, and tsunamis and floods sweep homes off their foundations. </a:t>
            </a:r>
          </a:p>
          <a:p>
            <a:r>
              <a:rPr lang="en-GB" sz="1200">
                <a:latin typeface="Calibri" pitchFamily="34" charset="0"/>
              </a:rPr>
              <a:t/>
            </a:r>
            <a:br>
              <a:rPr lang="en-GB" sz="1200">
                <a:latin typeface="Calibri" pitchFamily="34" charset="0"/>
              </a:rPr>
            </a:br>
            <a:r>
              <a:rPr lang="en-GB" sz="1200">
                <a:latin typeface="Calibri" pitchFamily="34" charset="0"/>
              </a:rPr>
              <a:t>Emotional Toll </a:t>
            </a:r>
            <a:br>
              <a:rPr lang="en-GB" sz="1200">
                <a:latin typeface="Calibri" pitchFamily="34" charset="0"/>
              </a:rPr>
            </a:br>
            <a:r>
              <a:rPr lang="en-GB" sz="1200">
                <a:latin typeface="Calibri" pitchFamily="34" charset="0"/>
              </a:rPr>
              <a:t/>
            </a:r>
            <a:br>
              <a:rPr lang="en-GB" sz="1200">
                <a:latin typeface="Calibri" pitchFamily="34" charset="0"/>
              </a:rPr>
            </a:br>
            <a:r>
              <a:rPr lang="en-GB" sz="1200">
                <a:latin typeface="Calibri" pitchFamily="34" charset="0"/>
              </a:rPr>
              <a:t>Possessions are not hard to replace, as many people keep insurance on their property and tangible goods. The emotional toll of natural disasters is much more devastating. The death of a loved one may be the worst-case scenario but it's not the only lasting emotional effect victims experience. Whole communities may be displaced, separating friends and neighbours; victims face anxiety and depression as they wonder if it could happen again. In extreme cases, they may experience post traumatic stress disorder (PTSD). </a:t>
            </a:r>
          </a:p>
          <a:p>
            <a:r>
              <a:rPr lang="en-GB" sz="1200">
                <a:latin typeface="Calibri" pitchFamily="34" charset="0"/>
              </a:rPr>
              <a:t/>
            </a:r>
            <a:br>
              <a:rPr lang="en-GB" sz="1200">
                <a:latin typeface="Calibri" pitchFamily="34" charset="0"/>
              </a:rPr>
            </a:br>
            <a:r>
              <a:rPr lang="en-GB" sz="1200">
                <a:latin typeface="Calibri" pitchFamily="34" charset="0"/>
              </a:rPr>
              <a:t>Economic Concerns </a:t>
            </a:r>
            <a:br>
              <a:rPr lang="en-GB" sz="1200">
                <a:latin typeface="Calibri" pitchFamily="34" charset="0"/>
              </a:rPr>
            </a:br>
            <a:r>
              <a:rPr lang="en-GB" sz="1200">
                <a:latin typeface="Calibri" pitchFamily="34" charset="0"/>
              </a:rPr>
              <a:t/>
            </a:r>
            <a:br>
              <a:rPr lang="en-GB" sz="1200">
                <a:latin typeface="Calibri" pitchFamily="34" charset="0"/>
              </a:rPr>
            </a:br>
            <a:r>
              <a:rPr lang="en-GB" sz="1200">
                <a:latin typeface="Calibri" pitchFamily="34" charset="0"/>
              </a:rPr>
              <a:t>While the visible effects of natural disasters are immediate and strongly felt, communities that surround ground zero can be indirectly affected by them as well. Natural disasters almost always lead to a disruption in utility services around the area impacted. This can mean life or death for those who rely on dialysis or oxygen to live. Medical assistance is also often slowed, as emergency crews must focus on the victims of the disaster. Banks and other businesses might be closed, affecting a family's ability to withdraw money to pay bills and buy groceries. </a:t>
            </a:r>
            <a:br>
              <a:rPr lang="en-GB" sz="1200">
                <a:latin typeface="Calibri" pitchFamily="34" charset="0"/>
              </a:rPr>
            </a:br>
            <a:r>
              <a:rPr lang="en-GB" sz="1200">
                <a:latin typeface="Calibri" pitchFamily="34" charset="0"/>
              </a:rPr>
              <a:t>Geography </a:t>
            </a:r>
          </a:p>
          <a:p>
            <a:r>
              <a:rPr lang="en-GB" sz="1200">
                <a:latin typeface="Calibri" pitchFamily="34" charset="0"/>
              </a:rPr>
              <a:t/>
            </a:r>
            <a:br>
              <a:rPr lang="en-GB" sz="1200">
                <a:latin typeface="Calibri" pitchFamily="34" charset="0"/>
              </a:rPr>
            </a:br>
            <a:r>
              <a:rPr lang="en-GB" sz="1200">
                <a:latin typeface="Calibri" pitchFamily="34" charset="0"/>
              </a:rPr>
              <a:t/>
            </a:r>
            <a:br>
              <a:rPr lang="en-GB" sz="1200">
                <a:latin typeface="Calibri" pitchFamily="34" charset="0"/>
              </a:rPr>
            </a:br>
            <a:r>
              <a:rPr lang="en-GB" sz="1200">
                <a:latin typeface="Calibri" pitchFamily="34" charset="0"/>
              </a:rPr>
              <a:t>Geography plays a large role in how natural disasters affect an area. In rural or isolated communities, natural disasters can thrust families into a situation where they must do without modern conveniences like electric and running water. They may not be able to get to town to buy necessities and have to rely on what they have stocked up. Densely populated areas face their own unique problems from natural disasters. Hygiene becomes a concern, as people crowd into temporary relief centers and compete for limited resources. </a:t>
            </a:r>
            <a:br>
              <a:rPr lang="en-GB" sz="1200">
                <a:latin typeface="Calibri" pitchFamily="34" charset="0"/>
              </a:rPr>
            </a:br>
            <a:r>
              <a:rPr lang="en-GB" sz="1200">
                <a:latin typeface="Calibri" pitchFamily="34" charset="0"/>
              </a:rPr>
              <a:t>Environment </a:t>
            </a:r>
            <a:br>
              <a:rPr lang="en-GB" sz="1200">
                <a:latin typeface="Calibri" pitchFamily="34" charset="0"/>
              </a:rPr>
            </a:br>
            <a:r>
              <a:rPr lang="en-GB" sz="1200">
                <a:latin typeface="Calibri" pitchFamily="34" charset="0"/>
              </a:rPr>
              <a:t/>
            </a:r>
            <a:br>
              <a:rPr lang="en-GB" sz="1200">
                <a:latin typeface="Calibri" pitchFamily="34" charset="0"/>
              </a:rPr>
            </a:br>
            <a:endParaRPr lang="en-GB" sz="1200">
              <a:latin typeface="Calibri" pitchFamily="34" charset="0"/>
            </a:endParaRPr>
          </a:p>
        </p:txBody>
      </p:sp>
      <p:sp>
        <p:nvSpPr>
          <p:cNvPr id="34818" name="TextBox 5"/>
          <p:cNvSpPr txBox="1">
            <a:spLocks noChangeArrowheads="1"/>
          </p:cNvSpPr>
          <p:nvPr/>
        </p:nvSpPr>
        <p:spPr bwMode="auto">
          <a:xfrm>
            <a:off x="85725" y="293688"/>
            <a:ext cx="2011363" cy="276225"/>
          </a:xfrm>
          <a:prstGeom prst="rect">
            <a:avLst/>
          </a:prstGeom>
          <a:noFill/>
          <a:ln w="9525">
            <a:noFill/>
            <a:miter lim="800000"/>
            <a:headEnd/>
            <a:tailEnd/>
          </a:ln>
        </p:spPr>
        <p:txBody>
          <a:bodyPr wrap="none">
            <a:spAutoFit/>
          </a:bodyPr>
          <a:lstStyle/>
          <a:p>
            <a:r>
              <a:rPr lang="en-GB" sz="1200" u="sng">
                <a:latin typeface="Calibri" pitchFamily="34" charset="0"/>
              </a:rPr>
              <a:t>Extracted from a web forum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ChangeArrowheads="1"/>
          </p:cNvSpPr>
          <p:nvPr/>
        </p:nvSpPr>
        <p:spPr bwMode="auto">
          <a:xfrm>
            <a:off x="1341438" y="409575"/>
            <a:ext cx="5251450" cy="369888"/>
          </a:xfrm>
          <a:prstGeom prst="rect">
            <a:avLst/>
          </a:prstGeom>
          <a:noFill/>
          <a:ln w="9525">
            <a:noFill/>
            <a:miter lim="800000"/>
            <a:headEnd/>
            <a:tailEnd/>
          </a:ln>
        </p:spPr>
        <p:txBody>
          <a:bodyPr>
            <a:spAutoFit/>
          </a:bodyPr>
          <a:lstStyle/>
          <a:p>
            <a:r>
              <a:rPr lang="en-GB">
                <a:latin typeface="Calibri" pitchFamily="34" charset="0"/>
              </a:rPr>
              <a:t>Society and Natural and Human Disasters</a:t>
            </a:r>
          </a:p>
        </p:txBody>
      </p:sp>
      <p:graphicFrame>
        <p:nvGraphicFramePr>
          <p:cNvPr id="5" name="Table 4"/>
          <p:cNvGraphicFramePr>
            <a:graphicFrameLocks noGrp="1"/>
          </p:cNvGraphicFramePr>
          <p:nvPr/>
        </p:nvGraphicFramePr>
        <p:xfrm>
          <a:off x="404813" y="1258888"/>
          <a:ext cx="6188075" cy="7056437"/>
        </p:xfrm>
        <a:graphic>
          <a:graphicData uri="http://schemas.openxmlformats.org/drawingml/2006/table">
            <a:tbl>
              <a:tblPr firstRow="1" bandRow="1">
                <a:tableStyleId>{5940675A-B579-460E-94D1-54222C63F5DA}</a:tableStyleId>
              </a:tblPr>
              <a:tblGrid>
                <a:gridCol w="3094037"/>
                <a:gridCol w="3094037"/>
              </a:tblGrid>
              <a:tr h="3528392">
                <a:tc>
                  <a:txBody>
                    <a:bodyPr/>
                    <a:lstStyle/>
                    <a:p>
                      <a:endParaRPr lang="en-GB" dirty="0"/>
                    </a:p>
                  </a:txBody>
                  <a:tcPr/>
                </a:tc>
                <a:tc>
                  <a:txBody>
                    <a:bodyPr/>
                    <a:lstStyle/>
                    <a:p>
                      <a:r>
                        <a:rPr lang="en-GB" sz="1100" dirty="0" smtClean="0"/>
                        <a:t>Do</a:t>
                      </a:r>
                      <a:r>
                        <a:rPr lang="en-GB" sz="1100" baseline="0" dirty="0" smtClean="0"/>
                        <a:t> you think enough is done to support communities that have been effected by Natural disasters?</a:t>
                      </a:r>
                      <a:endParaRPr lang="en-GB" sz="1100" dirty="0"/>
                    </a:p>
                  </a:txBody>
                  <a:tcPr/>
                </a:tc>
              </a:tr>
              <a:tr h="3528392">
                <a:tc>
                  <a:txBody>
                    <a:bodyPr/>
                    <a:lstStyle/>
                    <a:p>
                      <a:endParaRPr lang="en-GB" dirty="0"/>
                    </a:p>
                  </a:txBody>
                  <a:tcPr/>
                </a:tc>
                <a:tc>
                  <a:txBody>
                    <a:bodyPr/>
                    <a:lstStyle/>
                    <a:p>
                      <a:endParaRPr lang="en-GB" dirty="0"/>
                    </a:p>
                  </a:txBody>
                  <a:tcPr/>
                </a:tc>
              </a:tr>
            </a:tbl>
          </a:graphicData>
        </a:graphic>
      </p:graphicFrame>
      <p:sp>
        <p:nvSpPr>
          <p:cNvPr id="6" name="Rectangle 5"/>
          <p:cNvSpPr/>
          <p:nvPr/>
        </p:nvSpPr>
        <p:spPr>
          <a:xfrm>
            <a:off x="2506663" y="3779838"/>
            <a:ext cx="1944687" cy="20875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a:t>
            </a:r>
          </a:p>
        </p:txBody>
      </p:sp>
      <p:sp>
        <p:nvSpPr>
          <p:cNvPr id="35854" name="TextBox 6"/>
          <p:cNvSpPr txBox="1">
            <a:spLocks noChangeArrowheads="1"/>
          </p:cNvSpPr>
          <p:nvPr/>
        </p:nvSpPr>
        <p:spPr bwMode="auto">
          <a:xfrm>
            <a:off x="2627313" y="4224338"/>
            <a:ext cx="1703387" cy="1754187"/>
          </a:xfrm>
          <a:prstGeom prst="rect">
            <a:avLst/>
          </a:prstGeom>
          <a:noFill/>
          <a:ln w="9525">
            <a:noFill/>
            <a:miter lim="800000"/>
            <a:headEnd/>
            <a:tailEnd/>
          </a:ln>
        </p:spPr>
        <p:txBody>
          <a:bodyPr wrap="none">
            <a:spAutoFit/>
          </a:bodyPr>
          <a:lstStyle/>
          <a:p>
            <a:pPr algn="ctr"/>
            <a:r>
              <a:rPr lang="en-GB" b="1">
                <a:latin typeface="Calibri" pitchFamily="34" charset="0"/>
              </a:rPr>
              <a:t>Analyse the </a:t>
            </a:r>
          </a:p>
          <a:p>
            <a:pPr algn="ctr"/>
            <a:r>
              <a:rPr lang="en-GB" b="1">
                <a:latin typeface="Calibri" pitchFamily="34" charset="0"/>
              </a:rPr>
              <a:t>Social Impact of</a:t>
            </a:r>
          </a:p>
          <a:p>
            <a:pPr algn="ctr"/>
            <a:r>
              <a:rPr lang="en-GB" b="1">
                <a:latin typeface="Calibri" pitchFamily="34" charset="0"/>
              </a:rPr>
              <a:t> Natural</a:t>
            </a:r>
          </a:p>
          <a:p>
            <a:pPr algn="ctr"/>
            <a:r>
              <a:rPr lang="en-GB" b="1">
                <a:latin typeface="Calibri" pitchFamily="34" charset="0"/>
              </a:rPr>
              <a:t>Disasters</a:t>
            </a:r>
          </a:p>
          <a:p>
            <a:pPr algn="ctr"/>
            <a:endParaRPr lang="en-GB" b="1">
              <a:latin typeface="Calibri" pitchFamily="34" charset="0"/>
            </a:endParaRPr>
          </a:p>
          <a:p>
            <a:pPr algn="ctr"/>
            <a:r>
              <a:rPr lang="en-GB" sz="1400" b="1">
                <a:latin typeface="Calibri" pitchFamily="34" charset="0"/>
              </a:rPr>
              <a:t>LO1 LO3</a:t>
            </a:r>
          </a:p>
        </p:txBody>
      </p:sp>
      <p:sp>
        <p:nvSpPr>
          <p:cNvPr id="35855" name="TextBox 7"/>
          <p:cNvSpPr txBox="1">
            <a:spLocks noChangeArrowheads="1"/>
          </p:cNvSpPr>
          <p:nvPr/>
        </p:nvSpPr>
        <p:spPr bwMode="auto">
          <a:xfrm>
            <a:off x="476250" y="1233488"/>
            <a:ext cx="2832100" cy="430212"/>
          </a:xfrm>
          <a:prstGeom prst="rect">
            <a:avLst/>
          </a:prstGeom>
          <a:noFill/>
          <a:ln w="9525">
            <a:noFill/>
            <a:miter lim="800000"/>
            <a:headEnd/>
            <a:tailEnd/>
          </a:ln>
        </p:spPr>
        <p:txBody>
          <a:bodyPr wrap="none">
            <a:spAutoFit/>
          </a:bodyPr>
          <a:lstStyle/>
          <a:p>
            <a:r>
              <a:rPr lang="en-GB" sz="1100">
                <a:latin typeface="Calibri" pitchFamily="34" charset="0"/>
              </a:rPr>
              <a:t>Why do Natural disasters have a longer lasting</a:t>
            </a:r>
          </a:p>
          <a:p>
            <a:r>
              <a:rPr lang="en-GB" sz="1100">
                <a:latin typeface="Calibri" pitchFamily="34" charset="0"/>
              </a:rPr>
              <a:t>Social impact on poorer communities?</a:t>
            </a:r>
          </a:p>
        </p:txBody>
      </p:sp>
      <p:sp>
        <p:nvSpPr>
          <p:cNvPr id="35856" name="TextBox 8"/>
          <p:cNvSpPr txBox="1">
            <a:spLocks noChangeArrowheads="1"/>
          </p:cNvSpPr>
          <p:nvPr/>
        </p:nvSpPr>
        <p:spPr bwMode="auto">
          <a:xfrm>
            <a:off x="360363" y="4837113"/>
            <a:ext cx="6256337" cy="600075"/>
          </a:xfrm>
          <a:prstGeom prst="rect">
            <a:avLst/>
          </a:prstGeom>
          <a:noFill/>
          <a:ln w="9525">
            <a:noFill/>
            <a:miter lim="800000"/>
            <a:headEnd/>
            <a:tailEnd/>
          </a:ln>
        </p:spPr>
        <p:txBody>
          <a:bodyPr wrap="none">
            <a:spAutoFit/>
          </a:bodyPr>
          <a:lstStyle/>
          <a:p>
            <a:r>
              <a:rPr lang="en-GB" sz="1100">
                <a:latin typeface="Calibri" pitchFamily="34" charset="0"/>
              </a:rPr>
              <a:t>What kind of community suffers                                                                          What more could be done to </a:t>
            </a:r>
          </a:p>
          <a:p>
            <a:r>
              <a:rPr lang="en-GB" sz="1100">
                <a:latin typeface="Calibri" pitchFamily="34" charset="0"/>
              </a:rPr>
              <a:t>most from natural disasters and                                                                        create awareness  of the impact of</a:t>
            </a:r>
          </a:p>
          <a:p>
            <a:r>
              <a:rPr lang="en-GB" sz="1100">
                <a:latin typeface="Calibri" pitchFamily="34" charset="0"/>
              </a:rPr>
              <a:t>why ?				             Natural disasters on communities?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4859338"/>
            <a:ext cx="6129338" cy="3097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611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6867" name="Title 1"/>
          <p:cNvSpPr>
            <a:spLocks noGrp="1"/>
          </p:cNvSpPr>
          <p:nvPr>
            <p:ph type="title"/>
          </p:nvPr>
        </p:nvSpPr>
        <p:spPr/>
        <p:txBody>
          <a:bodyPr/>
          <a:lstStyle/>
          <a:p>
            <a:pPr eaLnBrk="1" hangingPunct="1"/>
            <a:r>
              <a:rPr lang="en-GB" sz="2800" smtClean="0"/>
              <a:t>Reflect on the following statements. What is your opinion?</a:t>
            </a:r>
          </a:p>
        </p:txBody>
      </p:sp>
      <p:sp>
        <p:nvSpPr>
          <p:cNvPr id="36868" name="TextBox 3"/>
          <p:cNvSpPr txBox="1">
            <a:spLocks noChangeArrowheads="1"/>
          </p:cNvSpPr>
          <p:nvPr/>
        </p:nvSpPr>
        <p:spPr bwMode="auto">
          <a:xfrm>
            <a:off x="309563" y="2032000"/>
            <a:ext cx="6267450" cy="2586038"/>
          </a:xfrm>
          <a:prstGeom prst="rect">
            <a:avLst/>
          </a:prstGeom>
          <a:noFill/>
          <a:ln w="9525">
            <a:noFill/>
            <a:miter lim="800000"/>
            <a:headEnd/>
            <a:tailEnd/>
          </a:ln>
        </p:spPr>
        <p:txBody>
          <a:bodyPr wrap="none">
            <a:spAutoFit/>
          </a:bodyPr>
          <a:lstStyle/>
          <a:p>
            <a:r>
              <a:rPr lang="en-GB">
                <a:latin typeface="Calibri" pitchFamily="34" charset="0"/>
              </a:rPr>
              <a:t>If people choose to live near volcanoes/ flood plains they should </a:t>
            </a:r>
          </a:p>
          <a:p>
            <a:r>
              <a:rPr lang="en-GB">
                <a:latin typeface="Calibri" pitchFamily="34" charset="0"/>
              </a:rPr>
              <a:t>accept the consequences. </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36869" name="TextBox 6"/>
          <p:cNvSpPr txBox="1">
            <a:spLocks noChangeArrowheads="1"/>
          </p:cNvSpPr>
          <p:nvPr/>
        </p:nvSpPr>
        <p:spPr bwMode="auto">
          <a:xfrm>
            <a:off x="309563" y="4859338"/>
            <a:ext cx="5883275" cy="923925"/>
          </a:xfrm>
          <a:prstGeom prst="rect">
            <a:avLst/>
          </a:prstGeom>
          <a:noFill/>
          <a:ln w="9525">
            <a:noFill/>
            <a:miter lim="800000"/>
            <a:headEnd/>
            <a:tailEnd/>
          </a:ln>
        </p:spPr>
        <p:txBody>
          <a:bodyPr wrap="none">
            <a:spAutoFit/>
          </a:bodyPr>
          <a:lstStyle/>
          <a:p>
            <a:r>
              <a:rPr lang="en-GB">
                <a:latin typeface="Calibri" pitchFamily="34" charset="0"/>
              </a:rPr>
              <a:t>A lot of money has been raised to support victims of Natural </a:t>
            </a:r>
          </a:p>
          <a:p>
            <a:r>
              <a:rPr lang="en-GB">
                <a:latin typeface="Calibri" pitchFamily="34" charset="0"/>
              </a:rPr>
              <a:t>disasters. Shouldn’t people start helping themselves? </a:t>
            </a:r>
          </a:p>
          <a:p>
            <a:endParaRPr lang="en-GB">
              <a:latin typeface="Calibri" pitchFamily="34" charset="0"/>
            </a:endParaRPr>
          </a:p>
        </p:txBody>
      </p:sp>
      <p:sp>
        <p:nvSpPr>
          <p:cNvPr id="36870" name="TextBox 9"/>
          <p:cNvSpPr txBox="1">
            <a:spLocks noChangeArrowheads="1"/>
          </p:cNvSpPr>
          <p:nvPr/>
        </p:nvSpPr>
        <p:spPr bwMode="auto">
          <a:xfrm>
            <a:off x="0" y="8154988"/>
            <a:ext cx="6792913" cy="647700"/>
          </a:xfrm>
          <a:prstGeom prst="rect">
            <a:avLst/>
          </a:prstGeom>
          <a:noFill/>
          <a:ln w="9525">
            <a:noFill/>
            <a:miter lim="800000"/>
            <a:headEnd/>
            <a:tailEnd/>
          </a:ln>
        </p:spPr>
        <p:txBody>
          <a:bodyPr wrap="none">
            <a:spAutoFit/>
          </a:bodyPr>
          <a:lstStyle/>
          <a:p>
            <a:r>
              <a:rPr lang="en-GB">
                <a:latin typeface="Calibri" pitchFamily="34" charset="0"/>
              </a:rPr>
              <a:t>Now that you have stated your opinion – take part in a class debate to </a:t>
            </a:r>
          </a:p>
          <a:p>
            <a:r>
              <a:rPr lang="en-GB">
                <a:latin typeface="Calibri" pitchFamily="34" charset="0"/>
              </a:rPr>
              <a:t>see how other people feel. Remember – </a:t>
            </a:r>
            <a:r>
              <a:rPr lang="en-GB" b="1">
                <a:latin typeface="Calibri" pitchFamily="34" charset="0"/>
              </a:rPr>
              <a:t>Hands up to speak</a:t>
            </a:r>
            <a:r>
              <a:rPr lang="en-GB">
                <a:latin typeface="Calibri" pitchFamily="34" charset="0"/>
              </a:rPr>
              <a:t>.</a:t>
            </a:r>
          </a:p>
        </p:txBody>
      </p:sp>
      <p:sp>
        <p:nvSpPr>
          <p:cNvPr id="36871" name="Rectangle 2"/>
          <p:cNvSpPr>
            <a:spLocks noChangeArrowheads="1"/>
          </p:cNvSpPr>
          <p:nvPr/>
        </p:nvSpPr>
        <p:spPr bwMode="auto">
          <a:xfrm>
            <a:off x="5638800" y="4335463"/>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36872" name="Rectangle 5"/>
          <p:cNvSpPr>
            <a:spLocks noChangeArrowheads="1"/>
          </p:cNvSpPr>
          <p:nvPr/>
        </p:nvSpPr>
        <p:spPr bwMode="auto">
          <a:xfrm>
            <a:off x="5602288" y="7648575"/>
            <a:ext cx="795337"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9238" y="5222875"/>
            <a:ext cx="6235700" cy="3687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10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891" name="Title 1"/>
          <p:cNvSpPr>
            <a:spLocks noGrp="1"/>
          </p:cNvSpPr>
          <p:nvPr>
            <p:ph type="title"/>
          </p:nvPr>
        </p:nvSpPr>
        <p:spPr>
          <a:xfrm>
            <a:off x="342900" y="366713"/>
            <a:ext cx="6172200" cy="533400"/>
          </a:xfrm>
        </p:spPr>
        <p:txBody>
          <a:bodyPr/>
          <a:lstStyle/>
          <a:p>
            <a:pPr eaLnBrk="1" hangingPunct="1"/>
            <a:r>
              <a:rPr lang="en-GB" sz="2800" smtClean="0"/>
              <a:t>Has your opinion changed?</a:t>
            </a:r>
          </a:p>
        </p:txBody>
      </p:sp>
      <p:sp>
        <p:nvSpPr>
          <p:cNvPr id="37892" name="TextBox 3"/>
          <p:cNvSpPr txBox="1">
            <a:spLocks noChangeArrowheads="1"/>
          </p:cNvSpPr>
          <p:nvPr/>
        </p:nvSpPr>
        <p:spPr bwMode="auto">
          <a:xfrm>
            <a:off x="295275" y="1258888"/>
            <a:ext cx="6526213" cy="2586037"/>
          </a:xfrm>
          <a:prstGeom prst="rect">
            <a:avLst/>
          </a:prstGeom>
          <a:noFill/>
          <a:ln w="9525">
            <a:noFill/>
            <a:miter lim="800000"/>
            <a:headEnd/>
            <a:tailEnd/>
          </a:ln>
        </p:spPr>
        <p:txBody>
          <a:bodyPr wrap="none">
            <a:spAutoFit/>
          </a:bodyPr>
          <a:lstStyle/>
          <a:p>
            <a:r>
              <a:rPr lang="en-GB">
                <a:latin typeface="Calibri" pitchFamily="34" charset="0"/>
              </a:rPr>
              <a:t>Based on what you heard in the debate- has your opinion changed?</a:t>
            </a:r>
          </a:p>
          <a:p>
            <a:r>
              <a:rPr lang="en-GB">
                <a:latin typeface="Calibri" pitchFamily="34" charset="0"/>
              </a:rPr>
              <a:t>Record new information in the box below.</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37893" name="Rectangle 2"/>
          <p:cNvSpPr>
            <a:spLocks noChangeArrowheads="1"/>
          </p:cNvSpPr>
          <p:nvPr/>
        </p:nvSpPr>
        <p:spPr bwMode="auto">
          <a:xfrm>
            <a:off x="203200" y="4670425"/>
            <a:ext cx="6143625" cy="923925"/>
          </a:xfrm>
          <a:prstGeom prst="rect">
            <a:avLst/>
          </a:prstGeom>
          <a:noFill/>
          <a:ln w="9525">
            <a:noFill/>
            <a:miter lim="800000"/>
            <a:headEnd/>
            <a:tailEnd/>
          </a:ln>
        </p:spPr>
        <p:txBody>
          <a:bodyPr>
            <a:spAutoFit/>
          </a:bodyPr>
          <a:lstStyle/>
          <a:p>
            <a:endParaRPr lang="en-GB">
              <a:latin typeface="Calibri" pitchFamily="34" charset="0"/>
            </a:endParaRPr>
          </a:p>
          <a:p>
            <a:r>
              <a:rPr lang="en-GB">
                <a:latin typeface="Calibri" pitchFamily="34" charset="0"/>
              </a:rPr>
              <a:t> .</a:t>
            </a:r>
          </a:p>
          <a:p>
            <a:endParaRPr lang="en-GB">
              <a:latin typeface="Calibri" pitchFamily="34" charset="0"/>
            </a:endParaRPr>
          </a:p>
        </p:txBody>
      </p:sp>
      <p:sp>
        <p:nvSpPr>
          <p:cNvPr id="37894" name="TextBox 5"/>
          <p:cNvSpPr txBox="1">
            <a:spLocks noChangeArrowheads="1"/>
          </p:cNvSpPr>
          <p:nvPr/>
        </p:nvSpPr>
        <p:spPr bwMode="auto">
          <a:xfrm>
            <a:off x="-3175" y="4210050"/>
            <a:ext cx="6635750" cy="876300"/>
          </a:xfrm>
          <a:prstGeom prst="rect">
            <a:avLst/>
          </a:prstGeom>
          <a:noFill/>
          <a:ln w="9525">
            <a:noFill/>
            <a:miter lim="800000"/>
            <a:headEnd/>
            <a:tailEnd/>
          </a:ln>
        </p:spPr>
        <p:txBody>
          <a:bodyPr wrap="none">
            <a:spAutoFit/>
          </a:bodyPr>
          <a:lstStyle/>
          <a:p>
            <a:r>
              <a:rPr lang="en-GB" sz="1700">
                <a:latin typeface="Calibri" pitchFamily="34" charset="0"/>
              </a:rPr>
              <a:t>You should now record your Personal Standpoint. What is your </a:t>
            </a:r>
          </a:p>
          <a:p>
            <a:r>
              <a:rPr lang="en-GB" sz="1700">
                <a:latin typeface="Calibri" pitchFamily="34" charset="0"/>
              </a:rPr>
              <a:t>Opinion on the Social impact of Natural disasters? What is this based on?</a:t>
            </a:r>
          </a:p>
          <a:p>
            <a:r>
              <a:rPr lang="en-GB" sz="1700">
                <a:latin typeface="Calibri" pitchFamily="34" charset="0"/>
              </a:rPr>
              <a:t>Are your sources reliable?</a:t>
            </a:r>
          </a:p>
        </p:txBody>
      </p:sp>
      <p:sp>
        <p:nvSpPr>
          <p:cNvPr id="37895" name="Rectangle 6"/>
          <p:cNvSpPr>
            <a:spLocks noChangeArrowheads="1"/>
          </p:cNvSpPr>
          <p:nvPr/>
        </p:nvSpPr>
        <p:spPr bwMode="auto">
          <a:xfrm>
            <a:off x="5668963" y="3844925"/>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37896" name="Rectangle 7"/>
          <p:cNvSpPr>
            <a:spLocks noChangeArrowheads="1"/>
          </p:cNvSpPr>
          <p:nvPr/>
        </p:nvSpPr>
        <p:spPr bwMode="auto">
          <a:xfrm>
            <a:off x="5395913" y="8640763"/>
            <a:ext cx="112077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ChangeArrowheads="1"/>
          </p:cNvSpPr>
          <p:nvPr/>
        </p:nvSpPr>
        <p:spPr bwMode="auto">
          <a:xfrm>
            <a:off x="260350" y="179388"/>
            <a:ext cx="6192838" cy="1508125"/>
          </a:xfrm>
          <a:prstGeom prst="rect">
            <a:avLst/>
          </a:prstGeom>
          <a:noFill/>
          <a:ln w="9525">
            <a:noFill/>
            <a:miter lim="800000"/>
            <a:headEnd/>
            <a:tailEnd/>
          </a:ln>
        </p:spPr>
        <p:txBody>
          <a:bodyPr>
            <a:spAutoFit/>
          </a:bodyPr>
          <a:lstStyle/>
          <a:p>
            <a:r>
              <a:rPr lang="en-GB" sz="1400">
                <a:latin typeface="Calibri" pitchFamily="34" charset="0"/>
              </a:rPr>
              <a:t>You are to write a letter to a World leader . Your letter should include </a:t>
            </a:r>
          </a:p>
          <a:p>
            <a:r>
              <a:rPr lang="en-GB" sz="1400">
                <a:latin typeface="Calibri" pitchFamily="34" charset="0"/>
              </a:rPr>
              <a:t> some statistics about the social impact of Natural disasters. Your </a:t>
            </a:r>
          </a:p>
          <a:p>
            <a:r>
              <a:rPr lang="en-GB" sz="1400">
                <a:latin typeface="Calibri" pitchFamily="34" charset="0"/>
              </a:rPr>
              <a:t>letter should try to persuade the World Leader to donate more money </a:t>
            </a:r>
          </a:p>
          <a:p>
            <a:r>
              <a:rPr lang="en-GB" sz="1400">
                <a:latin typeface="Calibri" pitchFamily="34" charset="0"/>
              </a:rPr>
              <a:t>to supporting victims of Natural disasters. Research some statistics and note </a:t>
            </a:r>
          </a:p>
          <a:p>
            <a:r>
              <a:rPr lang="en-GB" sz="1600">
                <a:latin typeface="Calibri" pitchFamily="34" charset="0"/>
              </a:rPr>
              <a:t>them in the space below before writing your letter.</a:t>
            </a:r>
          </a:p>
          <a:p>
            <a:endParaRPr lang="en-GB">
              <a:latin typeface="Calibri" pitchFamily="34" charset="0"/>
            </a:endParaRPr>
          </a:p>
        </p:txBody>
      </p:sp>
      <p:sp>
        <p:nvSpPr>
          <p:cNvPr id="5" name="Rectangle 4"/>
          <p:cNvSpPr/>
          <p:nvPr/>
        </p:nvSpPr>
        <p:spPr>
          <a:xfrm>
            <a:off x="349250" y="1711325"/>
            <a:ext cx="6192838" cy="3024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8915" name="TextBox 5"/>
          <p:cNvSpPr txBox="1">
            <a:spLocks noChangeArrowheads="1"/>
          </p:cNvSpPr>
          <p:nvPr/>
        </p:nvSpPr>
        <p:spPr bwMode="auto">
          <a:xfrm>
            <a:off x="219075" y="5219700"/>
            <a:ext cx="6453188" cy="646113"/>
          </a:xfrm>
          <a:prstGeom prst="rect">
            <a:avLst/>
          </a:prstGeom>
          <a:noFill/>
          <a:ln w="9525">
            <a:noFill/>
            <a:miter lim="800000"/>
            <a:headEnd/>
            <a:tailEnd/>
          </a:ln>
        </p:spPr>
        <p:txBody>
          <a:bodyPr wrap="none">
            <a:spAutoFit/>
          </a:bodyPr>
          <a:lstStyle/>
          <a:p>
            <a:r>
              <a:rPr lang="en-GB">
                <a:latin typeface="Calibri" pitchFamily="34" charset="0"/>
              </a:rPr>
              <a:t>You should now reflect on the  Strengths and Weaknesses of your </a:t>
            </a:r>
          </a:p>
          <a:p>
            <a:r>
              <a:rPr lang="en-GB">
                <a:latin typeface="Calibri" pitchFamily="34" charset="0"/>
              </a:rPr>
              <a:t>letter in raising awareness of the social impact of Natural disasters.</a:t>
            </a:r>
          </a:p>
        </p:txBody>
      </p:sp>
      <p:graphicFrame>
        <p:nvGraphicFramePr>
          <p:cNvPr id="8" name="Table 7"/>
          <p:cNvGraphicFramePr>
            <a:graphicFrameLocks noGrp="1"/>
          </p:cNvGraphicFramePr>
          <p:nvPr/>
        </p:nvGraphicFramePr>
        <p:xfrm>
          <a:off x="260350" y="6156325"/>
          <a:ext cx="6192838" cy="2382838"/>
        </p:xfrm>
        <a:graphic>
          <a:graphicData uri="http://schemas.openxmlformats.org/drawingml/2006/table">
            <a:tbl>
              <a:tblPr firstRow="1" bandRow="1">
                <a:tableStyleId>{5940675A-B579-460E-94D1-54222C63F5DA}</a:tableStyleId>
              </a:tblPr>
              <a:tblGrid>
                <a:gridCol w="3096344"/>
                <a:gridCol w="3096344"/>
              </a:tblGrid>
              <a:tr h="370840">
                <a:tc>
                  <a:txBody>
                    <a:bodyPr/>
                    <a:lstStyle/>
                    <a:p>
                      <a:r>
                        <a:rPr lang="en-GB" dirty="0" smtClean="0"/>
                        <a:t>Strengths</a:t>
                      </a:r>
                      <a:endParaRPr lang="en-GB" dirty="0"/>
                    </a:p>
                  </a:txBody>
                  <a:tcPr/>
                </a:tc>
                <a:tc>
                  <a:txBody>
                    <a:bodyPr/>
                    <a:lstStyle/>
                    <a:p>
                      <a:r>
                        <a:rPr lang="en-GB" dirty="0" smtClean="0"/>
                        <a:t>Weaknesses</a:t>
                      </a:r>
                      <a:endParaRPr lang="en-GB" dirty="0"/>
                    </a:p>
                  </a:txBody>
                  <a:tcPr/>
                </a:tc>
              </a:tr>
              <a:tr h="370840">
                <a:tc>
                  <a:txBody>
                    <a:bodyPr/>
                    <a:lstStyle/>
                    <a:p>
                      <a:endParaRPr lang="en-GB"/>
                    </a:p>
                  </a:txBody>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tc>
              </a:tr>
            </a:tbl>
          </a:graphicData>
        </a:graphic>
      </p:graphicFrame>
      <p:sp>
        <p:nvSpPr>
          <p:cNvPr id="38927" name="Rectangle 8"/>
          <p:cNvSpPr>
            <a:spLocks noChangeArrowheads="1"/>
          </p:cNvSpPr>
          <p:nvPr/>
        </p:nvSpPr>
        <p:spPr bwMode="auto">
          <a:xfrm>
            <a:off x="5402263" y="4429125"/>
            <a:ext cx="1120775" cy="306388"/>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http://t0.gstatic.com/images?q=tbn:ANd9GcQ2544gApOeF_1ulPfJTMTrD2raEAh2yAchlcUWErlWK7ToFL4RptUs6g">
            <a:hlinkClick r:id="rId2"/>
          </p:cNvPr>
          <p:cNvPicPr>
            <a:picLocks noChangeAspect="1" noChangeArrowheads="1"/>
          </p:cNvPicPr>
          <p:nvPr/>
        </p:nvPicPr>
        <p:blipFill>
          <a:blip r:embed="rId3"/>
          <a:srcRect/>
          <a:stretch>
            <a:fillRect/>
          </a:stretch>
        </p:blipFill>
        <p:spPr bwMode="auto">
          <a:xfrm>
            <a:off x="476250" y="1763713"/>
            <a:ext cx="5545138" cy="3313112"/>
          </a:xfrm>
          <a:prstGeom prst="rect">
            <a:avLst/>
          </a:prstGeom>
          <a:noFill/>
          <a:ln w="9525">
            <a:noFill/>
            <a:miter lim="800000"/>
            <a:headEnd/>
            <a:tailEnd/>
          </a:ln>
        </p:spPr>
      </p:pic>
      <p:pic>
        <p:nvPicPr>
          <p:cNvPr id="39938" name="Picture 6" descr="http://t3.gstatic.com/images?q=tbn:ANd9GcSrDtVdHzEzq8tz0GvXsFkmQgYJdVx7i2QOenLtDY0ufEs_EREPY7w0_U0">
            <a:hlinkClick r:id="rId4"/>
          </p:cNvPr>
          <p:cNvPicPr>
            <a:picLocks noChangeAspect="1" noChangeArrowheads="1"/>
          </p:cNvPicPr>
          <p:nvPr/>
        </p:nvPicPr>
        <p:blipFill>
          <a:blip r:embed="rId5"/>
          <a:srcRect/>
          <a:stretch>
            <a:fillRect/>
          </a:stretch>
        </p:blipFill>
        <p:spPr bwMode="auto">
          <a:xfrm>
            <a:off x="490538" y="5364163"/>
            <a:ext cx="5530850" cy="2520950"/>
          </a:xfrm>
          <a:prstGeom prst="rect">
            <a:avLst/>
          </a:prstGeom>
          <a:noFill/>
          <a:ln w="9525">
            <a:noFill/>
            <a:miter lim="800000"/>
            <a:headEnd/>
            <a:tailEnd/>
          </a:ln>
        </p:spPr>
      </p:pic>
      <p:sp>
        <p:nvSpPr>
          <p:cNvPr id="39939" name="Rectangle 3"/>
          <p:cNvSpPr>
            <a:spLocks noChangeArrowheads="1"/>
          </p:cNvSpPr>
          <p:nvPr/>
        </p:nvSpPr>
        <p:spPr bwMode="auto">
          <a:xfrm>
            <a:off x="1535113" y="539750"/>
            <a:ext cx="3429000" cy="923925"/>
          </a:xfrm>
          <a:prstGeom prst="rect">
            <a:avLst/>
          </a:prstGeom>
          <a:noFill/>
          <a:ln w="9525">
            <a:noFill/>
            <a:miter lim="800000"/>
            <a:headEnd/>
            <a:tailEnd/>
          </a:ln>
        </p:spPr>
        <p:txBody>
          <a:bodyPr>
            <a:spAutoFit/>
          </a:bodyPr>
          <a:lstStyle/>
          <a:p>
            <a:pPr algn="ctr"/>
            <a:r>
              <a:rPr lang="en-GB" u="sng">
                <a:latin typeface="Calibri" pitchFamily="34" charset="0"/>
                <a:ea typeface="Calibri" pitchFamily="34" charset="0"/>
                <a:cs typeface="Times New Roman" pitchFamily="18" charset="0"/>
              </a:rPr>
              <a:t>Technological Issues</a:t>
            </a:r>
            <a:endParaRPr lang="en-GB">
              <a:latin typeface="Calibri" pitchFamily="34" charset="0"/>
              <a:ea typeface="Calibri" pitchFamily="34" charset="0"/>
              <a:cs typeface="Arial" charset="0"/>
            </a:endParaRPr>
          </a:p>
          <a:p>
            <a:pPr algn="ctr" eaLnBrk="0" hangingPunct="0"/>
            <a:r>
              <a:rPr lang="en-GB" u="sng">
                <a:latin typeface="Calibri" pitchFamily="34" charset="0"/>
                <a:ea typeface="Calibri" pitchFamily="34" charset="0"/>
                <a:cs typeface="Arial" charset="0"/>
              </a:rPr>
              <a:t>&amp;</a:t>
            </a:r>
            <a:endParaRPr lang="en-GB">
              <a:latin typeface="Calibri" pitchFamily="34" charset="0"/>
              <a:ea typeface="Calibri" pitchFamily="34" charset="0"/>
              <a:cs typeface="Arial" charset="0"/>
            </a:endParaRPr>
          </a:p>
          <a:p>
            <a:pPr algn="ctr" eaLnBrk="0" hangingPunct="0"/>
            <a:r>
              <a:rPr lang="en-GB" u="sng">
                <a:latin typeface="Calibri" pitchFamily="34" charset="0"/>
                <a:ea typeface="Calibri" pitchFamily="34" charset="0"/>
                <a:cs typeface="Arial" charset="0"/>
              </a:rPr>
              <a:t>Natural and Human disasters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134938" y="1285875"/>
            <a:ext cx="6145212" cy="2970213"/>
          </a:xfrm>
          <a:prstGeom prst="rect">
            <a:avLst/>
          </a:prstGeom>
          <a:solidFill>
            <a:srgbClr val="FFFFFF"/>
          </a:solidFill>
          <a:ln w="9525">
            <a:solidFill>
              <a:srgbClr val="000000"/>
            </a:solidFill>
            <a:miter lim="800000"/>
            <a:headEnd/>
            <a:tailEnd/>
          </a:ln>
        </p:spPr>
        <p:txBody>
          <a:bodyPr/>
          <a:lstStyle/>
          <a:p>
            <a:endParaRPr lang="en-GB">
              <a:latin typeface="Calibri" pitchFamily="34" charset="0"/>
            </a:endParaRPr>
          </a:p>
        </p:txBody>
      </p:sp>
      <p:sp>
        <p:nvSpPr>
          <p:cNvPr id="40962" name="Text Box 1"/>
          <p:cNvSpPr txBox="1">
            <a:spLocks noChangeArrowheads="1"/>
          </p:cNvSpPr>
          <p:nvPr/>
        </p:nvSpPr>
        <p:spPr bwMode="auto">
          <a:xfrm>
            <a:off x="258763" y="5621338"/>
            <a:ext cx="5892800" cy="3071812"/>
          </a:xfrm>
          <a:prstGeom prst="rect">
            <a:avLst/>
          </a:prstGeom>
          <a:solidFill>
            <a:srgbClr val="FFFFFF"/>
          </a:solidFill>
          <a:ln w="9525">
            <a:solidFill>
              <a:srgbClr val="000000"/>
            </a:solidFill>
            <a:miter lim="800000"/>
            <a:headEnd/>
            <a:tailEnd/>
          </a:ln>
        </p:spPr>
        <p:txBody>
          <a:bodyPr/>
          <a:lstStyle/>
          <a:p>
            <a:r>
              <a:rPr lang="en-GB" sz="1200">
                <a:latin typeface="Calibri" pitchFamily="34" charset="0"/>
                <a:cs typeface="Times New Roman" pitchFamily="18" charset="0"/>
              </a:rPr>
              <a:t>Livescience.com</a:t>
            </a:r>
          </a:p>
          <a:p>
            <a:endParaRPr lang="en-GB" sz="1200">
              <a:latin typeface="Calibri" pitchFamily="34" charset="0"/>
              <a:cs typeface="Times New Roman" pitchFamily="18" charset="0"/>
            </a:endParaRPr>
          </a:p>
          <a:p>
            <a:endParaRPr lang="en-GB" sz="1200">
              <a:latin typeface="Calibri" pitchFamily="34" charset="0"/>
              <a:cs typeface="Times New Roman" pitchFamily="18" charset="0"/>
            </a:endParaRPr>
          </a:p>
          <a:p>
            <a:endParaRPr lang="en-GB" sz="1200">
              <a:latin typeface="Calibri" pitchFamily="34" charset="0"/>
              <a:cs typeface="Times New Roman" pitchFamily="18" charset="0"/>
            </a:endParaRPr>
          </a:p>
          <a:p>
            <a:endParaRPr lang="en-GB" sz="1200">
              <a:latin typeface="Calibri" pitchFamily="34" charset="0"/>
              <a:cs typeface="Times New Roman" pitchFamily="18" charset="0"/>
            </a:endParaRPr>
          </a:p>
          <a:p>
            <a:endParaRPr lang="en-GB" sz="1200">
              <a:latin typeface="Calibri" pitchFamily="34" charset="0"/>
              <a:cs typeface="Times New Roman" pitchFamily="18" charset="0"/>
            </a:endParaRPr>
          </a:p>
          <a:p>
            <a:endParaRPr lang="en-GB" sz="1200">
              <a:latin typeface="Calibri" pitchFamily="34" charset="0"/>
              <a:cs typeface="Times New Roman" pitchFamily="18" charset="0"/>
            </a:endParaRPr>
          </a:p>
          <a:p>
            <a:pPr eaLnBrk="0" hangingPunct="0"/>
            <a:endParaRPr lang="en-GB" sz="600">
              <a:latin typeface="Calibri" pitchFamily="34" charset="0"/>
              <a:cs typeface="Arial" charset="0"/>
            </a:endParaRPr>
          </a:p>
          <a:p>
            <a:pPr eaLnBrk="0" hangingPunct="0"/>
            <a:endParaRPr lang="en-GB" sz="600">
              <a:latin typeface="Calibri" pitchFamily="34" charset="0"/>
              <a:cs typeface="Arial" charset="0"/>
            </a:endParaRPr>
          </a:p>
          <a:p>
            <a:pPr eaLnBrk="0" hangingPunct="0"/>
            <a:r>
              <a:rPr lang="en-GB" sz="1400">
                <a:solidFill>
                  <a:srgbClr val="333333"/>
                </a:solidFill>
                <a:latin typeface="Calibri" pitchFamily="34" charset="0"/>
              </a:rPr>
              <a:t>www.jma.go.jp</a:t>
            </a:r>
          </a:p>
          <a:p>
            <a:pPr eaLnBrk="0" hangingPunct="0"/>
            <a:endParaRPr lang="en-GB" sz="600">
              <a:latin typeface="Calibri" pitchFamily="34" charset="0"/>
              <a:cs typeface="Arial" charset="0"/>
            </a:endParaRPr>
          </a:p>
          <a:p>
            <a:pPr eaLnBrk="0" hangingPunct="0"/>
            <a:endParaRPr lang="en-GB">
              <a:latin typeface="Calibri" pitchFamily="34" charset="0"/>
              <a:cs typeface="Arial" charset="0"/>
            </a:endParaRPr>
          </a:p>
        </p:txBody>
      </p:sp>
      <p:sp>
        <p:nvSpPr>
          <p:cNvPr id="40963" name="Rectangle 4"/>
          <p:cNvSpPr>
            <a:spLocks noChangeArrowheads="1"/>
          </p:cNvSpPr>
          <p:nvPr/>
        </p:nvSpPr>
        <p:spPr bwMode="auto">
          <a:xfrm>
            <a:off x="0" y="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40964" name="Rectangle 5"/>
          <p:cNvSpPr>
            <a:spLocks noChangeArrowheads="1"/>
          </p:cNvSpPr>
          <p:nvPr/>
        </p:nvSpPr>
        <p:spPr bwMode="auto">
          <a:xfrm>
            <a:off x="0" y="85725"/>
            <a:ext cx="5167313" cy="1200150"/>
          </a:xfrm>
          <a:prstGeom prst="rect">
            <a:avLst/>
          </a:prstGeom>
          <a:noFill/>
          <a:ln w="9525">
            <a:noFill/>
            <a:miter lim="800000"/>
            <a:headEnd/>
            <a:tailEnd/>
          </a:ln>
        </p:spPr>
        <p:txBody>
          <a:bodyPr wrap="none" anchor="ctr">
            <a:spAutoFit/>
          </a:bodyPr>
          <a:lstStyle/>
          <a:p>
            <a:r>
              <a:rPr lang="en-GB" sz="1200" b="1" u="sng">
                <a:latin typeface="Calibri" pitchFamily="34" charset="0"/>
                <a:ea typeface="Calibri" pitchFamily="34" charset="0"/>
                <a:cs typeface="Times New Roman" pitchFamily="18" charset="0"/>
              </a:rPr>
              <a:t>How can Technological ISSUES have an impact on</a:t>
            </a:r>
            <a:endParaRPr lang="en-GB" sz="1200">
              <a:latin typeface="Calibri" pitchFamily="34" charset="0"/>
              <a:ea typeface="Calibri" pitchFamily="34" charset="0"/>
              <a:cs typeface="Arial" charset="0"/>
            </a:endParaRPr>
          </a:p>
          <a:p>
            <a:pPr eaLnBrk="0" hangingPunct="0"/>
            <a:r>
              <a:rPr lang="en-GB" sz="1200" b="1" u="sng">
                <a:latin typeface="Calibri" pitchFamily="34" charset="0"/>
                <a:ea typeface="Calibri" pitchFamily="34" charset="0"/>
                <a:cs typeface="Times New Roman" pitchFamily="18" charset="0"/>
              </a:rPr>
              <a:t>Natural and Human disasters in Wales, Europe and the World?</a:t>
            </a:r>
          </a:p>
          <a:p>
            <a:pPr eaLnBrk="0" hangingPunct="0"/>
            <a:endParaRPr lang="en-GB" sz="1200">
              <a:latin typeface="Calibri" pitchFamily="34" charset="0"/>
              <a:cs typeface="Arial" charset="0"/>
            </a:endParaRPr>
          </a:p>
          <a:p>
            <a:pPr eaLnBrk="0" hangingPunct="0"/>
            <a:r>
              <a:rPr lang="en-GB" sz="1200">
                <a:latin typeface="Calibri" pitchFamily="34" charset="0"/>
              </a:rPr>
              <a:t>What do we mean by Technological issues</a:t>
            </a:r>
            <a:r>
              <a:rPr lang="en-GB" sz="1200" b="1">
                <a:latin typeface="Calibri" pitchFamily="34" charset="0"/>
              </a:rPr>
              <a:t>?</a:t>
            </a:r>
            <a:r>
              <a:rPr lang="en-GB" sz="1200">
                <a:latin typeface="Calibri" pitchFamily="34" charset="0"/>
              </a:rPr>
              <a:t> Listen to your teacher discussing this</a:t>
            </a:r>
          </a:p>
          <a:p>
            <a:pPr eaLnBrk="0" hangingPunct="0"/>
            <a:r>
              <a:rPr lang="en-GB" sz="1200">
                <a:latin typeface="Calibri" pitchFamily="34" charset="0"/>
              </a:rPr>
              <a:t> first and then make some notes here:-</a:t>
            </a:r>
            <a:endParaRPr lang="en-GB" sz="1200">
              <a:latin typeface="Calibri" pitchFamily="34" charset="0"/>
              <a:cs typeface="Arial" charset="0"/>
            </a:endParaRPr>
          </a:p>
          <a:p>
            <a:pPr eaLnBrk="0" hangingPunct="0"/>
            <a:endParaRPr lang="en-GB" sz="1200">
              <a:latin typeface="Calibri" pitchFamily="34" charset="0"/>
              <a:cs typeface="Arial" charset="0"/>
            </a:endParaRPr>
          </a:p>
        </p:txBody>
      </p:sp>
      <p:sp>
        <p:nvSpPr>
          <p:cNvPr id="9" name="Rectangle 6"/>
          <p:cNvSpPr>
            <a:spLocks noChangeArrowheads="1"/>
          </p:cNvSpPr>
          <p:nvPr/>
        </p:nvSpPr>
        <p:spPr bwMode="auto">
          <a:xfrm>
            <a:off x="131763" y="4067175"/>
            <a:ext cx="5940425" cy="1385888"/>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indent="457200">
              <a:defRPr/>
            </a:pPr>
            <a:endParaRPr lang="en-GB" dirty="0">
              <a:latin typeface="Arial" pitchFamily="34" charset="0"/>
              <a:cs typeface="Arial" pitchFamily="34" charset="0"/>
            </a:endParaRPr>
          </a:p>
          <a:p>
            <a:pPr indent="457200">
              <a:defRPr/>
            </a:pPr>
            <a:r>
              <a:rPr lang="en-GB" dirty="0">
                <a:latin typeface="Arial" pitchFamily="34" charset="0"/>
                <a:cs typeface="Arial" pitchFamily="34" charset="0"/>
              </a:rPr>
              <a:t/>
            </a:r>
            <a:br>
              <a:rPr lang="en-GB" dirty="0">
                <a:latin typeface="Arial" pitchFamily="34" charset="0"/>
                <a:cs typeface="Arial" pitchFamily="34" charset="0"/>
              </a:rPr>
            </a:br>
            <a:r>
              <a:rPr lang="en-GB" sz="1200" dirty="0">
                <a:latin typeface="+mn-lt"/>
                <a:ea typeface="Calibri" pitchFamily="34" charset="0"/>
                <a:cs typeface="Times New Roman" pitchFamily="18" charset="0"/>
              </a:rPr>
              <a:t>There are </a:t>
            </a:r>
            <a:r>
              <a:rPr lang="en-GB" sz="1200" b="1" dirty="0">
                <a:latin typeface="+mn-lt"/>
                <a:ea typeface="Calibri" pitchFamily="34" charset="0"/>
                <a:cs typeface="Times New Roman" pitchFamily="18" charset="0"/>
              </a:rPr>
              <a:t>two documents </a:t>
            </a:r>
            <a:r>
              <a:rPr lang="en-GB" sz="1200" dirty="0">
                <a:latin typeface="+mn-lt"/>
                <a:ea typeface="Calibri" pitchFamily="34" charset="0"/>
                <a:cs typeface="Times New Roman" pitchFamily="18" charset="0"/>
              </a:rPr>
              <a:t>on the next pages about  Natural Disaster warning systems.  </a:t>
            </a:r>
          </a:p>
          <a:p>
            <a:pPr eaLnBrk="0" hangingPunct="0">
              <a:defRPr/>
            </a:pPr>
            <a:r>
              <a:rPr lang="en-GB" sz="1200" dirty="0">
                <a:latin typeface="+mn-lt"/>
                <a:ea typeface="Calibri" pitchFamily="34" charset="0"/>
                <a:cs typeface="Times New Roman" pitchFamily="18" charset="0"/>
              </a:rPr>
              <a:t> One is from the livescience website and the second is from a Japanese  Goverment website</a:t>
            </a:r>
            <a:endParaRPr lang="en-GB" sz="1200" dirty="0">
              <a:latin typeface="+mn-lt"/>
              <a:cs typeface="Arial" pitchFamily="34" charset="0"/>
            </a:endParaRPr>
          </a:p>
          <a:p>
            <a:pPr eaLnBrk="0" hangingPunct="0">
              <a:defRPr/>
            </a:pPr>
            <a:r>
              <a:rPr lang="en-GB" sz="1200" dirty="0">
                <a:latin typeface="+mn-lt"/>
                <a:ea typeface="Calibri" pitchFamily="34" charset="0"/>
                <a:cs typeface="Times New Roman" pitchFamily="18" charset="0"/>
              </a:rPr>
              <a:t>  Are these </a:t>
            </a:r>
            <a:r>
              <a:rPr lang="en-GB" sz="1200" b="1" dirty="0">
                <a:latin typeface="+mn-lt"/>
                <a:ea typeface="Calibri" pitchFamily="34" charset="0"/>
                <a:cs typeface="Times New Roman" pitchFamily="18" charset="0"/>
              </a:rPr>
              <a:t>reliable sources</a:t>
            </a:r>
            <a:r>
              <a:rPr lang="en-GB" sz="1200" dirty="0">
                <a:latin typeface="+mn-lt"/>
                <a:ea typeface="Calibri" pitchFamily="34" charset="0"/>
                <a:cs typeface="Times New Roman" pitchFamily="18" charset="0"/>
              </a:rPr>
              <a:t> of information?</a:t>
            </a:r>
            <a:endParaRPr lang="en-GB" sz="1200" dirty="0">
              <a:latin typeface="+mn-lt"/>
              <a:cs typeface="Arial" pitchFamily="34" charset="0"/>
            </a:endParaRPr>
          </a:p>
          <a:p>
            <a:pPr indent="457200" eaLnBrk="0" hangingPunct="0">
              <a:defRPr/>
            </a:pPr>
            <a:endParaRPr lang="en-GB" sz="1200" dirty="0">
              <a:latin typeface="+mn-lt"/>
              <a:cs typeface="Arial" pitchFamily="34" charset="0"/>
            </a:endParaRPr>
          </a:p>
        </p:txBody>
      </p:sp>
      <p:sp>
        <p:nvSpPr>
          <p:cNvPr id="40966" name="Rectangle 1"/>
          <p:cNvSpPr>
            <a:spLocks noChangeArrowheads="1"/>
          </p:cNvSpPr>
          <p:nvPr/>
        </p:nvSpPr>
        <p:spPr bwMode="auto">
          <a:xfrm>
            <a:off x="5432425" y="3948113"/>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40967" name="Rectangle 2"/>
          <p:cNvSpPr>
            <a:spLocks noChangeArrowheads="1"/>
          </p:cNvSpPr>
          <p:nvPr/>
        </p:nvSpPr>
        <p:spPr bwMode="auto">
          <a:xfrm>
            <a:off x="5268913" y="8308975"/>
            <a:ext cx="795337"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ChangeArrowheads="1"/>
          </p:cNvSpPr>
          <p:nvPr/>
        </p:nvSpPr>
        <p:spPr bwMode="auto">
          <a:xfrm>
            <a:off x="173038" y="1476375"/>
            <a:ext cx="6480175" cy="6554788"/>
          </a:xfrm>
          <a:prstGeom prst="rect">
            <a:avLst/>
          </a:prstGeom>
          <a:noFill/>
          <a:ln w="9525">
            <a:noFill/>
            <a:miter lim="800000"/>
            <a:headEnd/>
            <a:tailEnd/>
          </a:ln>
        </p:spPr>
        <p:txBody>
          <a:bodyPr>
            <a:spAutoFit/>
          </a:bodyPr>
          <a:lstStyle/>
          <a:p>
            <a:r>
              <a:rPr lang="en-GB" sz="1400">
                <a:latin typeface="Calibri" pitchFamily="34" charset="0"/>
              </a:rPr>
              <a:t>While experts say current warning systems work well to detect tsunami risks, get information out and form emergency plans, sometimes the process just can't work quickly enough. Minutes matter when waves are about to hit shore — especially since </a:t>
            </a:r>
            <a:r>
              <a:rPr lang="en-GB" sz="1400">
                <a:latin typeface="Calibri" pitchFamily="34" charset="0"/>
                <a:hlinkClick r:id="rId2"/>
              </a:rPr>
              <a:t>predicting big quakes is so tough</a:t>
            </a:r>
            <a:r>
              <a:rPr lang="en-GB" sz="1400">
                <a:latin typeface="Calibri" pitchFamily="34" charset="0"/>
              </a:rPr>
              <a:t>.</a:t>
            </a:r>
          </a:p>
          <a:p>
            <a:r>
              <a:rPr lang="en-GB" sz="1400">
                <a:latin typeface="Calibri" pitchFamily="34" charset="0"/>
              </a:rPr>
              <a:t>"Earthquakes don't come with a warning," Craig Fugate, chief of the United States' Federal Emergency Management Agency (FEMA), told reporters today. "That's why being prepared is so critical.“</a:t>
            </a:r>
          </a:p>
          <a:p>
            <a:endParaRPr lang="en-GB" sz="1400">
              <a:latin typeface="Calibri" pitchFamily="34" charset="0"/>
            </a:endParaRPr>
          </a:p>
          <a:p>
            <a:r>
              <a:rPr lang="en-GB" sz="1400">
                <a:latin typeface="Calibri" pitchFamily="34" charset="0"/>
              </a:rPr>
              <a:t>To help detect and characterize these destructive waves, NOAA has deployed a phalanx of sentinel buoys. The first six Deep-Ocean Assessment and Reporting of Tsunami (DART) buoys were put out in 2001, and 32 were in place throughout the Pacific by 2008. (NOAA has deployed 39 DART buoys worldwide.)</a:t>
            </a:r>
          </a:p>
          <a:p>
            <a:r>
              <a:rPr lang="en-GB" sz="1400">
                <a:latin typeface="Calibri" pitchFamily="34" charset="0"/>
              </a:rPr>
              <a:t>Each DART station consists of a floating buoy moored to a monitoring instrument on the ocean floor. This sensor measures temperature and pressure every 15 seconds, detecting tsunamis by the pressure changes they cause. The device converts pressure readings into estimates of sea-surface height, giving researchers an idea of how big the coming waves will be.</a:t>
            </a:r>
          </a:p>
          <a:p>
            <a:endParaRPr lang="en-GB" sz="1400">
              <a:latin typeface="Calibri" pitchFamily="34" charset="0"/>
            </a:endParaRPr>
          </a:p>
          <a:p>
            <a:r>
              <a:rPr lang="en-GB" sz="1400">
                <a:latin typeface="Calibri" pitchFamily="34" charset="0"/>
              </a:rPr>
              <a:t>These monitoring devices relay their readings to the surface buoys, which beam the information to scientists in real time. Researchers combine this information with seismic information about the quake and data from tidal gauges along various coasts to gain an integrated, detailed picture of any incoming tsunami.</a:t>
            </a:r>
          </a:p>
          <a:p>
            <a:r>
              <a:rPr lang="en-GB" sz="1400" b="1">
                <a:latin typeface="Calibri" pitchFamily="34" charset="0"/>
              </a:rPr>
              <a:t>Spreading the word </a:t>
            </a:r>
            <a:endParaRPr lang="en-GB" sz="1400">
              <a:latin typeface="Calibri" pitchFamily="34" charset="0"/>
            </a:endParaRPr>
          </a:p>
          <a:p>
            <a:r>
              <a:rPr lang="en-GB" sz="1400">
                <a:latin typeface="Calibri" pitchFamily="34" charset="0"/>
              </a:rPr>
              <a:t>Detecting and characterizing a tsunami are only half the battle. To help keep people out of harm's way, this information needs to be disseminated quickly and efficiently.</a:t>
            </a:r>
          </a:p>
          <a:p>
            <a:endParaRPr lang="en-GB" sz="1400">
              <a:latin typeface="Calibri" pitchFamily="34" charset="0"/>
            </a:endParaRPr>
          </a:p>
          <a:p>
            <a:endParaRPr lang="en-GB" sz="1400">
              <a:latin typeface="Calibri" pitchFamily="34" charset="0"/>
            </a:endParaRPr>
          </a:p>
          <a:p>
            <a:r>
              <a:rPr lang="en-GB" sz="1400">
                <a:latin typeface="Calibri" pitchFamily="34" charset="0"/>
              </a:rPr>
              <a:t>Extract from www.live science.com</a:t>
            </a:r>
          </a:p>
          <a:p>
            <a:endParaRPr lang="en-GB" sz="1400">
              <a:latin typeface="Calibri" pitchFamily="34" charset="0"/>
            </a:endParaRPr>
          </a:p>
          <a:p>
            <a:endParaRPr lang="en-GB" sz="1400">
              <a:latin typeface="Calibri" pitchFamily="34" charset="0"/>
            </a:endParaRPr>
          </a:p>
        </p:txBody>
      </p:sp>
      <p:sp>
        <p:nvSpPr>
          <p:cNvPr id="41986" name="Rectangle 8"/>
          <p:cNvSpPr>
            <a:spLocks noChangeArrowheads="1"/>
          </p:cNvSpPr>
          <p:nvPr/>
        </p:nvSpPr>
        <p:spPr bwMode="auto">
          <a:xfrm>
            <a:off x="169863" y="468313"/>
            <a:ext cx="3429000" cy="646112"/>
          </a:xfrm>
          <a:prstGeom prst="rect">
            <a:avLst/>
          </a:prstGeom>
          <a:noFill/>
          <a:ln w="9525">
            <a:noFill/>
            <a:miter lim="800000"/>
            <a:headEnd/>
            <a:tailEnd/>
          </a:ln>
        </p:spPr>
        <p:txBody>
          <a:bodyPr>
            <a:spAutoFit/>
          </a:bodyPr>
          <a:lstStyle/>
          <a:p>
            <a:r>
              <a:rPr lang="en-GB" b="1">
                <a:latin typeface="Calibri" pitchFamily="34" charset="0"/>
              </a:rPr>
              <a:t>When Tsunami Warning System Works, And When It Doesn't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92150" y="395288"/>
          <a:ext cx="5616575" cy="8412162"/>
        </p:xfrm>
        <a:graphic>
          <a:graphicData uri="http://schemas.openxmlformats.org/drawingml/2006/table">
            <a:tbl>
              <a:tblPr firstRow="1" firstCol="1" bandRow="1">
                <a:tableStyleId>{5940675A-B579-460E-94D1-54222C63F5DA}</a:tableStyleId>
              </a:tblPr>
              <a:tblGrid>
                <a:gridCol w="483060"/>
                <a:gridCol w="5133564"/>
              </a:tblGrid>
              <a:tr h="199128">
                <a:tc>
                  <a:txBody>
                    <a:bodyPr/>
                    <a:lstStyle/>
                    <a:p>
                      <a:pPr algn="l">
                        <a:lnSpc>
                          <a:spcPct val="115000"/>
                        </a:lnSpc>
                        <a:spcAft>
                          <a:spcPts val="0"/>
                        </a:spcAft>
                      </a:pPr>
                      <a:r>
                        <a:rPr lang="en-GB" sz="1200" dirty="0">
                          <a:effectLst/>
                        </a:rPr>
                        <a:t> </a:t>
                      </a:r>
                      <a:endParaRPr lang="en-GB" sz="1200" dirty="0">
                        <a:effectLst/>
                        <a:latin typeface="Bookman Old Style"/>
                        <a:ea typeface="Calibri"/>
                        <a:cs typeface="Times New Roman"/>
                      </a:endParaRPr>
                    </a:p>
                  </a:txBody>
                  <a:tcPr marL="49191" marR="49191" marT="0" marB="0"/>
                </a:tc>
                <a:tc>
                  <a:txBody>
                    <a:bodyPr/>
                    <a:lstStyle/>
                    <a:p>
                      <a:pPr algn="ctr">
                        <a:lnSpc>
                          <a:spcPct val="115000"/>
                        </a:lnSpc>
                        <a:spcAft>
                          <a:spcPts val="0"/>
                        </a:spcAft>
                      </a:pPr>
                      <a:r>
                        <a:rPr lang="en-GB" sz="1200" dirty="0">
                          <a:effectLst/>
                        </a:rPr>
                        <a:t>Critical thinking </a:t>
                      </a:r>
                      <a:r>
                        <a:rPr lang="en-GB" sz="1200" dirty="0" smtClean="0">
                          <a:effectLst/>
                        </a:rPr>
                        <a:t>question </a:t>
                      </a:r>
                      <a:r>
                        <a:rPr lang="en-GB" sz="1200" dirty="0">
                          <a:effectLst/>
                        </a:rPr>
                        <a:t>starters</a:t>
                      </a:r>
                      <a:endParaRPr lang="en-GB" sz="1200" dirty="0">
                        <a:effectLst/>
                        <a:latin typeface="Bookman Old Style"/>
                        <a:ea typeface="Calibri"/>
                        <a:cs typeface="Times New Roman"/>
                      </a:endParaRPr>
                    </a:p>
                  </a:txBody>
                  <a:tcPr marL="49191" marR="49191" marT="0" marB="0"/>
                </a:tc>
              </a:tr>
              <a:tr h="2693931">
                <a:tc>
                  <a:txBody>
                    <a:bodyPr/>
                    <a:lstStyle/>
                    <a:p>
                      <a:pPr algn="l">
                        <a:lnSpc>
                          <a:spcPct val="115000"/>
                        </a:lnSpc>
                        <a:spcAft>
                          <a:spcPts val="0"/>
                        </a:spcAft>
                      </a:pPr>
                      <a:r>
                        <a:rPr lang="en-GB" sz="1200">
                          <a:effectLst/>
                        </a:rPr>
                        <a:t> </a:t>
                      </a:r>
                    </a:p>
                    <a:p>
                      <a:pPr algn="l">
                        <a:lnSpc>
                          <a:spcPct val="115000"/>
                        </a:lnSpc>
                        <a:spcAft>
                          <a:spcPts val="0"/>
                        </a:spcAft>
                      </a:pPr>
                      <a:r>
                        <a:rPr lang="en-GB" sz="1200">
                          <a:effectLst/>
                        </a:rPr>
                        <a:t> </a:t>
                      </a:r>
                    </a:p>
                    <a:p>
                      <a:pPr algn="l">
                        <a:lnSpc>
                          <a:spcPct val="115000"/>
                        </a:lnSpc>
                        <a:spcAft>
                          <a:spcPts val="0"/>
                        </a:spcAft>
                      </a:pPr>
                      <a:r>
                        <a:rPr lang="en-GB" sz="1200">
                          <a:effectLst/>
                        </a:rPr>
                        <a:t>CT1</a:t>
                      </a:r>
                      <a:endParaRPr lang="en-GB" sz="1200">
                        <a:effectLst/>
                        <a:latin typeface="Bookman Old Style"/>
                        <a:ea typeface="Calibri"/>
                        <a:cs typeface="Times New Roman"/>
                      </a:endParaRPr>
                    </a:p>
                  </a:txBody>
                  <a:tcPr marL="49191" marR="49191" marT="0" marB="0"/>
                </a:tc>
                <a:tc>
                  <a:txBody>
                    <a:bodyPr/>
                    <a:lstStyle/>
                    <a:p>
                      <a:pPr algn="l">
                        <a:lnSpc>
                          <a:spcPct val="115000"/>
                        </a:lnSpc>
                        <a:spcAft>
                          <a:spcPts val="0"/>
                        </a:spcAft>
                      </a:pPr>
                      <a:r>
                        <a:rPr lang="en-GB" sz="1200" dirty="0">
                          <a:effectLst/>
                        </a:rPr>
                        <a:t>Who</a:t>
                      </a:r>
                    </a:p>
                    <a:p>
                      <a:pPr algn="l">
                        <a:lnSpc>
                          <a:spcPct val="115000"/>
                        </a:lnSpc>
                        <a:spcAft>
                          <a:spcPts val="0"/>
                        </a:spcAft>
                      </a:pPr>
                      <a:r>
                        <a:rPr lang="en-GB" sz="1200" dirty="0">
                          <a:effectLst/>
                        </a:rPr>
                        <a:t>What</a:t>
                      </a:r>
                    </a:p>
                    <a:p>
                      <a:pPr algn="l">
                        <a:lnSpc>
                          <a:spcPct val="115000"/>
                        </a:lnSpc>
                        <a:spcAft>
                          <a:spcPts val="0"/>
                        </a:spcAft>
                      </a:pPr>
                      <a:r>
                        <a:rPr lang="en-GB" sz="1200" dirty="0">
                          <a:effectLst/>
                        </a:rPr>
                        <a:t>Where</a:t>
                      </a:r>
                    </a:p>
                    <a:p>
                      <a:pPr algn="l">
                        <a:lnSpc>
                          <a:spcPct val="115000"/>
                        </a:lnSpc>
                        <a:spcAft>
                          <a:spcPts val="0"/>
                        </a:spcAft>
                      </a:pPr>
                      <a:r>
                        <a:rPr lang="en-GB" sz="1200" dirty="0">
                          <a:effectLst/>
                        </a:rPr>
                        <a:t>Why</a:t>
                      </a:r>
                    </a:p>
                    <a:p>
                      <a:pPr algn="l">
                        <a:lnSpc>
                          <a:spcPct val="115000"/>
                        </a:lnSpc>
                        <a:spcAft>
                          <a:spcPts val="0"/>
                        </a:spcAft>
                      </a:pPr>
                      <a:r>
                        <a:rPr lang="en-GB" sz="1200" dirty="0">
                          <a:effectLst/>
                        </a:rPr>
                        <a:t>When</a:t>
                      </a:r>
                    </a:p>
                    <a:p>
                      <a:pPr algn="l">
                        <a:lnSpc>
                          <a:spcPct val="115000"/>
                        </a:lnSpc>
                        <a:spcAft>
                          <a:spcPts val="0"/>
                        </a:spcAft>
                      </a:pPr>
                      <a:r>
                        <a:rPr lang="en-GB" sz="1200" dirty="0">
                          <a:effectLst/>
                        </a:rPr>
                        <a:t>How</a:t>
                      </a:r>
                    </a:p>
                    <a:p>
                      <a:pPr algn="l">
                        <a:lnSpc>
                          <a:spcPct val="115000"/>
                        </a:lnSpc>
                        <a:spcAft>
                          <a:spcPts val="0"/>
                        </a:spcAft>
                      </a:pPr>
                      <a:r>
                        <a:rPr lang="en-GB" sz="1200" dirty="0">
                          <a:effectLst/>
                        </a:rPr>
                        <a:t>Can you list three..?</a:t>
                      </a:r>
                    </a:p>
                    <a:p>
                      <a:pPr algn="l">
                        <a:lnSpc>
                          <a:spcPct val="115000"/>
                        </a:lnSpc>
                        <a:spcAft>
                          <a:spcPts val="0"/>
                        </a:spcAft>
                      </a:pPr>
                      <a:r>
                        <a:rPr lang="en-GB" sz="1200" dirty="0">
                          <a:effectLst/>
                        </a:rPr>
                        <a:t>Can you recall..?</a:t>
                      </a:r>
                    </a:p>
                    <a:p>
                      <a:pPr algn="l">
                        <a:lnSpc>
                          <a:spcPct val="115000"/>
                        </a:lnSpc>
                        <a:spcAft>
                          <a:spcPts val="0"/>
                        </a:spcAft>
                      </a:pPr>
                      <a:r>
                        <a:rPr lang="en-GB" sz="1200" dirty="0">
                          <a:effectLst/>
                        </a:rPr>
                        <a:t>How did... happen?</a:t>
                      </a:r>
                    </a:p>
                    <a:p>
                      <a:pPr algn="l">
                        <a:lnSpc>
                          <a:spcPct val="115000"/>
                        </a:lnSpc>
                        <a:spcAft>
                          <a:spcPts val="0"/>
                        </a:spcAft>
                      </a:pPr>
                      <a:r>
                        <a:rPr lang="en-GB" sz="1200" dirty="0">
                          <a:effectLst/>
                        </a:rPr>
                        <a:t>How would you describe...?</a:t>
                      </a:r>
                    </a:p>
                    <a:p>
                      <a:pPr algn="l">
                        <a:lnSpc>
                          <a:spcPct val="115000"/>
                        </a:lnSpc>
                        <a:spcAft>
                          <a:spcPts val="0"/>
                        </a:spcAft>
                      </a:pPr>
                      <a:r>
                        <a:rPr lang="en-GB" sz="1200" dirty="0">
                          <a:effectLst/>
                        </a:rPr>
                        <a:t>What can you say about.....?</a:t>
                      </a:r>
                    </a:p>
                    <a:p>
                      <a:pPr algn="l">
                        <a:lnSpc>
                          <a:spcPct val="115000"/>
                        </a:lnSpc>
                        <a:spcAft>
                          <a:spcPts val="0"/>
                        </a:spcAft>
                      </a:pPr>
                      <a:r>
                        <a:rPr lang="en-GB" sz="1200" dirty="0">
                          <a:effectLst/>
                        </a:rPr>
                        <a:t>What facts of ideas show...?</a:t>
                      </a:r>
                    </a:p>
                    <a:p>
                      <a:pPr algn="l">
                        <a:lnSpc>
                          <a:spcPct val="115000"/>
                        </a:lnSpc>
                        <a:spcAft>
                          <a:spcPts val="0"/>
                        </a:spcAft>
                      </a:pPr>
                      <a:r>
                        <a:rPr lang="en-GB" sz="1200" dirty="0">
                          <a:effectLst/>
                        </a:rPr>
                        <a:t> </a:t>
                      </a:r>
                      <a:endParaRPr lang="en-GB" sz="1200" dirty="0">
                        <a:effectLst/>
                        <a:latin typeface="Bookman Old Style"/>
                        <a:ea typeface="Calibri"/>
                        <a:cs typeface="Times New Roman"/>
                      </a:endParaRPr>
                    </a:p>
                  </a:txBody>
                  <a:tcPr marL="49191" marR="49191" marT="0" marB="0"/>
                </a:tc>
              </a:tr>
              <a:tr h="2485719">
                <a:tc>
                  <a:txBody>
                    <a:bodyPr/>
                    <a:lstStyle/>
                    <a:p>
                      <a:pPr algn="l">
                        <a:lnSpc>
                          <a:spcPct val="115000"/>
                        </a:lnSpc>
                        <a:spcAft>
                          <a:spcPts val="0"/>
                        </a:spcAft>
                      </a:pPr>
                      <a:r>
                        <a:rPr lang="en-GB" sz="1200">
                          <a:effectLst/>
                        </a:rPr>
                        <a:t> </a:t>
                      </a:r>
                    </a:p>
                    <a:p>
                      <a:pPr algn="l">
                        <a:lnSpc>
                          <a:spcPct val="115000"/>
                        </a:lnSpc>
                        <a:spcAft>
                          <a:spcPts val="0"/>
                        </a:spcAft>
                      </a:pPr>
                      <a:r>
                        <a:rPr lang="en-GB" sz="1200">
                          <a:effectLst/>
                        </a:rPr>
                        <a:t> </a:t>
                      </a:r>
                    </a:p>
                    <a:p>
                      <a:pPr algn="l">
                        <a:lnSpc>
                          <a:spcPct val="115000"/>
                        </a:lnSpc>
                        <a:spcAft>
                          <a:spcPts val="0"/>
                        </a:spcAft>
                      </a:pPr>
                      <a:r>
                        <a:rPr lang="en-GB" sz="1200">
                          <a:effectLst/>
                        </a:rPr>
                        <a:t> </a:t>
                      </a:r>
                    </a:p>
                    <a:p>
                      <a:pPr algn="l">
                        <a:lnSpc>
                          <a:spcPct val="115000"/>
                        </a:lnSpc>
                        <a:spcAft>
                          <a:spcPts val="0"/>
                        </a:spcAft>
                      </a:pPr>
                      <a:r>
                        <a:rPr lang="en-GB" sz="1200">
                          <a:effectLst/>
                        </a:rPr>
                        <a:t> </a:t>
                      </a:r>
                    </a:p>
                    <a:p>
                      <a:pPr algn="l">
                        <a:lnSpc>
                          <a:spcPct val="115000"/>
                        </a:lnSpc>
                        <a:spcAft>
                          <a:spcPts val="0"/>
                        </a:spcAft>
                      </a:pPr>
                      <a:r>
                        <a:rPr lang="en-GB" sz="1200">
                          <a:effectLst/>
                        </a:rPr>
                        <a:t> </a:t>
                      </a:r>
                    </a:p>
                    <a:p>
                      <a:pPr algn="l">
                        <a:lnSpc>
                          <a:spcPct val="115000"/>
                        </a:lnSpc>
                        <a:spcAft>
                          <a:spcPts val="0"/>
                        </a:spcAft>
                      </a:pPr>
                      <a:r>
                        <a:rPr lang="en-GB" sz="1200">
                          <a:effectLst/>
                        </a:rPr>
                        <a:t>CT2</a:t>
                      </a:r>
                      <a:endParaRPr lang="en-GB" sz="1200">
                        <a:effectLst/>
                        <a:latin typeface="Bookman Old Style"/>
                        <a:ea typeface="Calibri"/>
                        <a:cs typeface="Times New Roman"/>
                      </a:endParaRPr>
                    </a:p>
                  </a:txBody>
                  <a:tcPr marL="49191" marR="49191" marT="0" marB="0"/>
                </a:tc>
                <a:tc>
                  <a:txBody>
                    <a:bodyPr/>
                    <a:lstStyle/>
                    <a:p>
                      <a:pPr algn="l">
                        <a:lnSpc>
                          <a:spcPct val="115000"/>
                        </a:lnSpc>
                        <a:spcAft>
                          <a:spcPts val="0"/>
                        </a:spcAft>
                      </a:pPr>
                      <a:r>
                        <a:rPr lang="en-GB" sz="1200">
                          <a:effectLst/>
                        </a:rPr>
                        <a:t>Can you explain what is happening?</a:t>
                      </a:r>
                    </a:p>
                    <a:p>
                      <a:pPr algn="l">
                        <a:lnSpc>
                          <a:spcPct val="115000"/>
                        </a:lnSpc>
                        <a:spcAft>
                          <a:spcPts val="0"/>
                        </a:spcAft>
                      </a:pPr>
                      <a:r>
                        <a:rPr lang="en-GB" sz="1200">
                          <a:effectLst/>
                        </a:rPr>
                        <a:t>How would you compare....?</a:t>
                      </a:r>
                    </a:p>
                    <a:p>
                      <a:pPr algn="l">
                        <a:lnSpc>
                          <a:spcPct val="115000"/>
                        </a:lnSpc>
                        <a:spcAft>
                          <a:spcPts val="0"/>
                        </a:spcAft>
                      </a:pPr>
                      <a:r>
                        <a:rPr lang="en-GB" sz="1200">
                          <a:effectLst/>
                        </a:rPr>
                        <a:t>How can you show your understanding of.....?</a:t>
                      </a:r>
                    </a:p>
                    <a:p>
                      <a:pPr algn="l">
                        <a:lnSpc>
                          <a:spcPct val="115000"/>
                        </a:lnSpc>
                        <a:spcAft>
                          <a:spcPts val="0"/>
                        </a:spcAft>
                      </a:pPr>
                      <a:r>
                        <a:rPr lang="en-GB" sz="1200">
                          <a:effectLst/>
                        </a:rPr>
                        <a:t>What would results if...?</a:t>
                      </a:r>
                    </a:p>
                    <a:p>
                      <a:pPr algn="l">
                        <a:lnSpc>
                          <a:spcPct val="115000"/>
                        </a:lnSpc>
                        <a:spcAft>
                          <a:spcPts val="0"/>
                        </a:spcAft>
                      </a:pPr>
                      <a:r>
                        <a:rPr lang="en-GB" sz="1200">
                          <a:effectLst/>
                        </a:rPr>
                        <a:t>Can you make use of the fact....?</a:t>
                      </a:r>
                    </a:p>
                    <a:p>
                      <a:pPr algn="l">
                        <a:lnSpc>
                          <a:spcPct val="115000"/>
                        </a:lnSpc>
                        <a:spcAft>
                          <a:spcPts val="0"/>
                        </a:spcAft>
                      </a:pPr>
                      <a:r>
                        <a:rPr lang="en-GB" sz="1200">
                          <a:effectLst/>
                        </a:rPr>
                        <a:t>What approach would you use...?</a:t>
                      </a:r>
                    </a:p>
                    <a:p>
                      <a:pPr algn="l">
                        <a:lnSpc>
                          <a:spcPct val="115000"/>
                        </a:lnSpc>
                        <a:spcAft>
                          <a:spcPts val="0"/>
                        </a:spcAft>
                      </a:pPr>
                      <a:r>
                        <a:rPr lang="en-GB" sz="1200">
                          <a:effectLst/>
                        </a:rPr>
                        <a:t>What would results if...?</a:t>
                      </a:r>
                    </a:p>
                    <a:p>
                      <a:pPr algn="l">
                        <a:lnSpc>
                          <a:spcPct val="115000"/>
                        </a:lnSpc>
                        <a:spcAft>
                          <a:spcPts val="0"/>
                        </a:spcAft>
                      </a:pPr>
                      <a:r>
                        <a:rPr lang="en-GB" sz="1200">
                          <a:effectLst/>
                        </a:rPr>
                        <a:t>What elements would you choose to change...?</a:t>
                      </a:r>
                    </a:p>
                    <a:p>
                      <a:pPr algn="l">
                        <a:lnSpc>
                          <a:spcPct val="115000"/>
                        </a:lnSpc>
                        <a:spcAft>
                          <a:spcPts val="0"/>
                        </a:spcAft>
                      </a:pPr>
                      <a:r>
                        <a:rPr lang="en-GB" sz="1200">
                          <a:effectLst/>
                        </a:rPr>
                        <a:t>How would you categorise...?</a:t>
                      </a:r>
                    </a:p>
                    <a:p>
                      <a:pPr algn="l">
                        <a:lnSpc>
                          <a:spcPct val="115000"/>
                        </a:lnSpc>
                        <a:spcAft>
                          <a:spcPts val="0"/>
                        </a:spcAft>
                      </a:pPr>
                      <a:r>
                        <a:rPr lang="en-GB" sz="1200">
                          <a:effectLst/>
                        </a:rPr>
                        <a:t>Can you identify the different parts...?</a:t>
                      </a:r>
                    </a:p>
                    <a:p>
                      <a:pPr algn="l">
                        <a:lnSpc>
                          <a:spcPct val="115000"/>
                        </a:lnSpc>
                        <a:spcAft>
                          <a:spcPts val="0"/>
                        </a:spcAft>
                      </a:pPr>
                      <a:r>
                        <a:rPr lang="en-GB" sz="1200">
                          <a:effectLst/>
                        </a:rPr>
                        <a:t>Can you make a distinction between...?</a:t>
                      </a:r>
                    </a:p>
                    <a:p>
                      <a:pPr algn="l">
                        <a:lnSpc>
                          <a:spcPct val="115000"/>
                        </a:lnSpc>
                        <a:spcAft>
                          <a:spcPts val="0"/>
                        </a:spcAft>
                      </a:pPr>
                      <a:r>
                        <a:rPr lang="en-GB" sz="1200">
                          <a:effectLst/>
                        </a:rPr>
                        <a:t> </a:t>
                      </a:r>
                      <a:endParaRPr lang="en-GB" sz="1200">
                        <a:effectLst/>
                        <a:latin typeface="Bookman Old Style"/>
                        <a:ea typeface="Calibri"/>
                        <a:cs typeface="Times New Roman"/>
                      </a:endParaRPr>
                    </a:p>
                  </a:txBody>
                  <a:tcPr marL="49191" marR="49191" marT="0" marB="0"/>
                </a:tc>
              </a:tr>
              <a:tr h="2902142">
                <a:tc>
                  <a:txBody>
                    <a:bodyPr/>
                    <a:lstStyle/>
                    <a:p>
                      <a:pPr algn="l">
                        <a:lnSpc>
                          <a:spcPct val="115000"/>
                        </a:lnSpc>
                        <a:spcAft>
                          <a:spcPts val="0"/>
                        </a:spcAft>
                      </a:pPr>
                      <a:r>
                        <a:rPr lang="en-GB" sz="1200">
                          <a:effectLst/>
                        </a:rPr>
                        <a:t> </a:t>
                      </a:r>
                    </a:p>
                    <a:p>
                      <a:pPr algn="l">
                        <a:lnSpc>
                          <a:spcPct val="115000"/>
                        </a:lnSpc>
                        <a:spcAft>
                          <a:spcPts val="0"/>
                        </a:spcAft>
                      </a:pPr>
                      <a:r>
                        <a:rPr lang="en-GB" sz="1200">
                          <a:effectLst/>
                        </a:rPr>
                        <a:t> </a:t>
                      </a:r>
                    </a:p>
                    <a:p>
                      <a:pPr algn="l">
                        <a:lnSpc>
                          <a:spcPct val="115000"/>
                        </a:lnSpc>
                        <a:spcAft>
                          <a:spcPts val="0"/>
                        </a:spcAft>
                      </a:pPr>
                      <a:r>
                        <a:rPr lang="en-GB" sz="1200">
                          <a:effectLst/>
                        </a:rPr>
                        <a:t> </a:t>
                      </a:r>
                    </a:p>
                    <a:p>
                      <a:pPr algn="l">
                        <a:lnSpc>
                          <a:spcPct val="115000"/>
                        </a:lnSpc>
                        <a:spcAft>
                          <a:spcPts val="0"/>
                        </a:spcAft>
                      </a:pPr>
                      <a:r>
                        <a:rPr lang="en-GB" sz="1200">
                          <a:effectLst/>
                        </a:rPr>
                        <a:t> </a:t>
                      </a:r>
                    </a:p>
                    <a:p>
                      <a:pPr algn="l">
                        <a:lnSpc>
                          <a:spcPct val="115000"/>
                        </a:lnSpc>
                        <a:spcAft>
                          <a:spcPts val="0"/>
                        </a:spcAft>
                      </a:pPr>
                      <a:r>
                        <a:rPr lang="en-GB" sz="1200">
                          <a:effectLst/>
                        </a:rPr>
                        <a:t>CT3</a:t>
                      </a:r>
                      <a:endParaRPr lang="en-GB" sz="1200">
                        <a:effectLst/>
                        <a:latin typeface="Bookman Old Style"/>
                        <a:ea typeface="Calibri"/>
                        <a:cs typeface="Times New Roman"/>
                      </a:endParaRPr>
                    </a:p>
                  </a:txBody>
                  <a:tcPr marL="49191" marR="49191" marT="0" marB="0"/>
                </a:tc>
                <a:tc>
                  <a:txBody>
                    <a:bodyPr/>
                    <a:lstStyle/>
                    <a:p>
                      <a:pPr algn="l">
                        <a:lnSpc>
                          <a:spcPct val="115000"/>
                        </a:lnSpc>
                        <a:spcAft>
                          <a:spcPts val="0"/>
                        </a:spcAft>
                      </a:pPr>
                      <a:r>
                        <a:rPr lang="en-GB" sz="1200" dirty="0">
                          <a:effectLst/>
                        </a:rPr>
                        <a:t>What changes would you make to solve....?</a:t>
                      </a:r>
                    </a:p>
                    <a:p>
                      <a:pPr algn="l">
                        <a:lnSpc>
                          <a:spcPct val="115000"/>
                        </a:lnSpc>
                        <a:spcAft>
                          <a:spcPts val="0"/>
                        </a:spcAft>
                      </a:pPr>
                      <a:r>
                        <a:rPr lang="en-GB" sz="1200" dirty="0">
                          <a:effectLst/>
                        </a:rPr>
                        <a:t>What could be done to minimise.....?</a:t>
                      </a:r>
                    </a:p>
                    <a:p>
                      <a:pPr algn="l">
                        <a:lnSpc>
                          <a:spcPct val="115000"/>
                        </a:lnSpc>
                        <a:spcAft>
                          <a:spcPts val="0"/>
                        </a:spcAft>
                      </a:pPr>
                      <a:r>
                        <a:rPr lang="en-GB" sz="1200" dirty="0">
                          <a:effectLst/>
                        </a:rPr>
                        <a:t>Suppose you could .......?</a:t>
                      </a:r>
                    </a:p>
                    <a:p>
                      <a:pPr algn="l">
                        <a:lnSpc>
                          <a:spcPct val="115000"/>
                        </a:lnSpc>
                        <a:spcAft>
                          <a:spcPts val="0"/>
                        </a:spcAft>
                      </a:pPr>
                      <a:r>
                        <a:rPr lang="en-GB" sz="1200" dirty="0">
                          <a:effectLst/>
                        </a:rPr>
                        <a:t>Can you predict the outcome if.....?</a:t>
                      </a:r>
                    </a:p>
                    <a:p>
                      <a:pPr algn="l">
                        <a:lnSpc>
                          <a:spcPct val="115000"/>
                        </a:lnSpc>
                        <a:spcAft>
                          <a:spcPts val="0"/>
                        </a:spcAft>
                      </a:pPr>
                      <a:r>
                        <a:rPr lang="en-GB" sz="1200" dirty="0">
                          <a:effectLst/>
                        </a:rPr>
                        <a:t>What facts can you compile....?</a:t>
                      </a:r>
                    </a:p>
                    <a:p>
                      <a:pPr algn="l">
                        <a:lnSpc>
                          <a:spcPct val="115000"/>
                        </a:lnSpc>
                        <a:spcAft>
                          <a:spcPts val="0"/>
                        </a:spcAft>
                      </a:pPr>
                      <a:r>
                        <a:rPr lang="en-GB" sz="1200" dirty="0">
                          <a:effectLst/>
                        </a:rPr>
                        <a:t>Can you elaborate on the reason for...?</a:t>
                      </a:r>
                    </a:p>
                    <a:p>
                      <a:pPr algn="l">
                        <a:lnSpc>
                          <a:spcPct val="115000"/>
                        </a:lnSpc>
                        <a:spcAft>
                          <a:spcPts val="0"/>
                        </a:spcAft>
                      </a:pPr>
                      <a:r>
                        <a:rPr lang="en-GB" sz="1200" dirty="0">
                          <a:effectLst/>
                        </a:rPr>
                        <a:t>Do you agree with ....?</a:t>
                      </a:r>
                    </a:p>
                    <a:p>
                      <a:pPr algn="l">
                        <a:lnSpc>
                          <a:spcPct val="115000"/>
                        </a:lnSpc>
                        <a:spcAft>
                          <a:spcPts val="0"/>
                        </a:spcAft>
                      </a:pPr>
                      <a:r>
                        <a:rPr lang="en-GB" sz="1200" dirty="0">
                          <a:effectLst/>
                        </a:rPr>
                        <a:t>How could you determine ....?</a:t>
                      </a:r>
                    </a:p>
                    <a:p>
                      <a:pPr algn="l">
                        <a:lnSpc>
                          <a:spcPct val="115000"/>
                        </a:lnSpc>
                        <a:spcAft>
                          <a:spcPts val="0"/>
                        </a:spcAft>
                      </a:pPr>
                      <a:r>
                        <a:rPr lang="en-GB" sz="1200" dirty="0">
                          <a:effectLst/>
                        </a:rPr>
                        <a:t>How would you test...?</a:t>
                      </a:r>
                    </a:p>
                    <a:p>
                      <a:pPr algn="l">
                        <a:lnSpc>
                          <a:spcPct val="115000"/>
                        </a:lnSpc>
                        <a:spcAft>
                          <a:spcPts val="0"/>
                        </a:spcAft>
                      </a:pPr>
                      <a:r>
                        <a:rPr lang="en-GB" sz="1200" dirty="0">
                          <a:effectLst/>
                        </a:rPr>
                        <a:t>Would it be better if...?</a:t>
                      </a:r>
                    </a:p>
                    <a:p>
                      <a:pPr algn="l">
                        <a:lnSpc>
                          <a:spcPct val="115000"/>
                        </a:lnSpc>
                        <a:spcAft>
                          <a:spcPts val="0"/>
                        </a:spcAft>
                      </a:pPr>
                      <a:r>
                        <a:rPr lang="en-GB" sz="1200" dirty="0">
                          <a:effectLst/>
                        </a:rPr>
                        <a:t>How would you evaluate...?</a:t>
                      </a:r>
                    </a:p>
                    <a:p>
                      <a:pPr algn="l">
                        <a:lnSpc>
                          <a:spcPct val="115000"/>
                        </a:lnSpc>
                        <a:spcAft>
                          <a:spcPts val="0"/>
                        </a:spcAft>
                      </a:pPr>
                      <a:r>
                        <a:rPr lang="en-GB" sz="1200" dirty="0">
                          <a:effectLst/>
                        </a:rPr>
                        <a:t>Based on what you know, how would you explain...?</a:t>
                      </a:r>
                    </a:p>
                    <a:p>
                      <a:pPr algn="l">
                        <a:lnSpc>
                          <a:spcPct val="115000"/>
                        </a:lnSpc>
                        <a:spcAft>
                          <a:spcPts val="0"/>
                        </a:spcAft>
                      </a:pPr>
                      <a:r>
                        <a:rPr lang="en-GB" sz="1200" dirty="0">
                          <a:effectLst/>
                        </a:rPr>
                        <a:t>What information would you use to support the view...?</a:t>
                      </a:r>
                    </a:p>
                    <a:p>
                      <a:pPr algn="l">
                        <a:lnSpc>
                          <a:spcPct val="115000"/>
                        </a:lnSpc>
                        <a:spcAft>
                          <a:spcPts val="0"/>
                        </a:spcAft>
                      </a:pPr>
                      <a:r>
                        <a:rPr lang="en-GB" sz="1200" dirty="0">
                          <a:effectLst/>
                        </a:rPr>
                        <a:t>How would you prioritise...?</a:t>
                      </a:r>
                      <a:endParaRPr lang="en-GB" sz="1200" dirty="0">
                        <a:effectLst/>
                        <a:latin typeface="Bookman Old Style"/>
                        <a:ea typeface="Calibri"/>
                        <a:cs typeface="Times New Roman"/>
                      </a:endParaRPr>
                    </a:p>
                  </a:txBody>
                  <a:tcPr marL="49191" marR="49191" marT="0" marB="0"/>
                </a:tc>
              </a:tr>
            </a:tbl>
          </a:graphicData>
        </a:graphic>
      </p:graphicFrame>
      <p:sp>
        <p:nvSpPr>
          <p:cNvPr id="15378" name="Rectangle 1"/>
          <p:cNvSpPr>
            <a:spLocks noChangeArrowheads="1"/>
          </p:cNvSpPr>
          <p:nvPr/>
        </p:nvSpPr>
        <p:spPr bwMode="auto">
          <a:xfrm>
            <a:off x="1597025" y="1995488"/>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33375" y="-323850"/>
          <a:ext cx="6172200" cy="8593138"/>
        </p:xfrm>
        <a:graphic>
          <a:graphicData uri="http://schemas.openxmlformats.org/drawingml/2006/table">
            <a:tbl>
              <a:tblPr/>
              <a:tblGrid>
                <a:gridCol w="6172200"/>
              </a:tblGrid>
              <a:tr h="3184855">
                <a:tc>
                  <a:txBody>
                    <a:bodyPr/>
                    <a:lstStyle/>
                    <a:p>
                      <a:r>
                        <a:rPr lang="en-GB" sz="1000" dirty="0" smtClean="0">
                          <a:solidFill>
                            <a:srgbClr val="333333"/>
                          </a:solidFill>
                          <a:effectLst/>
                          <a:latin typeface="verdana"/>
                        </a:rPr>
                        <a:t>www.jma.go.jp</a:t>
                      </a:r>
                    </a:p>
                    <a:p>
                      <a:endParaRPr lang="en-GB" sz="1000" dirty="0" smtClean="0">
                        <a:solidFill>
                          <a:srgbClr val="333333"/>
                        </a:solidFill>
                        <a:effectLst/>
                        <a:latin typeface="verdana"/>
                      </a:endParaRPr>
                    </a:p>
                    <a:p>
                      <a:r>
                        <a:rPr lang="en-GB" sz="1000" dirty="0" smtClean="0">
                          <a:solidFill>
                            <a:srgbClr val="333333"/>
                          </a:solidFill>
                          <a:effectLst/>
                          <a:latin typeface="verdana"/>
                        </a:rPr>
                        <a:t>The </a:t>
                      </a:r>
                      <a:r>
                        <a:rPr lang="en-GB" sz="1000" dirty="0">
                          <a:solidFill>
                            <a:srgbClr val="333333"/>
                          </a:solidFill>
                          <a:effectLst/>
                          <a:latin typeface="verdana"/>
                        </a:rPr>
                        <a:t>Earthquake Early Warning system provides advance announcement of the estimated seismic intensities and expected arrival time of principal motion. These estimations are based on prompt analysis of the focus and magnitude of the earthquake using wave form data observed by seismographs near the epicenter.</a:t>
                      </a:r>
                      <a:br>
                        <a:rPr lang="en-GB" sz="1000" dirty="0">
                          <a:solidFill>
                            <a:srgbClr val="333333"/>
                          </a:solidFill>
                          <a:effectLst/>
                          <a:latin typeface="verdana"/>
                        </a:rPr>
                      </a:br>
                      <a:r>
                        <a:rPr lang="en-GB" sz="1000" dirty="0">
                          <a:solidFill>
                            <a:srgbClr val="333333"/>
                          </a:solidFill>
                          <a:effectLst/>
                          <a:latin typeface="verdana"/>
                        </a:rPr>
                        <a:t/>
                      </a:r>
                      <a:br>
                        <a:rPr lang="en-GB" sz="1000" dirty="0">
                          <a:solidFill>
                            <a:srgbClr val="333333"/>
                          </a:solidFill>
                          <a:effectLst/>
                          <a:latin typeface="verdana"/>
                        </a:rPr>
                      </a:br>
                      <a:r>
                        <a:rPr lang="en-GB" sz="1000" dirty="0">
                          <a:solidFill>
                            <a:srgbClr val="333333"/>
                          </a:solidFill>
                          <a:effectLst/>
                          <a:latin typeface="verdana"/>
                        </a:rPr>
                        <a:t>  The Earthquake Early Warning is aimed at mitigating earthquake-related damage by allowing countermeasures such as promptly slowing down trains, controlling elevators to avoid danger and enabling people to quickly protect themselves in various environments such as factories, offices, houses and near cliffs.</a:t>
                      </a:r>
                      <a:br>
                        <a:rPr lang="en-GB" sz="1000" dirty="0">
                          <a:solidFill>
                            <a:srgbClr val="333333"/>
                          </a:solidFill>
                          <a:effectLst/>
                          <a:latin typeface="verdana"/>
                        </a:rPr>
                      </a:br>
                      <a:endParaRPr lang="en-GB" sz="1000" dirty="0">
                        <a:solidFill>
                          <a:srgbClr val="333333"/>
                        </a:solidFill>
                        <a:effectLst/>
                        <a:latin typeface="verdana"/>
                      </a:endParaRPr>
                    </a:p>
                  </a:txBody>
                  <a:tcPr marL="74066" marR="74066" marT="37033" marB="37033" anchor="ctr">
                    <a:lnL>
                      <a:noFill/>
                    </a:lnL>
                    <a:lnR>
                      <a:noFill/>
                    </a:lnR>
                    <a:lnT>
                      <a:noFill/>
                    </a:lnT>
                    <a:lnB>
                      <a:noFill/>
                    </a:lnB>
                  </a:tcPr>
                </a:tc>
              </a:tr>
              <a:tr h="1185062">
                <a:tc>
                  <a:txBody>
                    <a:bodyPr/>
                    <a:lstStyle/>
                    <a:p>
                      <a:pPr algn="ctr"/>
                      <a:r>
                        <a:rPr lang="en-GB" sz="1000" dirty="0">
                          <a:solidFill>
                            <a:srgbClr val="333333"/>
                          </a:solidFill>
                          <a:effectLst/>
                          <a:latin typeface="verdana"/>
                        </a:rPr>
                        <a:t/>
                      </a:r>
                      <a:br>
                        <a:rPr lang="en-GB" sz="1000" dirty="0">
                          <a:solidFill>
                            <a:srgbClr val="333333"/>
                          </a:solidFill>
                          <a:effectLst/>
                          <a:latin typeface="verdana"/>
                        </a:rPr>
                      </a:br>
                      <a:endParaRPr lang="en-GB" sz="1000"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endParaRPr lang="en-GB" sz="1000" b="1" dirty="0" smtClean="0">
                        <a:solidFill>
                          <a:srgbClr val="333333"/>
                        </a:solidFill>
                        <a:effectLst/>
                        <a:latin typeface="verdana"/>
                      </a:endParaRPr>
                    </a:p>
                    <a:p>
                      <a:pPr algn="ctr"/>
                      <a:r>
                        <a:rPr lang="en-GB" sz="1000" b="1" dirty="0" smtClean="0">
                          <a:solidFill>
                            <a:srgbClr val="333333"/>
                          </a:solidFill>
                          <a:effectLst/>
                          <a:latin typeface="verdana"/>
                        </a:rPr>
                        <a:t>The </a:t>
                      </a:r>
                      <a:r>
                        <a:rPr lang="en-GB" sz="1000" b="1" dirty="0">
                          <a:solidFill>
                            <a:srgbClr val="333333"/>
                          </a:solidFill>
                          <a:effectLst/>
                          <a:latin typeface="verdana"/>
                        </a:rPr>
                        <a:t>Earthquake Early Warning system provides advance announcement </a:t>
                      </a:r>
                      <a:br>
                        <a:rPr lang="en-GB" sz="1000" b="1" dirty="0">
                          <a:solidFill>
                            <a:srgbClr val="333333"/>
                          </a:solidFill>
                          <a:effectLst/>
                          <a:latin typeface="verdana"/>
                        </a:rPr>
                      </a:br>
                      <a:r>
                        <a:rPr lang="en-GB" sz="1000" b="1" dirty="0">
                          <a:solidFill>
                            <a:srgbClr val="333333"/>
                          </a:solidFill>
                          <a:effectLst/>
                          <a:latin typeface="verdana"/>
                        </a:rPr>
                        <a:t>of the estimated seismic intensities and expected arrival time of principal motion</a:t>
                      </a:r>
                      <a:endParaRPr lang="en-GB" sz="1000" dirty="0">
                        <a:solidFill>
                          <a:srgbClr val="333333"/>
                        </a:solidFill>
                        <a:effectLst/>
                        <a:latin typeface="verdana"/>
                      </a:endParaRPr>
                    </a:p>
                  </a:txBody>
                  <a:tcPr marL="74066" marR="74066" marT="37033" marB="37033" anchor="ctr">
                    <a:lnL>
                      <a:noFill/>
                    </a:lnL>
                    <a:lnR>
                      <a:noFill/>
                    </a:lnR>
                    <a:lnT>
                      <a:noFill/>
                    </a:lnT>
                    <a:lnB>
                      <a:noFill/>
                    </a:lnB>
                  </a:tcPr>
                </a:tc>
              </a:tr>
            </a:tbl>
          </a:graphicData>
        </a:graphic>
      </p:graphicFrame>
      <p:pic>
        <p:nvPicPr>
          <p:cNvPr id="43012" name="Picture 1" descr="What is the Earthquake Early Warning?"/>
          <p:cNvPicPr>
            <a:picLocks noChangeAspect="1" noChangeArrowheads="1"/>
          </p:cNvPicPr>
          <p:nvPr/>
        </p:nvPicPr>
        <p:blipFill>
          <a:blip r:embed="rId2"/>
          <a:srcRect/>
          <a:stretch>
            <a:fillRect/>
          </a:stretch>
        </p:blipFill>
        <p:spPr bwMode="auto">
          <a:xfrm>
            <a:off x="333375" y="2268538"/>
            <a:ext cx="6253163"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ChangeArrowheads="1"/>
          </p:cNvSpPr>
          <p:nvPr/>
        </p:nvSpPr>
        <p:spPr bwMode="auto">
          <a:xfrm>
            <a:off x="1341438" y="409575"/>
            <a:ext cx="5251450" cy="369888"/>
          </a:xfrm>
          <a:prstGeom prst="rect">
            <a:avLst/>
          </a:prstGeom>
          <a:noFill/>
          <a:ln w="9525">
            <a:noFill/>
            <a:miter lim="800000"/>
            <a:headEnd/>
            <a:tailEnd/>
          </a:ln>
        </p:spPr>
        <p:txBody>
          <a:bodyPr>
            <a:spAutoFit/>
          </a:bodyPr>
          <a:lstStyle/>
          <a:p>
            <a:r>
              <a:rPr lang="en-GB">
                <a:latin typeface="Calibri" pitchFamily="34" charset="0"/>
              </a:rPr>
              <a:t>Technology and Natural and Human Disasters</a:t>
            </a:r>
          </a:p>
        </p:txBody>
      </p:sp>
      <p:graphicFrame>
        <p:nvGraphicFramePr>
          <p:cNvPr id="5" name="Table 4"/>
          <p:cNvGraphicFramePr>
            <a:graphicFrameLocks noGrp="1"/>
          </p:cNvGraphicFramePr>
          <p:nvPr/>
        </p:nvGraphicFramePr>
        <p:xfrm>
          <a:off x="404813" y="1258888"/>
          <a:ext cx="6188075" cy="7056437"/>
        </p:xfrm>
        <a:graphic>
          <a:graphicData uri="http://schemas.openxmlformats.org/drawingml/2006/table">
            <a:tbl>
              <a:tblPr firstRow="1" bandRow="1">
                <a:tableStyleId>{5940675A-B579-460E-94D1-54222C63F5DA}</a:tableStyleId>
              </a:tblPr>
              <a:tblGrid>
                <a:gridCol w="3094037"/>
                <a:gridCol w="3094037"/>
              </a:tblGrid>
              <a:tr h="3528392">
                <a:tc>
                  <a:txBody>
                    <a:bodyPr/>
                    <a:lstStyle/>
                    <a:p>
                      <a:endParaRPr lang="en-GB" dirty="0"/>
                    </a:p>
                  </a:txBody>
                  <a:tcPr/>
                </a:tc>
                <a:tc>
                  <a:txBody>
                    <a:bodyPr/>
                    <a:lstStyle/>
                    <a:p>
                      <a:r>
                        <a:rPr lang="en-GB" sz="1100" baseline="0" dirty="0" smtClean="0"/>
                        <a:t>Do you think technology can help  reduce the impact of natural disasters?</a:t>
                      </a:r>
                      <a:endParaRPr lang="en-GB" sz="1100" dirty="0"/>
                    </a:p>
                  </a:txBody>
                  <a:tcPr/>
                </a:tc>
              </a:tr>
              <a:tr h="3528392">
                <a:tc>
                  <a:txBody>
                    <a:bodyPr/>
                    <a:lstStyle/>
                    <a:p>
                      <a:endParaRPr lang="en-GB" dirty="0"/>
                    </a:p>
                  </a:txBody>
                  <a:tcPr/>
                </a:tc>
                <a:tc>
                  <a:txBody>
                    <a:bodyPr/>
                    <a:lstStyle/>
                    <a:p>
                      <a:endParaRPr lang="en-GB" dirty="0"/>
                    </a:p>
                  </a:txBody>
                  <a:tcPr/>
                </a:tc>
              </a:tr>
            </a:tbl>
          </a:graphicData>
        </a:graphic>
      </p:graphicFrame>
      <p:sp>
        <p:nvSpPr>
          <p:cNvPr id="6" name="Rectangle 5"/>
          <p:cNvSpPr/>
          <p:nvPr/>
        </p:nvSpPr>
        <p:spPr>
          <a:xfrm>
            <a:off x="2506663" y="3779838"/>
            <a:ext cx="1944687" cy="20875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a:t>
            </a:r>
          </a:p>
        </p:txBody>
      </p:sp>
      <p:sp>
        <p:nvSpPr>
          <p:cNvPr id="44046" name="TextBox 6"/>
          <p:cNvSpPr txBox="1">
            <a:spLocks noChangeArrowheads="1"/>
          </p:cNvSpPr>
          <p:nvPr/>
        </p:nvSpPr>
        <p:spPr bwMode="auto">
          <a:xfrm>
            <a:off x="2474913" y="3960813"/>
            <a:ext cx="2008187" cy="1968500"/>
          </a:xfrm>
          <a:prstGeom prst="rect">
            <a:avLst/>
          </a:prstGeom>
          <a:noFill/>
          <a:ln w="9525">
            <a:noFill/>
            <a:miter lim="800000"/>
            <a:headEnd/>
            <a:tailEnd/>
          </a:ln>
        </p:spPr>
        <p:txBody>
          <a:bodyPr wrap="none">
            <a:spAutoFit/>
          </a:bodyPr>
          <a:lstStyle/>
          <a:p>
            <a:pPr algn="ctr"/>
            <a:r>
              <a:rPr lang="en-GB" b="1">
                <a:latin typeface="Calibri" pitchFamily="34" charset="0"/>
              </a:rPr>
              <a:t>Analyse the </a:t>
            </a:r>
          </a:p>
          <a:p>
            <a:pPr algn="ctr"/>
            <a:r>
              <a:rPr lang="en-GB" b="1">
                <a:latin typeface="Calibri" pitchFamily="34" charset="0"/>
              </a:rPr>
              <a:t>Impact technology </a:t>
            </a:r>
          </a:p>
          <a:p>
            <a:pPr algn="ctr"/>
            <a:r>
              <a:rPr lang="en-GB" b="1">
                <a:latin typeface="Calibri" pitchFamily="34" charset="0"/>
              </a:rPr>
              <a:t>may have on</a:t>
            </a:r>
          </a:p>
          <a:p>
            <a:pPr algn="ctr"/>
            <a:r>
              <a:rPr lang="en-GB" b="1">
                <a:latin typeface="Calibri" pitchFamily="34" charset="0"/>
              </a:rPr>
              <a:t> Natural</a:t>
            </a:r>
          </a:p>
          <a:p>
            <a:pPr algn="ctr"/>
            <a:r>
              <a:rPr lang="en-GB" b="1">
                <a:latin typeface="Calibri" pitchFamily="34" charset="0"/>
              </a:rPr>
              <a:t>Disasters</a:t>
            </a:r>
          </a:p>
          <a:p>
            <a:pPr algn="ctr"/>
            <a:endParaRPr lang="en-GB" b="1">
              <a:latin typeface="Calibri" pitchFamily="34" charset="0"/>
            </a:endParaRPr>
          </a:p>
          <a:p>
            <a:pPr algn="ctr"/>
            <a:r>
              <a:rPr lang="en-GB" sz="1400" b="1">
                <a:latin typeface="Calibri" pitchFamily="34" charset="0"/>
              </a:rPr>
              <a:t>LO1 LO3</a:t>
            </a:r>
          </a:p>
        </p:txBody>
      </p:sp>
      <p:sp>
        <p:nvSpPr>
          <p:cNvPr id="44047" name="TextBox 7"/>
          <p:cNvSpPr txBox="1">
            <a:spLocks noChangeArrowheads="1"/>
          </p:cNvSpPr>
          <p:nvPr/>
        </p:nvSpPr>
        <p:spPr bwMode="auto">
          <a:xfrm>
            <a:off x="476250" y="1233488"/>
            <a:ext cx="2989263" cy="430212"/>
          </a:xfrm>
          <a:prstGeom prst="rect">
            <a:avLst/>
          </a:prstGeom>
          <a:noFill/>
          <a:ln w="9525">
            <a:noFill/>
            <a:miter lim="800000"/>
            <a:headEnd/>
            <a:tailEnd/>
          </a:ln>
        </p:spPr>
        <p:txBody>
          <a:bodyPr wrap="none">
            <a:spAutoFit/>
          </a:bodyPr>
          <a:lstStyle/>
          <a:p>
            <a:r>
              <a:rPr lang="en-GB" sz="1100">
                <a:latin typeface="Calibri" pitchFamily="34" charset="0"/>
              </a:rPr>
              <a:t>Why are scientists trying to predict when Natural</a:t>
            </a:r>
          </a:p>
          <a:p>
            <a:r>
              <a:rPr lang="en-GB" sz="1100">
                <a:latin typeface="Calibri" pitchFamily="34" charset="0"/>
              </a:rPr>
              <a:t>disasters  will occur?</a:t>
            </a:r>
          </a:p>
        </p:txBody>
      </p:sp>
      <p:sp>
        <p:nvSpPr>
          <p:cNvPr id="44048" name="TextBox 8"/>
          <p:cNvSpPr txBox="1">
            <a:spLocks noChangeArrowheads="1"/>
          </p:cNvSpPr>
          <p:nvPr/>
        </p:nvSpPr>
        <p:spPr bwMode="auto">
          <a:xfrm>
            <a:off x="360363" y="4837113"/>
            <a:ext cx="6296025" cy="600075"/>
          </a:xfrm>
          <a:prstGeom prst="rect">
            <a:avLst/>
          </a:prstGeom>
          <a:noFill/>
          <a:ln w="9525">
            <a:noFill/>
            <a:miter lim="800000"/>
            <a:headEnd/>
            <a:tailEnd/>
          </a:ln>
        </p:spPr>
        <p:txBody>
          <a:bodyPr wrap="none">
            <a:spAutoFit/>
          </a:bodyPr>
          <a:lstStyle/>
          <a:p>
            <a:r>
              <a:rPr lang="en-GB" sz="1100">
                <a:latin typeface="Calibri" pitchFamily="34" charset="0"/>
              </a:rPr>
              <a:t>What role do you think social                                                                            How effective are current methods</a:t>
            </a:r>
          </a:p>
          <a:p>
            <a:r>
              <a:rPr lang="en-GB" sz="1100">
                <a:latin typeface="Calibri" pitchFamily="34" charset="0"/>
              </a:rPr>
              <a:t>media might have in  reducing the                                                                   for predicting Natural disasters?</a:t>
            </a:r>
          </a:p>
          <a:p>
            <a:r>
              <a:rPr lang="en-GB" sz="1100">
                <a:latin typeface="Calibri" pitchFamily="34" charset="0"/>
              </a:rPr>
              <a:t>impact of Natural disasters?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4859338"/>
            <a:ext cx="6129338" cy="3097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611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5059" name="Title 1"/>
          <p:cNvSpPr>
            <a:spLocks noGrp="1"/>
          </p:cNvSpPr>
          <p:nvPr>
            <p:ph type="title"/>
          </p:nvPr>
        </p:nvSpPr>
        <p:spPr/>
        <p:txBody>
          <a:bodyPr/>
          <a:lstStyle/>
          <a:p>
            <a:pPr eaLnBrk="1" hangingPunct="1"/>
            <a:r>
              <a:rPr lang="en-GB" sz="2800" smtClean="0"/>
              <a:t>Reflect on the following statements. What is your opinion?</a:t>
            </a:r>
          </a:p>
        </p:txBody>
      </p:sp>
      <p:sp>
        <p:nvSpPr>
          <p:cNvPr id="45060" name="TextBox 3"/>
          <p:cNvSpPr txBox="1">
            <a:spLocks noChangeArrowheads="1"/>
          </p:cNvSpPr>
          <p:nvPr/>
        </p:nvSpPr>
        <p:spPr bwMode="auto">
          <a:xfrm>
            <a:off x="309563" y="2032000"/>
            <a:ext cx="6037262" cy="2586038"/>
          </a:xfrm>
          <a:prstGeom prst="rect">
            <a:avLst/>
          </a:prstGeom>
          <a:noFill/>
          <a:ln w="9525">
            <a:noFill/>
            <a:miter lim="800000"/>
            <a:headEnd/>
            <a:tailEnd/>
          </a:ln>
        </p:spPr>
        <p:txBody>
          <a:bodyPr wrap="none">
            <a:spAutoFit/>
          </a:bodyPr>
          <a:lstStyle/>
          <a:p>
            <a:r>
              <a:rPr lang="en-GB">
                <a:latin typeface="Calibri" pitchFamily="34" charset="0"/>
              </a:rPr>
              <a:t>We should not try and warn people about Natural disasters as </a:t>
            </a:r>
          </a:p>
          <a:p>
            <a:r>
              <a:rPr lang="en-GB">
                <a:latin typeface="Calibri" pitchFamily="34" charset="0"/>
              </a:rPr>
              <a:t>they are part of life. </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45061" name="TextBox 6"/>
          <p:cNvSpPr txBox="1">
            <a:spLocks noChangeArrowheads="1"/>
          </p:cNvSpPr>
          <p:nvPr/>
        </p:nvSpPr>
        <p:spPr bwMode="auto">
          <a:xfrm>
            <a:off x="309563" y="4859338"/>
            <a:ext cx="5713412" cy="923925"/>
          </a:xfrm>
          <a:prstGeom prst="rect">
            <a:avLst/>
          </a:prstGeom>
          <a:noFill/>
          <a:ln w="9525">
            <a:noFill/>
            <a:miter lim="800000"/>
            <a:headEnd/>
            <a:tailEnd/>
          </a:ln>
        </p:spPr>
        <p:txBody>
          <a:bodyPr wrap="none">
            <a:spAutoFit/>
          </a:bodyPr>
          <a:lstStyle/>
          <a:p>
            <a:r>
              <a:rPr lang="en-GB">
                <a:latin typeface="Calibri" pitchFamily="34" charset="0"/>
              </a:rPr>
              <a:t>Human beings have had a big impact on the planet and are</a:t>
            </a:r>
          </a:p>
          <a:p>
            <a:r>
              <a:rPr lang="en-GB">
                <a:latin typeface="Calibri" pitchFamily="34" charset="0"/>
              </a:rPr>
              <a:t> responsible for some Natural disasters.</a:t>
            </a:r>
          </a:p>
          <a:p>
            <a:endParaRPr lang="en-GB">
              <a:latin typeface="Calibri" pitchFamily="34" charset="0"/>
            </a:endParaRPr>
          </a:p>
        </p:txBody>
      </p:sp>
      <p:sp>
        <p:nvSpPr>
          <p:cNvPr id="45062" name="TextBox 9"/>
          <p:cNvSpPr txBox="1">
            <a:spLocks noChangeArrowheads="1"/>
          </p:cNvSpPr>
          <p:nvPr/>
        </p:nvSpPr>
        <p:spPr bwMode="auto">
          <a:xfrm>
            <a:off x="0" y="8154988"/>
            <a:ext cx="6792913" cy="647700"/>
          </a:xfrm>
          <a:prstGeom prst="rect">
            <a:avLst/>
          </a:prstGeom>
          <a:noFill/>
          <a:ln w="9525">
            <a:noFill/>
            <a:miter lim="800000"/>
            <a:headEnd/>
            <a:tailEnd/>
          </a:ln>
        </p:spPr>
        <p:txBody>
          <a:bodyPr wrap="none">
            <a:spAutoFit/>
          </a:bodyPr>
          <a:lstStyle/>
          <a:p>
            <a:r>
              <a:rPr lang="en-GB">
                <a:latin typeface="Calibri" pitchFamily="34" charset="0"/>
              </a:rPr>
              <a:t>Now that you have stated your opinion – take part in a class debate to </a:t>
            </a:r>
          </a:p>
          <a:p>
            <a:r>
              <a:rPr lang="en-GB">
                <a:latin typeface="Calibri" pitchFamily="34" charset="0"/>
              </a:rPr>
              <a:t>see how other people feel. Remember – </a:t>
            </a:r>
            <a:r>
              <a:rPr lang="en-GB" b="1">
                <a:latin typeface="Calibri" pitchFamily="34" charset="0"/>
              </a:rPr>
              <a:t>Hands up to speak</a:t>
            </a:r>
            <a:r>
              <a:rPr lang="en-GB">
                <a:latin typeface="Calibri" pitchFamily="34" charset="0"/>
              </a:rPr>
              <a:t>.</a:t>
            </a:r>
          </a:p>
        </p:txBody>
      </p:sp>
      <p:sp>
        <p:nvSpPr>
          <p:cNvPr id="45063" name="Rectangle 2"/>
          <p:cNvSpPr>
            <a:spLocks noChangeArrowheads="1"/>
          </p:cNvSpPr>
          <p:nvPr/>
        </p:nvSpPr>
        <p:spPr bwMode="auto">
          <a:xfrm>
            <a:off x="5624513" y="4335463"/>
            <a:ext cx="795337"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45064" name="Rectangle 5"/>
          <p:cNvSpPr>
            <a:spLocks noChangeArrowheads="1"/>
          </p:cNvSpPr>
          <p:nvPr/>
        </p:nvSpPr>
        <p:spPr bwMode="auto">
          <a:xfrm>
            <a:off x="5648325" y="7654925"/>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9238" y="5222875"/>
            <a:ext cx="6235700" cy="3687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10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6083" name="Title 1"/>
          <p:cNvSpPr>
            <a:spLocks noGrp="1"/>
          </p:cNvSpPr>
          <p:nvPr>
            <p:ph type="title"/>
          </p:nvPr>
        </p:nvSpPr>
        <p:spPr>
          <a:xfrm>
            <a:off x="342900" y="366713"/>
            <a:ext cx="6172200" cy="533400"/>
          </a:xfrm>
        </p:spPr>
        <p:txBody>
          <a:bodyPr/>
          <a:lstStyle/>
          <a:p>
            <a:pPr eaLnBrk="1" hangingPunct="1"/>
            <a:r>
              <a:rPr lang="en-GB" sz="2800" smtClean="0"/>
              <a:t>Has your opinion changed?</a:t>
            </a:r>
          </a:p>
        </p:txBody>
      </p:sp>
      <p:sp>
        <p:nvSpPr>
          <p:cNvPr id="46084" name="TextBox 3"/>
          <p:cNvSpPr txBox="1">
            <a:spLocks noChangeArrowheads="1"/>
          </p:cNvSpPr>
          <p:nvPr/>
        </p:nvSpPr>
        <p:spPr bwMode="auto">
          <a:xfrm>
            <a:off x="295275" y="1258888"/>
            <a:ext cx="6526213" cy="2586037"/>
          </a:xfrm>
          <a:prstGeom prst="rect">
            <a:avLst/>
          </a:prstGeom>
          <a:noFill/>
          <a:ln w="9525">
            <a:noFill/>
            <a:miter lim="800000"/>
            <a:headEnd/>
            <a:tailEnd/>
          </a:ln>
        </p:spPr>
        <p:txBody>
          <a:bodyPr wrap="none">
            <a:spAutoFit/>
          </a:bodyPr>
          <a:lstStyle/>
          <a:p>
            <a:r>
              <a:rPr lang="en-GB">
                <a:latin typeface="Calibri" pitchFamily="34" charset="0"/>
              </a:rPr>
              <a:t>Based on what you heard in the debate- has your opinion changed?</a:t>
            </a:r>
          </a:p>
          <a:p>
            <a:r>
              <a:rPr lang="en-GB">
                <a:latin typeface="Calibri" pitchFamily="34" charset="0"/>
              </a:rPr>
              <a:t>Record new information in the box below.</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46085" name="Rectangle 2"/>
          <p:cNvSpPr>
            <a:spLocks noChangeArrowheads="1"/>
          </p:cNvSpPr>
          <p:nvPr/>
        </p:nvSpPr>
        <p:spPr bwMode="auto">
          <a:xfrm>
            <a:off x="203200" y="4670425"/>
            <a:ext cx="6143625" cy="923925"/>
          </a:xfrm>
          <a:prstGeom prst="rect">
            <a:avLst/>
          </a:prstGeom>
          <a:noFill/>
          <a:ln w="9525">
            <a:noFill/>
            <a:miter lim="800000"/>
            <a:headEnd/>
            <a:tailEnd/>
          </a:ln>
        </p:spPr>
        <p:txBody>
          <a:bodyPr>
            <a:spAutoFit/>
          </a:bodyPr>
          <a:lstStyle/>
          <a:p>
            <a:endParaRPr lang="en-GB">
              <a:latin typeface="Calibri" pitchFamily="34" charset="0"/>
            </a:endParaRPr>
          </a:p>
          <a:p>
            <a:r>
              <a:rPr lang="en-GB">
                <a:latin typeface="Calibri" pitchFamily="34" charset="0"/>
              </a:rPr>
              <a:t> .</a:t>
            </a:r>
          </a:p>
          <a:p>
            <a:endParaRPr lang="en-GB">
              <a:latin typeface="Calibri" pitchFamily="34" charset="0"/>
            </a:endParaRPr>
          </a:p>
        </p:txBody>
      </p:sp>
      <p:sp>
        <p:nvSpPr>
          <p:cNvPr id="46086" name="TextBox 5"/>
          <p:cNvSpPr txBox="1">
            <a:spLocks noChangeArrowheads="1"/>
          </p:cNvSpPr>
          <p:nvPr/>
        </p:nvSpPr>
        <p:spPr bwMode="auto">
          <a:xfrm>
            <a:off x="-3175" y="4210050"/>
            <a:ext cx="6937375" cy="830263"/>
          </a:xfrm>
          <a:prstGeom prst="rect">
            <a:avLst/>
          </a:prstGeom>
          <a:noFill/>
          <a:ln w="9525">
            <a:noFill/>
            <a:miter lim="800000"/>
            <a:headEnd/>
            <a:tailEnd/>
          </a:ln>
        </p:spPr>
        <p:txBody>
          <a:bodyPr wrap="none">
            <a:spAutoFit/>
          </a:bodyPr>
          <a:lstStyle/>
          <a:p>
            <a:r>
              <a:rPr lang="en-GB" sz="1600">
                <a:latin typeface="Calibri" pitchFamily="34" charset="0"/>
              </a:rPr>
              <a:t>You should now record your Personal Standpoint. What is your </a:t>
            </a:r>
          </a:p>
          <a:p>
            <a:r>
              <a:rPr lang="en-GB" sz="1600">
                <a:latin typeface="Calibri" pitchFamily="34" charset="0"/>
              </a:rPr>
              <a:t>Opinion on the Technological impact on Natural disasters? What is this based on?</a:t>
            </a:r>
          </a:p>
          <a:p>
            <a:r>
              <a:rPr lang="en-GB" sz="1600">
                <a:latin typeface="Calibri" pitchFamily="34" charset="0"/>
              </a:rPr>
              <a:t>Are your sources reliable?</a:t>
            </a:r>
          </a:p>
        </p:txBody>
      </p:sp>
      <p:sp>
        <p:nvSpPr>
          <p:cNvPr id="46087" name="Rectangle 6"/>
          <p:cNvSpPr>
            <a:spLocks noChangeArrowheads="1"/>
          </p:cNvSpPr>
          <p:nvPr/>
        </p:nvSpPr>
        <p:spPr bwMode="auto">
          <a:xfrm>
            <a:off x="5668963" y="3844925"/>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46088" name="Rectangle 7"/>
          <p:cNvSpPr>
            <a:spLocks noChangeArrowheads="1"/>
          </p:cNvSpPr>
          <p:nvPr/>
        </p:nvSpPr>
        <p:spPr bwMode="auto">
          <a:xfrm>
            <a:off x="5395913" y="8640763"/>
            <a:ext cx="112077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ChangeArrowheads="1"/>
          </p:cNvSpPr>
          <p:nvPr/>
        </p:nvSpPr>
        <p:spPr bwMode="auto">
          <a:xfrm>
            <a:off x="260350" y="179388"/>
            <a:ext cx="6192838" cy="1477962"/>
          </a:xfrm>
          <a:prstGeom prst="rect">
            <a:avLst/>
          </a:prstGeom>
          <a:noFill/>
          <a:ln w="9525">
            <a:noFill/>
            <a:miter lim="800000"/>
            <a:headEnd/>
            <a:tailEnd/>
          </a:ln>
        </p:spPr>
        <p:txBody>
          <a:bodyPr>
            <a:spAutoFit/>
          </a:bodyPr>
          <a:lstStyle/>
          <a:p>
            <a:r>
              <a:rPr lang="en-GB">
                <a:latin typeface="Calibri" pitchFamily="34" charset="0"/>
              </a:rPr>
              <a:t>You are to research “Earthquake Preparation” . You should then design a poster to show people how to prepare for/ deal with an eartquake.Research some statistics / advice and record them in the space below before producing your poster.</a:t>
            </a:r>
          </a:p>
          <a:p>
            <a:endParaRPr lang="en-GB">
              <a:latin typeface="Calibri" pitchFamily="34" charset="0"/>
            </a:endParaRPr>
          </a:p>
        </p:txBody>
      </p:sp>
      <p:sp>
        <p:nvSpPr>
          <p:cNvPr id="5" name="Rectangle 4"/>
          <p:cNvSpPr/>
          <p:nvPr/>
        </p:nvSpPr>
        <p:spPr>
          <a:xfrm>
            <a:off x="349250" y="1711325"/>
            <a:ext cx="6192838" cy="3024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7107" name="TextBox 5"/>
          <p:cNvSpPr txBox="1">
            <a:spLocks noChangeArrowheads="1"/>
          </p:cNvSpPr>
          <p:nvPr/>
        </p:nvSpPr>
        <p:spPr bwMode="auto">
          <a:xfrm>
            <a:off x="28575" y="4906963"/>
            <a:ext cx="6496050" cy="831850"/>
          </a:xfrm>
          <a:prstGeom prst="rect">
            <a:avLst/>
          </a:prstGeom>
          <a:noFill/>
          <a:ln w="9525">
            <a:noFill/>
            <a:miter lim="800000"/>
            <a:headEnd/>
            <a:tailEnd/>
          </a:ln>
        </p:spPr>
        <p:txBody>
          <a:bodyPr wrap="none">
            <a:spAutoFit/>
          </a:bodyPr>
          <a:lstStyle/>
          <a:p>
            <a:r>
              <a:rPr lang="en-GB" sz="1600">
                <a:latin typeface="Calibri" pitchFamily="34" charset="0"/>
              </a:rPr>
              <a:t>You should now reflect on the  Strengths and Weaknesses of your </a:t>
            </a:r>
          </a:p>
          <a:p>
            <a:r>
              <a:rPr lang="en-GB" sz="1600">
                <a:latin typeface="Calibri" pitchFamily="34" charset="0"/>
              </a:rPr>
              <a:t>Poster in raising awareness of the impact of Technology on Natural disasters</a:t>
            </a:r>
          </a:p>
          <a:p>
            <a:r>
              <a:rPr lang="en-GB" sz="1600">
                <a:latin typeface="Calibri" pitchFamily="34" charset="0"/>
              </a:rPr>
              <a:t>preparation.</a:t>
            </a:r>
          </a:p>
        </p:txBody>
      </p:sp>
      <p:graphicFrame>
        <p:nvGraphicFramePr>
          <p:cNvPr id="8" name="Table 7"/>
          <p:cNvGraphicFramePr>
            <a:graphicFrameLocks noGrp="1"/>
          </p:cNvGraphicFramePr>
          <p:nvPr/>
        </p:nvGraphicFramePr>
        <p:xfrm>
          <a:off x="260350" y="6156325"/>
          <a:ext cx="6192838" cy="2382838"/>
        </p:xfrm>
        <a:graphic>
          <a:graphicData uri="http://schemas.openxmlformats.org/drawingml/2006/table">
            <a:tbl>
              <a:tblPr firstRow="1" bandRow="1">
                <a:tableStyleId>{5940675A-B579-460E-94D1-54222C63F5DA}</a:tableStyleId>
              </a:tblPr>
              <a:tblGrid>
                <a:gridCol w="3096344"/>
                <a:gridCol w="3096344"/>
              </a:tblGrid>
              <a:tr h="370840">
                <a:tc>
                  <a:txBody>
                    <a:bodyPr/>
                    <a:lstStyle/>
                    <a:p>
                      <a:r>
                        <a:rPr lang="en-GB" dirty="0" smtClean="0"/>
                        <a:t>Strengths</a:t>
                      </a:r>
                      <a:endParaRPr lang="en-GB" dirty="0"/>
                    </a:p>
                  </a:txBody>
                  <a:tcPr/>
                </a:tc>
                <a:tc>
                  <a:txBody>
                    <a:bodyPr/>
                    <a:lstStyle/>
                    <a:p>
                      <a:r>
                        <a:rPr lang="en-GB" dirty="0" smtClean="0"/>
                        <a:t>Weaknesses</a:t>
                      </a:r>
                      <a:endParaRPr lang="en-GB" dirty="0"/>
                    </a:p>
                  </a:txBody>
                  <a:tcPr/>
                </a:tc>
              </a:tr>
              <a:tr h="370840">
                <a:tc>
                  <a:txBody>
                    <a:bodyPr/>
                    <a:lstStyle/>
                    <a:p>
                      <a:endParaRPr lang="en-GB"/>
                    </a:p>
                  </a:txBody>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tc>
              </a:tr>
            </a:tbl>
          </a:graphicData>
        </a:graphic>
      </p:graphicFrame>
      <p:sp>
        <p:nvSpPr>
          <p:cNvPr id="47119" name="Rectangle 8"/>
          <p:cNvSpPr>
            <a:spLocks noChangeArrowheads="1"/>
          </p:cNvSpPr>
          <p:nvPr/>
        </p:nvSpPr>
        <p:spPr bwMode="auto">
          <a:xfrm>
            <a:off x="5402263" y="4429125"/>
            <a:ext cx="1120775" cy="306388"/>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8"/>
          <p:cNvSpPr>
            <a:spLocks noChangeArrowheads="1"/>
          </p:cNvSpPr>
          <p:nvPr/>
        </p:nvSpPr>
        <p:spPr bwMode="auto">
          <a:xfrm>
            <a:off x="0" y="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48130" name="Rectangle 9"/>
          <p:cNvSpPr>
            <a:spLocks noChangeArrowheads="1"/>
          </p:cNvSpPr>
          <p:nvPr/>
        </p:nvSpPr>
        <p:spPr bwMode="auto">
          <a:xfrm>
            <a:off x="2211388" y="146050"/>
            <a:ext cx="2586037" cy="923925"/>
          </a:xfrm>
          <a:prstGeom prst="rect">
            <a:avLst/>
          </a:prstGeom>
          <a:noFill/>
          <a:ln w="9525">
            <a:noFill/>
            <a:miter lim="800000"/>
            <a:headEnd/>
            <a:tailEnd/>
          </a:ln>
        </p:spPr>
        <p:txBody>
          <a:bodyPr anchor="ctr">
            <a:spAutoFit/>
          </a:bodyPr>
          <a:lstStyle/>
          <a:p>
            <a:r>
              <a:rPr lang="en-GB" sz="1200" b="1" u="sng">
                <a:latin typeface="Bookman Old Style" pitchFamily="18" charset="0"/>
                <a:cs typeface="Times New Roman" pitchFamily="18" charset="0"/>
              </a:rPr>
              <a:t>Natural and Human Disasters</a:t>
            </a:r>
            <a:endParaRPr lang="en-GB" sz="600">
              <a:cs typeface="Arial" charset="0"/>
            </a:endParaRPr>
          </a:p>
          <a:p>
            <a:pPr algn="ctr" eaLnBrk="0" hangingPunct="0"/>
            <a:r>
              <a:rPr lang="en-GB" sz="1200" b="1" u="sng">
                <a:latin typeface="Bookman Old Style" pitchFamily="18" charset="0"/>
                <a:ea typeface="Calibri" pitchFamily="34" charset="0"/>
                <a:cs typeface="Times New Roman" pitchFamily="18" charset="0"/>
              </a:rPr>
              <a:t>&amp;</a:t>
            </a:r>
            <a:endParaRPr lang="en-GB" sz="600">
              <a:cs typeface="Arial" charset="0"/>
            </a:endParaRPr>
          </a:p>
          <a:p>
            <a:pPr algn="ctr" eaLnBrk="0" hangingPunct="0"/>
            <a:r>
              <a:rPr lang="en-GB" sz="1200" b="1" u="sng">
                <a:latin typeface="Bookman Old Style" pitchFamily="18" charset="0"/>
              </a:rPr>
              <a:t>LEGISLATION</a:t>
            </a:r>
            <a:endParaRPr lang="en-GB" sz="600">
              <a:cs typeface="Arial" charset="0"/>
            </a:endParaRPr>
          </a:p>
          <a:p>
            <a:pPr eaLnBrk="0" hangingPunct="0"/>
            <a:endParaRPr lang="en-GB">
              <a:cs typeface="Arial" charset="0"/>
            </a:endParaRPr>
          </a:p>
        </p:txBody>
      </p:sp>
      <p:sp>
        <p:nvSpPr>
          <p:cNvPr id="48131" name="Rectangle 10"/>
          <p:cNvSpPr>
            <a:spLocks noChangeArrowheads="1"/>
          </p:cNvSpPr>
          <p:nvPr/>
        </p:nvSpPr>
        <p:spPr bwMode="auto">
          <a:xfrm>
            <a:off x="0" y="914400"/>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sp>
        <p:nvSpPr>
          <p:cNvPr id="48132" name="Rectangle 11"/>
          <p:cNvSpPr>
            <a:spLocks noChangeArrowheads="1"/>
          </p:cNvSpPr>
          <p:nvPr/>
        </p:nvSpPr>
        <p:spPr bwMode="auto">
          <a:xfrm>
            <a:off x="0" y="137160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48133" name="Rectangle 12"/>
          <p:cNvSpPr>
            <a:spLocks noChangeArrowheads="1"/>
          </p:cNvSpPr>
          <p:nvPr/>
        </p:nvSpPr>
        <p:spPr bwMode="auto">
          <a:xfrm>
            <a:off x="0" y="1828800"/>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sp>
        <p:nvSpPr>
          <p:cNvPr id="48134" name="Rectangle 14"/>
          <p:cNvSpPr>
            <a:spLocks noChangeArrowheads="1"/>
          </p:cNvSpPr>
          <p:nvPr/>
        </p:nvSpPr>
        <p:spPr bwMode="auto">
          <a:xfrm>
            <a:off x="0" y="2743200"/>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pic>
        <p:nvPicPr>
          <p:cNvPr id="48135" name="Picture 16" descr="http://t3.gstatic.com/images?q=tbn:ANd9GcSlMs_32FqgeDCQVxrm5KXIcyBXGPFLzUPFCxfYR3D8qjD1kGYhF9IGNkY">
            <a:hlinkClick r:id="rId2"/>
          </p:cNvPr>
          <p:cNvPicPr>
            <a:picLocks noChangeAspect="1" noChangeArrowheads="1"/>
          </p:cNvPicPr>
          <p:nvPr/>
        </p:nvPicPr>
        <p:blipFill>
          <a:blip r:embed="rId3"/>
          <a:srcRect/>
          <a:stretch>
            <a:fillRect/>
          </a:stretch>
        </p:blipFill>
        <p:spPr bwMode="auto">
          <a:xfrm>
            <a:off x="1196975" y="1600200"/>
            <a:ext cx="4103688" cy="2517775"/>
          </a:xfrm>
          <a:prstGeom prst="rect">
            <a:avLst/>
          </a:prstGeom>
          <a:noFill/>
          <a:ln w="9525">
            <a:noFill/>
            <a:miter lim="800000"/>
            <a:headEnd/>
            <a:tailEnd/>
          </a:ln>
        </p:spPr>
      </p:pic>
      <p:pic>
        <p:nvPicPr>
          <p:cNvPr id="48136" name="Picture 20" descr="http://t1.gstatic.com/images?q=tbn:ANd9GcS_MIpBTwo1gFPkZ93AhfmQ79KAU8NeoAV99oo-u2fQZgE4knIfHO6icA">
            <a:hlinkClick r:id="rId4"/>
          </p:cNvPr>
          <p:cNvPicPr>
            <a:picLocks noChangeAspect="1" noChangeArrowheads="1"/>
          </p:cNvPicPr>
          <p:nvPr/>
        </p:nvPicPr>
        <p:blipFill>
          <a:blip r:embed="rId5"/>
          <a:srcRect/>
          <a:stretch>
            <a:fillRect/>
          </a:stretch>
        </p:blipFill>
        <p:spPr bwMode="auto">
          <a:xfrm>
            <a:off x="1428750" y="5076825"/>
            <a:ext cx="3871913"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406400" y="1433513"/>
            <a:ext cx="6116638" cy="2970212"/>
          </a:xfrm>
          <a:prstGeom prst="rect">
            <a:avLst/>
          </a:prstGeom>
          <a:solidFill>
            <a:srgbClr val="FFFFFF"/>
          </a:solidFill>
          <a:ln w="9525">
            <a:solidFill>
              <a:srgbClr val="000000"/>
            </a:solidFill>
            <a:miter lim="800000"/>
            <a:headEnd/>
            <a:tailEnd/>
          </a:ln>
        </p:spPr>
        <p:txBody>
          <a:bodyPr/>
          <a:lstStyle/>
          <a:p>
            <a:pPr algn="ctr"/>
            <a:endParaRPr lang="en-GB" b="1">
              <a:latin typeface="Calibri" pitchFamily="34" charset="0"/>
            </a:endParaRPr>
          </a:p>
        </p:txBody>
      </p:sp>
      <p:sp>
        <p:nvSpPr>
          <p:cNvPr id="49154" name="Text Box 1"/>
          <p:cNvSpPr txBox="1">
            <a:spLocks noChangeArrowheads="1"/>
          </p:cNvSpPr>
          <p:nvPr/>
        </p:nvSpPr>
        <p:spPr bwMode="auto">
          <a:xfrm>
            <a:off x="406400" y="5651500"/>
            <a:ext cx="6045200" cy="2752725"/>
          </a:xfrm>
          <a:prstGeom prst="rect">
            <a:avLst/>
          </a:prstGeom>
          <a:solidFill>
            <a:srgbClr val="FFFFFF"/>
          </a:solidFill>
          <a:ln w="9525">
            <a:solidFill>
              <a:srgbClr val="000000"/>
            </a:solidFill>
            <a:miter lim="800000"/>
            <a:headEnd/>
            <a:tailEnd/>
          </a:ln>
        </p:spPr>
        <p:txBody>
          <a:bodyPr/>
          <a:lstStyle/>
          <a:p>
            <a:r>
              <a:rPr lang="en-GB" sz="1200">
                <a:latin typeface="Calibri" pitchFamily="34" charset="0"/>
                <a:ea typeface="Calibri" pitchFamily="34" charset="0"/>
                <a:cs typeface="Times New Roman" pitchFamily="18" charset="0"/>
              </a:rPr>
              <a:t>The African Business Journal</a:t>
            </a: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r>
              <a:rPr lang="en-GB" sz="1200">
                <a:latin typeface="Calibri" pitchFamily="34" charset="0"/>
                <a:ea typeface="Calibri" pitchFamily="34" charset="0"/>
                <a:cs typeface="Times New Roman" pitchFamily="18" charset="0"/>
              </a:rPr>
              <a:t>insurancejournal.com</a:t>
            </a: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endParaRPr lang="en-GB" sz="1200">
              <a:ea typeface="Calibri" pitchFamily="34" charset="0"/>
              <a:cs typeface="Times New Roman" pitchFamily="18" charset="0"/>
            </a:endParaRPr>
          </a:p>
          <a:p>
            <a:endParaRPr lang="en-GB">
              <a:ea typeface="Calibri" pitchFamily="34" charset="0"/>
              <a:cs typeface="Arial" charset="0"/>
            </a:endParaRPr>
          </a:p>
        </p:txBody>
      </p:sp>
      <p:sp>
        <p:nvSpPr>
          <p:cNvPr id="49155" name="Rectangle 4"/>
          <p:cNvSpPr>
            <a:spLocks noChangeArrowheads="1"/>
          </p:cNvSpPr>
          <p:nvPr/>
        </p:nvSpPr>
        <p:spPr bwMode="auto">
          <a:xfrm>
            <a:off x="0" y="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49156" name="Rectangle 5"/>
          <p:cNvSpPr>
            <a:spLocks noChangeArrowheads="1"/>
          </p:cNvSpPr>
          <p:nvPr/>
        </p:nvSpPr>
        <p:spPr bwMode="auto">
          <a:xfrm>
            <a:off x="188913" y="85725"/>
            <a:ext cx="4584700" cy="1200150"/>
          </a:xfrm>
          <a:prstGeom prst="rect">
            <a:avLst/>
          </a:prstGeom>
          <a:noFill/>
          <a:ln w="9525">
            <a:noFill/>
            <a:miter lim="800000"/>
            <a:headEnd/>
            <a:tailEnd/>
          </a:ln>
        </p:spPr>
        <p:txBody>
          <a:bodyPr wrap="none" anchor="ctr">
            <a:spAutoFit/>
          </a:bodyPr>
          <a:lstStyle/>
          <a:p>
            <a:r>
              <a:rPr lang="en-GB" sz="1200" b="1" u="sng">
                <a:latin typeface="Calibri" pitchFamily="34" charset="0"/>
                <a:ea typeface="Calibri" pitchFamily="34" charset="0"/>
                <a:cs typeface="Times New Roman" pitchFamily="18" charset="0"/>
              </a:rPr>
              <a:t>How can LEGISLATION have an impact on</a:t>
            </a:r>
            <a:endParaRPr lang="en-GB" sz="600">
              <a:latin typeface="Calibri" pitchFamily="34" charset="0"/>
              <a:ea typeface="Calibri" pitchFamily="34" charset="0"/>
              <a:cs typeface="Arial" charset="0"/>
            </a:endParaRPr>
          </a:p>
          <a:p>
            <a:pPr eaLnBrk="0" hangingPunct="0"/>
            <a:r>
              <a:rPr lang="en-GB" sz="1200" b="1" u="sng">
                <a:latin typeface="Calibri" pitchFamily="34" charset="0"/>
                <a:ea typeface="Calibri" pitchFamily="34" charset="0"/>
                <a:cs typeface="Times New Roman" pitchFamily="18" charset="0"/>
              </a:rPr>
              <a:t>Natural and Human Disasters  in Wales, Europe and the World?</a:t>
            </a:r>
          </a:p>
          <a:p>
            <a:pPr eaLnBrk="0" hangingPunct="0"/>
            <a:endParaRPr lang="en-GB" sz="600">
              <a:latin typeface="Calibri" pitchFamily="34" charset="0"/>
              <a:cs typeface="Arial" charset="0"/>
            </a:endParaRPr>
          </a:p>
          <a:p>
            <a:pPr eaLnBrk="0" hangingPunct="0"/>
            <a:r>
              <a:rPr lang="en-GB" sz="1200">
                <a:latin typeface="Calibri" pitchFamily="34" charset="0"/>
              </a:rPr>
              <a:t>What do we mean by legislation? Listen to your teacher discussing this</a:t>
            </a:r>
          </a:p>
          <a:p>
            <a:pPr eaLnBrk="0" hangingPunct="0"/>
            <a:r>
              <a:rPr lang="en-GB" sz="1200">
                <a:latin typeface="Calibri" pitchFamily="34" charset="0"/>
              </a:rPr>
              <a:t> first and then make some notes here:-</a:t>
            </a:r>
            <a:endParaRPr lang="en-GB" sz="600">
              <a:latin typeface="Calibri" pitchFamily="34" charset="0"/>
              <a:cs typeface="Arial" charset="0"/>
            </a:endParaRPr>
          </a:p>
          <a:p>
            <a:pPr eaLnBrk="0" hangingPunct="0"/>
            <a:endParaRPr lang="en-GB">
              <a:cs typeface="Arial" charset="0"/>
            </a:endParaRPr>
          </a:p>
        </p:txBody>
      </p:sp>
      <p:sp>
        <p:nvSpPr>
          <p:cNvPr id="49157" name="Rectangle 6"/>
          <p:cNvSpPr>
            <a:spLocks noChangeArrowheads="1"/>
          </p:cNvSpPr>
          <p:nvPr/>
        </p:nvSpPr>
        <p:spPr bwMode="auto">
          <a:xfrm>
            <a:off x="0" y="4130675"/>
            <a:ext cx="5551488" cy="1476375"/>
          </a:xfrm>
          <a:prstGeom prst="rect">
            <a:avLst/>
          </a:prstGeom>
          <a:noFill/>
          <a:ln w="9525">
            <a:noFill/>
            <a:miter lim="800000"/>
            <a:headEnd/>
            <a:tailEnd/>
          </a:ln>
        </p:spPr>
        <p:txBody>
          <a:bodyPr wrap="none" anchor="ctr">
            <a:spAutoFit/>
          </a:bodyPr>
          <a:lstStyle/>
          <a:p>
            <a:r>
              <a:rPr lang="en-GB">
                <a:cs typeface="Arial" charset="0"/>
              </a:rPr>
              <a:t/>
            </a:r>
            <a:br>
              <a:rPr lang="en-GB">
                <a:cs typeface="Arial" charset="0"/>
              </a:rPr>
            </a:br>
            <a:endParaRPr lang="en-GB">
              <a:cs typeface="Arial" charset="0"/>
            </a:endParaRPr>
          </a:p>
          <a:p>
            <a:pPr eaLnBrk="0" hangingPunct="0"/>
            <a:r>
              <a:rPr lang="en-GB" sz="1200">
                <a:latin typeface="Calibri" pitchFamily="34" charset="0"/>
                <a:ea typeface="Calibri" pitchFamily="34" charset="0"/>
                <a:cs typeface="Times New Roman" pitchFamily="18" charset="0"/>
              </a:rPr>
              <a:t>      There are </a:t>
            </a:r>
            <a:r>
              <a:rPr lang="en-GB" sz="1200" b="1">
                <a:latin typeface="Calibri" pitchFamily="34" charset="0"/>
                <a:ea typeface="Calibri" pitchFamily="34" charset="0"/>
                <a:cs typeface="Times New Roman" pitchFamily="18" charset="0"/>
              </a:rPr>
              <a:t>two articles</a:t>
            </a:r>
            <a:r>
              <a:rPr lang="en-GB" sz="1200">
                <a:latin typeface="Calibri" pitchFamily="34" charset="0"/>
                <a:ea typeface="Calibri" pitchFamily="34" charset="0"/>
                <a:cs typeface="Times New Roman" pitchFamily="18" charset="0"/>
              </a:rPr>
              <a:t> on the next pages about the legislation. </a:t>
            </a:r>
          </a:p>
          <a:p>
            <a:pPr eaLnBrk="0" hangingPunct="0"/>
            <a:r>
              <a:rPr lang="en-GB" sz="1200">
                <a:latin typeface="Calibri" pitchFamily="34" charset="0"/>
                <a:ea typeface="Calibri" pitchFamily="34" charset="0"/>
                <a:cs typeface="Times New Roman" pitchFamily="18" charset="0"/>
              </a:rPr>
              <a:t>      One is from The African Business Journal, the second is from </a:t>
            </a:r>
            <a:r>
              <a:rPr lang="en-GB" sz="1200">
                <a:latin typeface="Calibri" pitchFamily="34" charset="0"/>
              </a:rPr>
              <a:t>insurancejournal.com</a:t>
            </a:r>
          </a:p>
          <a:p>
            <a:pPr eaLnBrk="0" hangingPunct="0"/>
            <a:r>
              <a:rPr lang="en-GB" sz="1200">
                <a:latin typeface="Calibri" pitchFamily="34" charset="0"/>
              </a:rPr>
              <a:t>       Are these </a:t>
            </a:r>
            <a:r>
              <a:rPr lang="en-GB" sz="1200" b="1">
                <a:latin typeface="Calibri" pitchFamily="34" charset="0"/>
              </a:rPr>
              <a:t>reliable sources</a:t>
            </a:r>
            <a:r>
              <a:rPr lang="en-GB" sz="1200">
                <a:latin typeface="Calibri" pitchFamily="34" charset="0"/>
              </a:rPr>
              <a:t> of information?</a:t>
            </a:r>
            <a:endParaRPr lang="en-GB" sz="600">
              <a:latin typeface="Calibri" pitchFamily="34" charset="0"/>
              <a:cs typeface="Arial" charset="0"/>
            </a:endParaRPr>
          </a:p>
          <a:p>
            <a:pPr eaLnBrk="0" hangingPunct="0"/>
            <a:endParaRPr lang="en-GB">
              <a:cs typeface="Arial" charset="0"/>
            </a:endParaRPr>
          </a:p>
        </p:txBody>
      </p:sp>
      <p:sp>
        <p:nvSpPr>
          <p:cNvPr id="49158" name="Rectangle 1"/>
          <p:cNvSpPr>
            <a:spLocks noChangeArrowheads="1"/>
          </p:cNvSpPr>
          <p:nvPr/>
        </p:nvSpPr>
        <p:spPr bwMode="auto">
          <a:xfrm>
            <a:off x="5732463" y="4095750"/>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49159" name="Rectangle 2"/>
          <p:cNvSpPr>
            <a:spLocks noChangeArrowheads="1"/>
          </p:cNvSpPr>
          <p:nvPr/>
        </p:nvSpPr>
        <p:spPr bwMode="auto">
          <a:xfrm>
            <a:off x="5656263" y="8083550"/>
            <a:ext cx="795337"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ChangeArrowheads="1"/>
          </p:cNvSpPr>
          <p:nvPr/>
        </p:nvSpPr>
        <p:spPr bwMode="auto">
          <a:xfrm>
            <a:off x="188913" y="1258888"/>
            <a:ext cx="6119812" cy="6002337"/>
          </a:xfrm>
          <a:prstGeom prst="rect">
            <a:avLst/>
          </a:prstGeom>
          <a:noFill/>
          <a:ln w="9525">
            <a:noFill/>
            <a:miter lim="800000"/>
            <a:headEnd/>
            <a:tailEnd/>
          </a:ln>
        </p:spPr>
        <p:txBody>
          <a:bodyPr>
            <a:spAutoFit/>
          </a:bodyPr>
          <a:lstStyle/>
          <a:p>
            <a:r>
              <a:rPr lang="en-GB" sz="1200">
                <a:latin typeface="Calibri" pitchFamily="34" charset="0"/>
              </a:rPr>
              <a:t>Otherwise known as The People’s Republic of South Africa, this resource-rich region is home to the deepest mines in the entire world. This 4.8 million (UN 2008) people strong country is a leading source of diamonds, gold, PGM, vanadium, coal, and precious metals such as platinum. But these resources are blighted by a tumultuous mining health and safety record.</a:t>
            </a:r>
          </a:p>
          <a:p>
            <a:r>
              <a:rPr lang="en-GB" sz="1200">
                <a:latin typeface="Calibri" pitchFamily="34" charset="0"/>
              </a:rPr>
              <a:t>"The number of deaths due to mining incidents for the period of June 1, 2008 to June 1, 2009 were 142 deaths of miners lawfully employed (and) 135 deaths of illegal miners" South Africa’s Mines Minister Susan Shabangu said in a written reply to government on July 2nd.</a:t>
            </a:r>
          </a:p>
          <a:p>
            <a:r>
              <a:rPr lang="en-GB" sz="1200">
                <a:latin typeface="Calibri" pitchFamily="34" charset="0"/>
              </a:rPr>
              <a:t>This total has been viewed as disappointing despite reports that the total of legal mining deaths is down 24 per cent from its’ total of 221 for the year 2007.</a:t>
            </a:r>
            <a:br>
              <a:rPr lang="en-GB" sz="1200">
                <a:latin typeface="Calibri" pitchFamily="34" charset="0"/>
              </a:rPr>
            </a:br>
            <a:r>
              <a:rPr lang="en-GB" sz="1200">
                <a:latin typeface="Calibri" pitchFamily="34" charset="0"/>
              </a:rPr>
              <a:t>In the weeks leading up to June 11th this year, the Harmony Gold-owned disused Eland Shaft Mine in The Central Free State Province took a tough hit. In total 76 bodies of illegal miners were recovered after an underground fire broke out. The death toll climbed following days of rising fatalities, visits from the Department of Minerals and energy, pleas from trade union Solidarity and The Congress of South African Trade Unions (COSATU), and worldwide headlines of horror. While this tragedy opened eyes all over the world to the dangers of illegal mining, it also raised wider concerns over the mining health and safety standards for the South Africa within more legal realms too. A paramount concern within the South African mining industry is the rising infection of Tuberculosis and other diseases. Continual exposure to silica dust in mine shafts has resulted in a high prevalence of silicosis. Similarly, continued cramped, hot and poorly ventilated working conditions coupled with the spread of HIV infection has also exacerbated tuberculosis infection. Asthma is also a similar concern.</a:t>
            </a:r>
          </a:p>
          <a:p>
            <a:r>
              <a:rPr lang="en-GB" sz="1200">
                <a:latin typeface="Calibri" pitchFamily="34" charset="0"/>
              </a:rPr>
              <a:t>The South African government has estimated that the T.B.. infection rates in their mines are amongst the highest in the world. T.B. and Malaria are already a problem within the communities in which the mines are situated, and as a result mining environments can provide breeding grounds for an already rooted problem.</a:t>
            </a:r>
          </a:p>
          <a:p>
            <a:r>
              <a:rPr lang="en-GB" sz="1200">
                <a:latin typeface="Calibri" pitchFamily="34" charset="0"/>
              </a:rPr>
              <a:t>The mining industry within these regions can also attract mass-migration as people desperate for work seek to gain employment within the mines. This leads to further cramped, sub-standard living conditions and again coaxes the potential spread of these diseases.</a:t>
            </a:r>
          </a:p>
          <a:p>
            <a:r>
              <a:rPr lang="en-GB" sz="1200">
                <a:latin typeface="Calibri" pitchFamily="34" charset="0"/>
              </a:rPr>
              <a:t>As the number of men working in a mining area grows, so does the number of commercial sex workers, and with that the threat of HIV and AIDs. </a:t>
            </a:r>
          </a:p>
          <a:p>
            <a:endParaRPr lang="en-GB" sz="1200">
              <a:latin typeface="Calibri" pitchFamily="34" charset="0"/>
            </a:endParaRPr>
          </a:p>
          <a:p>
            <a:endParaRPr lang="en-GB" sz="1200">
              <a:latin typeface="Calibri" pitchFamily="34" charset="0"/>
            </a:endParaRPr>
          </a:p>
        </p:txBody>
      </p:sp>
      <p:sp>
        <p:nvSpPr>
          <p:cNvPr id="50178" name="Rectangle 4"/>
          <p:cNvSpPr>
            <a:spLocks noChangeArrowheads="1"/>
          </p:cNvSpPr>
          <p:nvPr/>
        </p:nvSpPr>
        <p:spPr bwMode="auto">
          <a:xfrm>
            <a:off x="198438" y="395288"/>
            <a:ext cx="3429000" cy="646112"/>
          </a:xfrm>
          <a:prstGeom prst="rect">
            <a:avLst/>
          </a:prstGeom>
          <a:noFill/>
          <a:ln w="9525">
            <a:noFill/>
            <a:miter lim="800000"/>
            <a:headEnd/>
            <a:tailEnd/>
          </a:ln>
        </p:spPr>
        <p:txBody>
          <a:bodyPr>
            <a:spAutoFit/>
          </a:bodyPr>
          <a:lstStyle/>
          <a:p>
            <a:r>
              <a:rPr lang="en-GB" b="1">
                <a:latin typeface="Calibri" pitchFamily="34" charset="0"/>
              </a:rPr>
              <a:t>Mining Health and Safety in South Africa</a:t>
            </a:r>
          </a:p>
        </p:txBody>
      </p:sp>
      <p:sp>
        <p:nvSpPr>
          <p:cNvPr id="50179" name="Rectangle 5"/>
          <p:cNvSpPr>
            <a:spLocks noChangeArrowheads="1"/>
          </p:cNvSpPr>
          <p:nvPr/>
        </p:nvSpPr>
        <p:spPr bwMode="auto">
          <a:xfrm>
            <a:off x="188913" y="7019925"/>
            <a:ext cx="6105525" cy="369888"/>
          </a:xfrm>
          <a:prstGeom prst="rect">
            <a:avLst/>
          </a:prstGeom>
          <a:noFill/>
          <a:ln w="9525">
            <a:noFill/>
            <a:miter lim="800000"/>
            <a:headEnd/>
            <a:tailEnd/>
          </a:ln>
        </p:spPr>
        <p:txBody>
          <a:bodyPr>
            <a:spAutoFit/>
          </a:bodyPr>
          <a:lstStyle/>
          <a:p>
            <a:r>
              <a:rPr lang="en-GB">
                <a:latin typeface="Calibri" pitchFamily="34" charset="0"/>
              </a:rPr>
              <a:t>Taken from  The African Business Journal    www.tabj.co.za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ChangeArrowheads="1"/>
          </p:cNvSpPr>
          <p:nvPr/>
        </p:nvSpPr>
        <p:spPr bwMode="auto">
          <a:xfrm>
            <a:off x="26988" y="650875"/>
            <a:ext cx="6597650" cy="8494713"/>
          </a:xfrm>
          <a:prstGeom prst="rect">
            <a:avLst/>
          </a:prstGeom>
          <a:noFill/>
          <a:ln w="9525">
            <a:noFill/>
            <a:miter lim="800000"/>
            <a:headEnd/>
            <a:tailEnd/>
          </a:ln>
        </p:spPr>
        <p:txBody>
          <a:bodyPr>
            <a:spAutoFit/>
          </a:bodyPr>
          <a:lstStyle/>
          <a:p>
            <a:r>
              <a:rPr lang="en-GB" sz="1400">
                <a:latin typeface="Calibri" pitchFamily="34" charset="0"/>
              </a:rPr>
              <a:t>Disasters strike in many forms. Insured disasters often arrive in the wake of natural catastrophes – floods, earthquakes, drought, tornadoes and hurricanes. But disasters are also man-made as in the terrible tragedy that occurred at the Rana Plaza factory in Bangladesh on April 24.</a:t>
            </a:r>
          </a:p>
          <a:p>
            <a:r>
              <a:rPr lang="en-GB" sz="1400">
                <a:latin typeface="Calibri" pitchFamily="34" charset="0"/>
              </a:rPr>
              <a:t>On that day in Savar, Bangladesh, more than 1,100 people perished when the factory building collapsed. The disaster highlights the risks that labor conditions can pose not only to workers but also to the reputations and supply chains of the organizations that use their services.</a:t>
            </a:r>
          </a:p>
          <a:p>
            <a:endParaRPr lang="en-GB" sz="1400">
              <a:latin typeface="Calibri" pitchFamily="34" charset="0"/>
            </a:endParaRPr>
          </a:p>
          <a:p>
            <a:r>
              <a:rPr lang="en-GB" sz="1400">
                <a:latin typeface="Calibri" pitchFamily="34" charset="0"/>
              </a:rPr>
              <a:t>For many of the world’s largest suppliers and retailers the tragedy brought widespread negative attention to the use of outsourcing textile goods following the Rana Plaza incident.</a:t>
            </a:r>
          </a:p>
          <a:p>
            <a:r>
              <a:rPr lang="en-GB" sz="1400">
                <a:latin typeface="Calibri" pitchFamily="34" charset="0"/>
              </a:rPr>
              <a:t>A recent report by Marsh Risk Management Research, </a:t>
            </a:r>
            <a:r>
              <a:rPr lang="en-GB" sz="1400" i="1">
                <a:latin typeface="Calibri" pitchFamily="34" charset="0"/>
              </a:rPr>
              <a:t>Bangladesh Factory Collapse: Lessons in Risk for the Retail Industry</a:t>
            </a:r>
            <a:r>
              <a:rPr lang="en-GB" sz="1400">
                <a:latin typeface="Calibri" pitchFamily="34" charset="0"/>
              </a:rPr>
              <a:t>, provides an overview of the risks retailers face when sourcing textile goods from Bangladesh and other low-cost markets.</a:t>
            </a:r>
          </a:p>
          <a:p>
            <a:r>
              <a:rPr lang="en-GB" sz="1400">
                <a:latin typeface="Calibri" pitchFamily="34" charset="0"/>
              </a:rPr>
              <a:t>Poor working conditions are a threat to more than workers.</a:t>
            </a:r>
          </a:p>
          <a:p>
            <a:r>
              <a:rPr lang="en-GB" sz="1400">
                <a:latin typeface="Calibri" pitchFamily="34" charset="0"/>
              </a:rPr>
              <a:t>“Even though major retailers and suppliers have sourced from Bangladesh for decades and have worked to improve labor conditions in the past, the Rana Plaza incident clearly reinforces to organizations that labor-related globalization risks require robust oversight efforts, greater visibility, increased vigilance, and continuous improvement,” said Tracy Knippenburg Gillis, Global Reputational Risk and Crisis Management Practice Leader for Marsh Risk Consulting. Gillis says retailers and suppliers should use this tragedy as a catalyst to more fully understand their operational and supply chain risk exposures, strengthen workforce safety practices and improve supply chain and reputational risk resiliency.</a:t>
            </a:r>
          </a:p>
          <a:p>
            <a:r>
              <a:rPr lang="en-GB" sz="1400">
                <a:latin typeface="Calibri" pitchFamily="34" charset="0"/>
              </a:rPr>
              <a:t>Bangladesh’s textile industry plays an important role in the retail industry’s supply chains due to its low-cost production capability.</a:t>
            </a:r>
          </a:p>
          <a:p>
            <a:r>
              <a:rPr lang="en-GB" sz="1400">
                <a:latin typeface="Calibri" pitchFamily="34" charset="0"/>
              </a:rPr>
              <a:t>But while the country may be home to the world’s lowest minimum hourly wages (Bangladesh workers make just 23 cents per hour at minimum wage), according to Maplecroft’s “Working Conditions Index” it also ranks as the eighth-worst country for industrial working conditions – resulting in significant reputational, compliance and supply chain risks for retailers.</a:t>
            </a:r>
          </a:p>
          <a:p>
            <a:r>
              <a:rPr lang="en-GB" sz="1400">
                <a:latin typeface="Calibri" pitchFamily="34" charset="0"/>
              </a:rPr>
              <a:t>Bangladesh remains one of the most attractive global markets from which to source primary retail goods for demanding consumers because costs to produce remain low.</a:t>
            </a:r>
          </a:p>
          <a:p>
            <a:r>
              <a:rPr lang="en-GB" sz="1400">
                <a:latin typeface="Calibri" pitchFamily="34" charset="0"/>
              </a:rPr>
              <a:t>But retailers should beware, the Marsh report said. Retailers should carefully consider their approach to reputational risk, crisis management, and supply chain resiliency, and focus on improving compliance efforts and transparency.</a:t>
            </a:r>
          </a:p>
          <a:p>
            <a:endParaRPr lang="en-GB" sz="1400">
              <a:latin typeface="Calibri" pitchFamily="34" charset="0"/>
            </a:endParaRPr>
          </a:p>
          <a:p>
            <a:r>
              <a:rPr lang="en-GB" sz="1400">
                <a:latin typeface="Calibri" pitchFamily="34" charset="0"/>
              </a:rPr>
              <a:t>Taken from www.insurancejournal.com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ChangeArrowheads="1"/>
          </p:cNvSpPr>
          <p:nvPr/>
        </p:nvSpPr>
        <p:spPr bwMode="auto">
          <a:xfrm>
            <a:off x="1341438" y="409575"/>
            <a:ext cx="5251450" cy="369888"/>
          </a:xfrm>
          <a:prstGeom prst="rect">
            <a:avLst/>
          </a:prstGeom>
          <a:noFill/>
          <a:ln w="9525">
            <a:noFill/>
            <a:miter lim="800000"/>
            <a:headEnd/>
            <a:tailEnd/>
          </a:ln>
        </p:spPr>
        <p:txBody>
          <a:bodyPr>
            <a:spAutoFit/>
          </a:bodyPr>
          <a:lstStyle/>
          <a:p>
            <a:r>
              <a:rPr lang="en-GB">
                <a:latin typeface="Calibri" pitchFamily="34" charset="0"/>
              </a:rPr>
              <a:t>Legislationand Natural and Human Disasters</a:t>
            </a:r>
          </a:p>
        </p:txBody>
      </p:sp>
      <p:graphicFrame>
        <p:nvGraphicFramePr>
          <p:cNvPr id="5" name="Table 4"/>
          <p:cNvGraphicFramePr>
            <a:graphicFrameLocks noGrp="1"/>
          </p:cNvGraphicFramePr>
          <p:nvPr/>
        </p:nvGraphicFramePr>
        <p:xfrm>
          <a:off x="404813" y="1258888"/>
          <a:ext cx="6188075" cy="7056437"/>
        </p:xfrm>
        <a:graphic>
          <a:graphicData uri="http://schemas.openxmlformats.org/drawingml/2006/table">
            <a:tbl>
              <a:tblPr firstRow="1" bandRow="1">
                <a:tableStyleId>{5940675A-B579-460E-94D1-54222C63F5DA}</a:tableStyleId>
              </a:tblPr>
              <a:tblGrid>
                <a:gridCol w="3094037"/>
                <a:gridCol w="3094037"/>
              </a:tblGrid>
              <a:tr h="3528392">
                <a:tc>
                  <a:txBody>
                    <a:bodyPr/>
                    <a:lstStyle/>
                    <a:p>
                      <a:endParaRPr lang="en-GB" dirty="0"/>
                    </a:p>
                  </a:txBody>
                  <a:tcPr/>
                </a:tc>
                <a:tc>
                  <a:txBody>
                    <a:bodyPr/>
                    <a:lstStyle/>
                    <a:p>
                      <a:r>
                        <a:rPr lang="en-GB" sz="1100" baseline="0" dirty="0" smtClean="0"/>
                        <a:t>What role do governments have to play in making</a:t>
                      </a:r>
                    </a:p>
                    <a:p>
                      <a:r>
                        <a:rPr lang="en-GB" sz="1100" baseline="0" dirty="0" smtClean="0"/>
                        <a:t>Working conditions fair for everyone?</a:t>
                      </a:r>
                      <a:endParaRPr lang="en-GB" sz="1100" dirty="0"/>
                    </a:p>
                  </a:txBody>
                  <a:tcPr/>
                </a:tc>
              </a:tr>
              <a:tr h="3528392">
                <a:tc>
                  <a:txBody>
                    <a:bodyPr/>
                    <a:lstStyle/>
                    <a:p>
                      <a:endParaRPr lang="en-GB" dirty="0"/>
                    </a:p>
                  </a:txBody>
                  <a:tcPr/>
                </a:tc>
                <a:tc>
                  <a:txBody>
                    <a:bodyPr/>
                    <a:lstStyle/>
                    <a:p>
                      <a:endParaRPr lang="en-GB" dirty="0"/>
                    </a:p>
                  </a:txBody>
                  <a:tcPr/>
                </a:tc>
              </a:tr>
            </a:tbl>
          </a:graphicData>
        </a:graphic>
      </p:graphicFrame>
      <p:sp>
        <p:nvSpPr>
          <p:cNvPr id="6" name="Rectangle 5"/>
          <p:cNvSpPr/>
          <p:nvPr/>
        </p:nvSpPr>
        <p:spPr>
          <a:xfrm>
            <a:off x="2492375" y="3917950"/>
            <a:ext cx="1944688" cy="2089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a:t>
            </a:r>
          </a:p>
        </p:txBody>
      </p:sp>
      <p:sp>
        <p:nvSpPr>
          <p:cNvPr id="52238" name="TextBox 6"/>
          <p:cNvSpPr txBox="1">
            <a:spLocks noChangeArrowheads="1"/>
          </p:cNvSpPr>
          <p:nvPr/>
        </p:nvSpPr>
        <p:spPr bwMode="auto">
          <a:xfrm>
            <a:off x="2513013" y="3983038"/>
            <a:ext cx="1931987" cy="2308225"/>
          </a:xfrm>
          <a:prstGeom prst="rect">
            <a:avLst/>
          </a:prstGeom>
          <a:noFill/>
          <a:ln w="9525">
            <a:noFill/>
            <a:miter lim="800000"/>
            <a:headEnd/>
            <a:tailEnd/>
          </a:ln>
        </p:spPr>
        <p:txBody>
          <a:bodyPr wrap="none">
            <a:spAutoFit/>
          </a:bodyPr>
          <a:lstStyle/>
          <a:p>
            <a:pPr algn="ctr"/>
            <a:r>
              <a:rPr lang="en-GB" b="1">
                <a:latin typeface="Calibri" pitchFamily="34" charset="0"/>
              </a:rPr>
              <a:t>Analyse the </a:t>
            </a:r>
          </a:p>
          <a:p>
            <a:pPr algn="ctr"/>
            <a:r>
              <a:rPr lang="en-GB" b="1">
                <a:latin typeface="Calibri" pitchFamily="34" charset="0"/>
              </a:rPr>
              <a:t>Impact legislation </a:t>
            </a:r>
          </a:p>
          <a:p>
            <a:pPr algn="ctr"/>
            <a:r>
              <a:rPr lang="en-GB" b="1">
                <a:latin typeface="Calibri" pitchFamily="34" charset="0"/>
              </a:rPr>
              <a:t>may have on</a:t>
            </a:r>
          </a:p>
          <a:p>
            <a:pPr algn="ctr"/>
            <a:r>
              <a:rPr lang="en-GB" b="1">
                <a:latin typeface="Calibri" pitchFamily="34" charset="0"/>
              </a:rPr>
              <a:t> Human</a:t>
            </a:r>
          </a:p>
          <a:p>
            <a:pPr algn="ctr"/>
            <a:r>
              <a:rPr lang="en-GB" b="1">
                <a:latin typeface="Calibri" pitchFamily="34" charset="0"/>
              </a:rPr>
              <a:t>Disasters</a:t>
            </a:r>
          </a:p>
          <a:p>
            <a:pPr algn="ctr"/>
            <a:endParaRPr lang="en-GB" b="1">
              <a:latin typeface="Calibri" pitchFamily="34" charset="0"/>
            </a:endParaRPr>
          </a:p>
          <a:p>
            <a:pPr algn="ctr"/>
            <a:r>
              <a:rPr lang="en-GB" sz="1400" b="1">
                <a:latin typeface="Calibri" pitchFamily="34" charset="0"/>
              </a:rPr>
              <a:t>LO1 LO3</a:t>
            </a:r>
          </a:p>
          <a:p>
            <a:pPr algn="ctr"/>
            <a:endParaRPr lang="en-GB" b="1">
              <a:latin typeface="Calibri" pitchFamily="34" charset="0"/>
            </a:endParaRPr>
          </a:p>
        </p:txBody>
      </p:sp>
      <p:sp>
        <p:nvSpPr>
          <p:cNvPr id="52239" name="TextBox 7"/>
          <p:cNvSpPr txBox="1">
            <a:spLocks noChangeArrowheads="1"/>
          </p:cNvSpPr>
          <p:nvPr/>
        </p:nvSpPr>
        <p:spPr bwMode="auto">
          <a:xfrm>
            <a:off x="476250" y="1233488"/>
            <a:ext cx="2725738" cy="430212"/>
          </a:xfrm>
          <a:prstGeom prst="rect">
            <a:avLst/>
          </a:prstGeom>
          <a:noFill/>
          <a:ln w="9525">
            <a:noFill/>
            <a:miter lim="800000"/>
            <a:headEnd/>
            <a:tailEnd/>
          </a:ln>
        </p:spPr>
        <p:txBody>
          <a:bodyPr wrap="none">
            <a:spAutoFit/>
          </a:bodyPr>
          <a:lstStyle/>
          <a:p>
            <a:r>
              <a:rPr lang="en-GB" sz="1100">
                <a:latin typeface="Calibri" pitchFamily="34" charset="0"/>
              </a:rPr>
              <a:t>How do poor working conditions worsen the</a:t>
            </a:r>
          </a:p>
          <a:p>
            <a:r>
              <a:rPr lang="en-GB" sz="1100">
                <a:latin typeface="Calibri" pitchFamily="34" charset="0"/>
              </a:rPr>
              <a:t>impact of an industrial accident?</a:t>
            </a:r>
          </a:p>
        </p:txBody>
      </p:sp>
      <p:sp>
        <p:nvSpPr>
          <p:cNvPr id="52240" name="TextBox 8"/>
          <p:cNvSpPr txBox="1">
            <a:spLocks noChangeArrowheads="1"/>
          </p:cNvSpPr>
          <p:nvPr/>
        </p:nvSpPr>
        <p:spPr bwMode="auto">
          <a:xfrm>
            <a:off x="360363" y="4837113"/>
            <a:ext cx="8912225" cy="600075"/>
          </a:xfrm>
          <a:prstGeom prst="rect">
            <a:avLst/>
          </a:prstGeom>
          <a:noFill/>
          <a:ln w="9525">
            <a:noFill/>
            <a:miter lim="800000"/>
            <a:headEnd/>
            <a:tailEnd/>
          </a:ln>
        </p:spPr>
        <p:txBody>
          <a:bodyPr wrap="none">
            <a:spAutoFit/>
          </a:bodyPr>
          <a:lstStyle/>
          <a:p>
            <a:r>
              <a:rPr lang="en-GB" sz="1100">
                <a:latin typeface="Calibri" pitchFamily="34" charset="0"/>
              </a:rPr>
              <a:t>Should people avoid buying goods                                                                    How should copmpanies that</a:t>
            </a:r>
          </a:p>
          <a:p>
            <a:r>
              <a:rPr lang="en-GB" sz="1100">
                <a:latin typeface="Calibri" pitchFamily="34" charset="0"/>
              </a:rPr>
              <a:t>from companies that do not                                                                               have poor working conditions be</a:t>
            </a:r>
          </a:p>
          <a:p>
            <a:r>
              <a:rPr lang="en-GB" sz="1100">
                <a:latin typeface="Calibri" pitchFamily="34" charset="0"/>
              </a:rPr>
              <a:t>have good Workforce legislation?                                                                     sanctioned?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179388"/>
            <a:ext cx="6172200" cy="288925"/>
          </a:xfrm>
        </p:spPr>
        <p:txBody>
          <a:bodyPr rtlCol="0">
            <a:normAutofit fontScale="90000"/>
          </a:bodyPr>
          <a:lstStyle/>
          <a:p>
            <a:pPr eaLnBrk="1" fontAlgn="auto" hangingPunct="1">
              <a:spcAft>
                <a:spcPts val="0"/>
              </a:spcAft>
              <a:defRPr/>
            </a:pPr>
            <a:r>
              <a:rPr lang="en-GB" sz="1800" u="sng" dirty="0" smtClean="0"/>
              <a:t>Politics and Natural and Human Disasters</a:t>
            </a:r>
            <a:endParaRPr lang="en-GB" sz="1800" u="sng" dirty="0"/>
          </a:p>
        </p:txBody>
      </p:sp>
      <p:sp>
        <p:nvSpPr>
          <p:cNvPr id="16386" name="Rectangle 6"/>
          <p:cNvSpPr>
            <a:spLocks noChangeArrowheads="1"/>
          </p:cNvSpPr>
          <p:nvPr/>
        </p:nvSpPr>
        <p:spPr bwMode="auto">
          <a:xfrm>
            <a:off x="369888" y="1619250"/>
            <a:ext cx="6118225" cy="2746375"/>
          </a:xfrm>
          <a:prstGeom prst="rect">
            <a:avLst/>
          </a:prstGeom>
          <a:solidFill>
            <a:srgbClr val="FFFFFF"/>
          </a:solidFill>
          <a:ln w="9525">
            <a:solidFill>
              <a:srgbClr val="000000"/>
            </a:solidFill>
            <a:miter lim="800000"/>
            <a:headEnd/>
            <a:tailEnd/>
          </a:ln>
        </p:spPr>
        <p:txBody>
          <a:bodyPr/>
          <a:lstStyle/>
          <a:p>
            <a:endParaRPr lang="en-GB">
              <a:latin typeface="Calibri" pitchFamily="34" charset="0"/>
            </a:endParaRPr>
          </a:p>
        </p:txBody>
      </p:sp>
      <p:sp>
        <p:nvSpPr>
          <p:cNvPr id="16387" name="Text Box 5"/>
          <p:cNvSpPr txBox="1">
            <a:spLocks noChangeArrowheads="1"/>
          </p:cNvSpPr>
          <p:nvPr/>
        </p:nvSpPr>
        <p:spPr bwMode="auto">
          <a:xfrm>
            <a:off x="260350" y="5524500"/>
            <a:ext cx="6226175" cy="2647950"/>
          </a:xfrm>
          <a:prstGeom prst="rect">
            <a:avLst/>
          </a:prstGeom>
          <a:solidFill>
            <a:srgbClr val="FFFFFF"/>
          </a:solidFill>
          <a:ln w="9525">
            <a:solidFill>
              <a:srgbClr val="000000"/>
            </a:solidFill>
            <a:miter lim="800000"/>
            <a:headEnd/>
            <a:tailEnd/>
          </a:ln>
        </p:spPr>
        <p:txBody>
          <a:bodyPr/>
          <a:lstStyle/>
          <a:p>
            <a:r>
              <a:rPr lang="en-GB" sz="1200">
                <a:latin typeface="Calibri" pitchFamily="34" charset="0"/>
                <a:cs typeface="Times New Roman" pitchFamily="18" charset="0"/>
              </a:rPr>
              <a:t>Wikipedia</a:t>
            </a:r>
          </a:p>
          <a:p>
            <a:endParaRPr lang="en-GB" sz="1200">
              <a:latin typeface="Calibri" pitchFamily="34" charset="0"/>
              <a:cs typeface="Times New Roman" pitchFamily="18" charset="0"/>
            </a:endParaRPr>
          </a:p>
          <a:p>
            <a:endParaRPr lang="en-GB" sz="1200">
              <a:latin typeface="Calibri" pitchFamily="34" charset="0"/>
              <a:cs typeface="Times New Roman" pitchFamily="18" charset="0"/>
            </a:endParaRPr>
          </a:p>
          <a:p>
            <a:endParaRPr lang="en-GB" sz="1200">
              <a:latin typeface="Calibri" pitchFamily="34" charset="0"/>
              <a:cs typeface="Times New Roman" pitchFamily="18" charset="0"/>
            </a:endParaRPr>
          </a:p>
          <a:p>
            <a:endParaRPr lang="en-GB" sz="1200">
              <a:latin typeface="Calibri" pitchFamily="34" charset="0"/>
              <a:cs typeface="Times New Roman" pitchFamily="18" charset="0"/>
            </a:endParaRPr>
          </a:p>
          <a:p>
            <a:endParaRPr lang="en-GB" sz="1200">
              <a:latin typeface="Calibri" pitchFamily="34" charset="0"/>
              <a:cs typeface="Times New Roman" pitchFamily="18" charset="0"/>
            </a:endParaRPr>
          </a:p>
          <a:p>
            <a:r>
              <a:rPr lang="en-GB" sz="1200">
                <a:latin typeface="Calibri" pitchFamily="34" charset="0"/>
                <a:cs typeface="Times New Roman" pitchFamily="18" charset="0"/>
              </a:rPr>
              <a:t>Guardian</a:t>
            </a:r>
            <a:endParaRPr lang="en-GB">
              <a:latin typeface="Calibri" pitchFamily="34" charset="0"/>
              <a:cs typeface="Arial" charset="0"/>
            </a:endParaRPr>
          </a:p>
          <a:p>
            <a:endParaRPr lang="en-GB" sz="600">
              <a:latin typeface="Calibri" pitchFamily="34" charset="0"/>
              <a:cs typeface="Arial" charset="0"/>
            </a:endParaRPr>
          </a:p>
          <a:p>
            <a:endParaRPr lang="en-GB" sz="600">
              <a:latin typeface="Calibri" pitchFamily="34" charset="0"/>
              <a:cs typeface="Arial" charset="0"/>
            </a:endParaRPr>
          </a:p>
          <a:p>
            <a:endParaRPr lang="en-GB" sz="600">
              <a:latin typeface="Calibri" pitchFamily="34" charset="0"/>
              <a:cs typeface="Arial" charset="0"/>
            </a:endParaRPr>
          </a:p>
        </p:txBody>
      </p:sp>
      <p:sp>
        <p:nvSpPr>
          <p:cNvPr id="16388" name="Rectangle 7"/>
          <p:cNvSpPr>
            <a:spLocks noChangeArrowheads="1"/>
          </p:cNvSpPr>
          <p:nvPr/>
        </p:nvSpPr>
        <p:spPr bwMode="auto">
          <a:xfrm>
            <a:off x="0" y="854075"/>
            <a:ext cx="4914900" cy="922338"/>
          </a:xfrm>
          <a:prstGeom prst="rect">
            <a:avLst/>
          </a:prstGeom>
          <a:noFill/>
          <a:ln w="9525">
            <a:noFill/>
            <a:miter lim="800000"/>
            <a:headEnd/>
            <a:tailEnd/>
          </a:ln>
        </p:spPr>
        <p:txBody>
          <a:bodyPr wrap="none" anchor="ctr">
            <a:spAutoFit/>
          </a:bodyPr>
          <a:lstStyle/>
          <a:p>
            <a:r>
              <a:rPr lang="en-GB" sz="1200">
                <a:latin typeface="Calibri" pitchFamily="34" charset="0"/>
                <a:ea typeface="Calibri" pitchFamily="34" charset="0"/>
                <a:cs typeface="Times New Roman" pitchFamily="18" charset="0"/>
              </a:rPr>
              <a:t>What do we mean by </a:t>
            </a:r>
            <a:r>
              <a:rPr lang="en-GB" sz="1200" b="1">
                <a:latin typeface="Calibri" pitchFamily="34" charset="0"/>
                <a:ea typeface="Calibri" pitchFamily="34" charset="0"/>
                <a:cs typeface="Times New Roman" pitchFamily="18" charset="0"/>
              </a:rPr>
              <a:t>politics?</a:t>
            </a:r>
            <a:r>
              <a:rPr lang="en-GB" sz="1200">
                <a:latin typeface="Calibri" pitchFamily="34" charset="0"/>
                <a:ea typeface="Calibri" pitchFamily="34" charset="0"/>
                <a:cs typeface="Times New Roman" pitchFamily="18" charset="0"/>
              </a:rPr>
              <a:t> </a:t>
            </a:r>
          </a:p>
          <a:p>
            <a:endParaRPr lang="en-GB" sz="1200">
              <a:latin typeface="Calibri" pitchFamily="34" charset="0"/>
              <a:ea typeface="Calibri" pitchFamily="34" charset="0"/>
              <a:cs typeface="Times New Roman" pitchFamily="18" charset="0"/>
            </a:endParaRPr>
          </a:p>
          <a:p>
            <a:r>
              <a:rPr lang="en-GB" sz="1200">
                <a:latin typeface="Calibri" pitchFamily="34" charset="0"/>
                <a:ea typeface="Calibri" pitchFamily="34" charset="0"/>
                <a:cs typeface="Times New Roman" pitchFamily="18" charset="0"/>
              </a:rPr>
              <a:t>Listen to your teacher discussing this first and then make some notes here</a:t>
            </a:r>
            <a:r>
              <a:rPr lang="en-GB" sz="1200">
                <a:latin typeface="Bookman Old Style" pitchFamily="18" charset="0"/>
                <a:ea typeface="Calibri" pitchFamily="34" charset="0"/>
                <a:cs typeface="Times New Roman" pitchFamily="18" charset="0"/>
              </a:rPr>
              <a:t>:-</a:t>
            </a:r>
            <a:endParaRPr lang="en-GB" sz="600">
              <a:ea typeface="Calibri" pitchFamily="34" charset="0"/>
              <a:cs typeface="Arial" charset="0"/>
            </a:endParaRPr>
          </a:p>
          <a:p>
            <a:pPr eaLnBrk="0" hangingPunct="0"/>
            <a:endParaRPr lang="en-GB">
              <a:ea typeface="Calibri" pitchFamily="34" charset="0"/>
              <a:cs typeface="Arial" charset="0"/>
            </a:endParaRPr>
          </a:p>
        </p:txBody>
      </p:sp>
      <p:sp>
        <p:nvSpPr>
          <p:cNvPr id="9" name="Rectangle 8"/>
          <p:cNvSpPr>
            <a:spLocks noChangeArrowheads="1"/>
          </p:cNvSpPr>
          <p:nvPr/>
        </p:nvSpPr>
        <p:spPr bwMode="auto">
          <a:xfrm>
            <a:off x="-20638" y="3938588"/>
            <a:ext cx="5761038" cy="1662112"/>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indent="319088">
              <a:defRPr/>
            </a:pPr>
            <a:r>
              <a:rPr lang="en-GB" dirty="0">
                <a:latin typeface="Arial" pitchFamily="34" charset="0"/>
                <a:cs typeface="Arial" pitchFamily="34" charset="0"/>
              </a:rPr>
              <a:t/>
            </a:r>
            <a:br>
              <a:rPr lang="en-GB" dirty="0">
                <a:latin typeface="Arial" pitchFamily="34" charset="0"/>
                <a:cs typeface="Arial" pitchFamily="34" charset="0"/>
              </a:rPr>
            </a:br>
            <a:endParaRPr lang="en-GB" dirty="0">
              <a:latin typeface="Arial" pitchFamily="34" charset="0"/>
              <a:cs typeface="Arial" pitchFamily="34" charset="0"/>
            </a:endParaRPr>
          </a:p>
          <a:p>
            <a:pPr eaLnBrk="0" hangingPunct="0">
              <a:defRPr/>
            </a:pPr>
            <a:r>
              <a:rPr lang="en-GB" sz="1200" dirty="0">
                <a:latin typeface="+mn-lt"/>
                <a:ea typeface="Calibri" pitchFamily="34" charset="0"/>
                <a:cs typeface="Times New Roman" pitchFamily="18" charset="0"/>
              </a:rPr>
              <a:t>        There are </a:t>
            </a:r>
            <a:r>
              <a:rPr lang="en-GB" sz="1200" b="1" dirty="0">
                <a:latin typeface="+mn-lt"/>
                <a:ea typeface="Calibri" pitchFamily="34" charset="0"/>
                <a:cs typeface="Times New Roman" pitchFamily="18" charset="0"/>
              </a:rPr>
              <a:t>two articles</a:t>
            </a:r>
            <a:r>
              <a:rPr lang="en-GB" sz="1200" dirty="0">
                <a:latin typeface="+mn-lt"/>
                <a:ea typeface="Calibri" pitchFamily="34" charset="0"/>
                <a:cs typeface="Times New Roman" pitchFamily="18" charset="0"/>
              </a:rPr>
              <a:t> on the next pages about  issues.  </a:t>
            </a:r>
          </a:p>
          <a:p>
            <a:pPr eaLnBrk="0" hangingPunct="0">
              <a:defRPr/>
            </a:pPr>
            <a:r>
              <a:rPr lang="en-GB" sz="1200" dirty="0">
                <a:latin typeface="+mn-lt"/>
                <a:ea typeface="Calibri" pitchFamily="34" charset="0"/>
                <a:cs typeface="Times New Roman" pitchFamily="18" charset="0"/>
              </a:rPr>
              <a:t>        One is from the Wikipedia website  and the second is from The Guardian Newspaper.</a:t>
            </a:r>
            <a:endParaRPr lang="en-GB" sz="600" dirty="0">
              <a:latin typeface="+mn-lt"/>
              <a:cs typeface="Arial" pitchFamily="34" charset="0"/>
            </a:endParaRPr>
          </a:p>
          <a:p>
            <a:pPr indent="319088" eaLnBrk="0" hangingPunct="0">
              <a:defRPr/>
            </a:pPr>
            <a:endParaRPr lang="en-GB" sz="1200" dirty="0">
              <a:latin typeface="+mn-lt"/>
              <a:ea typeface="Calibri" pitchFamily="34" charset="0"/>
              <a:cs typeface="Times New Roman" pitchFamily="18" charset="0"/>
            </a:endParaRPr>
          </a:p>
          <a:p>
            <a:pPr indent="319088" eaLnBrk="0" hangingPunct="0">
              <a:defRPr/>
            </a:pPr>
            <a:r>
              <a:rPr lang="en-GB" sz="1200" dirty="0">
                <a:latin typeface="+mn-lt"/>
                <a:ea typeface="Calibri" pitchFamily="34" charset="0"/>
                <a:cs typeface="Times New Roman" pitchFamily="18" charset="0"/>
              </a:rPr>
              <a:t>Are these </a:t>
            </a:r>
            <a:r>
              <a:rPr lang="en-GB" sz="1200" b="1" dirty="0">
                <a:latin typeface="+mn-lt"/>
                <a:ea typeface="Calibri" pitchFamily="34" charset="0"/>
                <a:cs typeface="Times New Roman" pitchFamily="18" charset="0"/>
              </a:rPr>
              <a:t>reliable sources</a:t>
            </a:r>
            <a:r>
              <a:rPr lang="en-GB" sz="1200" dirty="0">
                <a:latin typeface="+mn-lt"/>
                <a:ea typeface="Calibri" pitchFamily="34" charset="0"/>
                <a:cs typeface="Times New Roman" pitchFamily="18" charset="0"/>
              </a:rPr>
              <a:t> of information?</a:t>
            </a:r>
            <a:endParaRPr lang="en-GB" sz="600" dirty="0">
              <a:latin typeface="+mn-lt"/>
              <a:cs typeface="Arial" pitchFamily="34" charset="0"/>
            </a:endParaRPr>
          </a:p>
          <a:p>
            <a:pPr indent="319088" eaLnBrk="0" hangingPunct="0">
              <a:defRPr/>
            </a:pPr>
            <a:endParaRPr lang="en-GB" dirty="0">
              <a:latin typeface="+mn-lt"/>
              <a:cs typeface="Arial" pitchFamily="34" charset="0"/>
            </a:endParaRPr>
          </a:p>
        </p:txBody>
      </p:sp>
      <p:sp>
        <p:nvSpPr>
          <p:cNvPr id="16390" name="Rectangle 9"/>
          <p:cNvSpPr>
            <a:spLocks noChangeArrowheads="1"/>
          </p:cNvSpPr>
          <p:nvPr/>
        </p:nvSpPr>
        <p:spPr bwMode="auto">
          <a:xfrm>
            <a:off x="0" y="914400"/>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sp>
        <p:nvSpPr>
          <p:cNvPr id="16391" name="TextBox 2"/>
          <p:cNvSpPr txBox="1">
            <a:spLocks noChangeArrowheads="1"/>
          </p:cNvSpPr>
          <p:nvPr/>
        </p:nvSpPr>
        <p:spPr bwMode="auto">
          <a:xfrm>
            <a:off x="5619750" y="4057650"/>
            <a:ext cx="866775" cy="307975"/>
          </a:xfrm>
          <a:prstGeom prst="rect">
            <a:avLst/>
          </a:prstGeom>
          <a:noFill/>
          <a:ln w="9525">
            <a:noFill/>
            <a:miter lim="800000"/>
            <a:headEnd/>
            <a:tailEnd/>
          </a:ln>
        </p:spPr>
        <p:txBody>
          <a:bodyPr wrap="none">
            <a:spAutoFit/>
          </a:bodyPr>
          <a:lstStyle/>
          <a:p>
            <a:r>
              <a:rPr lang="en-GB" sz="1400">
                <a:latin typeface="Calibri" pitchFamily="34" charset="0"/>
              </a:rPr>
              <a:t>LO1   LO3</a:t>
            </a:r>
          </a:p>
        </p:txBody>
      </p:sp>
      <p:sp>
        <p:nvSpPr>
          <p:cNvPr id="16392" name="Rectangle 3"/>
          <p:cNvSpPr>
            <a:spLocks noChangeArrowheads="1"/>
          </p:cNvSpPr>
          <p:nvPr/>
        </p:nvSpPr>
        <p:spPr bwMode="auto">
          <a:xfrm>
            <a:off x="5619750" y="7864475"/>
            <a:ext cx="866775" cy="307975"/>
          </a:xfrm>
          <a:prstGeom prst="rect">
            <a:avLst/>
          </a:prstGeom>
          <a:noFill/>
          <a:ln w="9525">
            <a:noFill/>
            <a:miter lim="800000"/>
            <a:headEnd/>
            <a:tailEnd/>
          </a:ln>
        </p:spPr>
        <p:txBody>
          <a:bodyPr wrap="none">
            <a:spAutoFit/>
          </a:bodyPr>
          <a:lstStyle/>
          <a:p>
            <a:r>
              <a:rPr lang="en-GB" sz="1400">
                <a:latin typeface="Calibri" pitchFamily="34" charset="0"/>
              </a:rPr>
              <a:t>LO1   LO3</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4859338"/>
            <a:ext cx="6129338" cy="3097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611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3251" name="Title 1"/>
          <p:cNvSpPr>
            <a:spLocks noGrp="1"/>
          </p:cNvSpPr>
          <p:nvPr>
            <p:ph type="title"/>
          </p:nvPr>
        </p:nvSpPr>
        <p:spPr/>
        <p:txBody>
          <a:bodyPr/>
          <a:lstStyle/>
          <a:p>
            <a:pPr eaLnBrk="1" hangingPunct="1"/>
            <a:r>
              <a:rPr lang="en-GB" sz="2800" smtClean="0"/>
              <a:t>Reflect on the following statements. What is your opinion?</a:t>
            </a:r>
          </a:p>
        </p:txBody>
      </p:sp>
      <p:sp>
        <p:nvSpPr>
          <p:cNvPr id="53252" name="TextBox 3"/>
          <p:cNvSpPr txBox="1">
            <a:spLocks noChangeArrowheads="1"/>
          </p:cNvSpPr>
          <p:nvPr/>
        </p:nvSpPr>
        <p:spPr bwMode="auto">
          <a:xfrm>
            <a:off x="309563" y="2032000"/>
            <a:ext cx="6135687" cy="2586038"/>
          </a:xfrm>
          <a:prstGeom prst="rect">
            <a:avLst/>
          </a:prstGeom>
          <a:noFill/>
          <a:ln w="9525">
            <a:noFill/>
            <a:miter lim="800000"/>
            <a:headEnd/>
            <a:tailEnd/>
          </a:ln>
        </p:spPr>
        <p:txBody>
          <a:bodyPr wrap="none">
            <a:spAutoFit/>
          </a:bodyPr>
          <a:lstStyle/>
          <a:p>
            <a:r>
              <a:rPr lang="en-GB">
                <a:latin typeface="Calibri" pitchFamily="34" charset="0"/>
              </a:rPr>
              <a:t>Large companies should make as much profit as they can at any</a:t>
            </a:r>
          </a:p>
          <a:p>
            <a:r>
              <a:rPr lang="en-GB">
                <a:latin typeface="Calibri" pitchFamily="34" charset="0"/>
              </a:rPr>
              <a:t> cost. </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53253" name="TextBox 6"/>
          <p:cNvSpPr txBox="1">
            <a:spLocks noChangeArrowheads="1"/>
          </p:cNvSpPr>
          <p:nvPr/>
        </p:nvSpPr>
        <p:spPr bwMode="auto">
          <a:xfrm>
            <a:off x="309563" y="4859338"/>
            <a:ext cx="6189662" cy="923925"/>
          </a:xfrm>
          <a:prstGeom prst="rect">
            <a:avLst/>
          </a:prstGeom>
          <a:noFill/>
          <a:ln w="9525">
            <a:noFill/>
            <a:miter lim="800000"/>
            <a:headEnd/>
            <a:tailEnd/>
          </a:ln>
        </p:spPr>
        <p:txBody>
          <a:bodyPr wrap="none">
            <a:spAutoFit/>
          </a:bodyPr>
          <a:lstStyle/>
          <a:p>
            <a:r>
              <a:rPr lang="en-GB">
                <a:latin typeface="Calibri" pitchFamily="34" charset="0"/>
              </a:rPr>
              <a:t>People should work harder in school to avoid having to get a job</a:t>
            </a:r>
          </a:p>
          <a:p>
            <a:r>
              <a:rPr lang="en-GB">
                <a:latin typeface="Calibri" pitchFamily="34" charset="0"/>
              </a:rPr>
              <a:t>with poor working conditions.</a:t>
            </a:r>
          </a:p>
          <a:p>
            <a:endParaRPr lang="en-GB">
              <a:latin typeface="Calibri" pitchFamily="34" charset="0"/>
            </a:endParaRPr>
          </a:p>
        </p:txBody>
      </p:sp>
      <p:sp>
        <p:nvSpPr>
          <p:cNvPr id="53254" name="TextBox 9"/>
          <p:cNvSpPr txBox="1">
            <a:spLocks noChangeArrowheads="1"/>
          </p:cNvSpPr>
          <p:nvPr/>
        </p:nvSpPr>
        <p:spPr bwMode="auto">
          <a:xfrm>
            <a:off x="0" y="8154988"/>
            <a:ext cx="6792913" cy="647700"/>
          </a:xfrm>
          <a:prstGeom prst="rect">
            <a:avLst/>
          </a:prstGeom>
          <a:noFill/>
          <a:ln w="9525">
            <a:noFill/>
            <a:miter lim="800000"/>
            <a:headEnd/>
            <a:tailEnd/>
          </a:ln>
        </p:spPr>
        <p:txBody>
          <a:bodyPr wrap="none">
            <a:spAutoFit/>
          </a:bodyPr>
          <a:lstStyle/>
          <a:p>
            <a:r>
              <a:rPr lang="en-GB">
                <a:latin typeface="Calibri" pitchFamily="34" charset="0"/>
              </a:rPr>
              <a:t>Now that you have stated your opinion – take part in a class debate to </a:t>
            </a:r>
          </a:p>
          <a:p>
            <a:r>
              <a:rPr lang="en-GB">
                <a:latin typeface="Calibri" pitchFamily="34" charset="0"/>
              </a:rPr>
              <a:t>see how other people feel. Remember – </a:t>
            </a:r>
            <a:r>
              <a:rPr lang="en-GB" b="1">
                <a:latin typeface="Calibri" pitchFamily="34" charset="0"/>
              </a:rPr>
              <a:t>Hands up to speak</a:t>
            </a:r>
            <a:r>
              <a:rPr lang="en-GB">
                <a:latin typeface="Calibri" pitchFamily="34" charset="0"/>
              </a:rPr>
              <a:t>.</a:t>
            </a:r>
          </a:p>
        </p:txBody>
      </p:sp>
      <p:sp>
        <p:nvSpPr>
          <p:cNvPr id="53255" name="Rectangle 2"/>
          <p:cNvSpPr>
            <a:spLocks noChangeArrowheads="1"/>
          </p:cNvSpPr>
          <p:nvPr/>
        </p:nvSpPr>
        <p:spPr bwMode="auto">
          <a:xfrm>
            <a:off x="5637213" y="4346575"/>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53256" name="Rectangle 5"/>
          <p:cNvSpPr>
            <a:spLocks noChangeArrowheads="1"/>
          </p:cNvSpPr>
          <p:nvPr/>
        </p:nvSpPr>
        <p:spPr bwMode="auto">
          <a:xfrm>
            <a:off x="5637213" y="7648575"/>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9238" y="5222875"/>
            <a:ext cx="6235700" cy="3687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10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4275" name="Title 1"/>
          <p:cNvSpPr>
            <a:spLocks noGrp="1"/>
          </p:cNvSpPr>
          <p:nvPr>
            <p:ph type="title"/>
          </p:nvPr>
        </p:nvSpPr>
        <p:spPr>
          <a:xfrm>
            <a:off x="342900" y="366713"/>
            <a:ext cx="6172200" cy="533400"/>
          </a:xfrm>
        </p:spPr>
        <p:txBody>
          <a:bodyPr/>
          <a:lstStyle/>
          <a:p>
            <a:pPr eaLnBrk="1" hangingPunct="1"/>
            <a:r>
              <a:rPr lang="en-GB" sz="2800" smtClean="0"/>
              <a:t>Has your opinion changed?</a:t>
            </a:r>
          </a:p>
        </p:txBody>
      </p:sp>
      <p:sp>
        <p:nvSpPr>
          <p:cNvPr id="54276" name="TextBox 3"/>
          <p:cNvSpPr txBox="1">
            <a:spLocks noChangeArrowheads="1"/>
          </p:cNvSpPr>
          <p:nvPr/>
        </p:nvSpPr>
        <p:spPr bwMode="auto">
          <a:xfrm>
            <a:off x="295275" y="1258888"/>
            <a:ext cx="6526213" cy="2586037"/>
          </a:xfrm>
          <a:prstGeom prst="rect">
            <a:avLst/>
          </a:prstGeom>
          <a:noFill/>
          <a:ln w="9525">
            <a:noFill/>
            <a:miter lim="800000"/>
            <a:headEnd/>
            <a:tailEnd/>
          </a:ln>
        </p:spPr>
        <p:txBody>
          <a:bodyPr wrap="none">
            <a:spAutoFit/>
          </a:bodyPr>
          <a:lstStyle/>
          <a:p>
            <a:r>
              <a:rPr lang="en-GB">
                <a:latin typeface="Calibri" pitchFamily="34" charset="0"/>
              </a:rPr>
              <a:t>Based on what you heard in the debate- has your opinion changed?</a:t>
            </a:r>
          </a:p>
          <a:p>
            <a:r>
              <a:rPr lang="en-GB">
                <a:latin typeface="Calibri" pitchFamily="34" charset="0"/>
              </a:rPr>
              <a:t>Record new information in the box below.</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54277" name="Rectangle 2"/>
          <p:cNvSpPr>
            <a:spLocks noChangeArrowheads="1"/>
          </p:cNvSpPr>
          <p:nvPr/>
        </p:nvSpPr>
        <p:spPr bwMode="auto">
          <a:xfrm>
            <a:off x="203200" y="4670425"/>
            <a:ext cx="6143625" cy="923925"/>
          </a:xfrm>
          <a:prstGeom prst="rect">
            <a:avLst/>
          </a:prstGeom>
          <a:noFill/>
          <a:ln w="9525">
            <a:noFill/>
            <a:miter lim="800000"/>
            <a:headEnd/>
            <a:tailEnd/>
          </a:ln>
        </p:spPr>
        <p:txBody>
          <a:bodyPr>
            <a:spAutoFit/>
          </a:bodyPr>
          <a:lstStyle/>
          <a:p>
            <a:endParaRPr lang="en-GB">
              <a:latin typeface="Calibri" pitchFamily="34" charset="0"/>
            </a:endParaRPr>
          </a:p>
          <a:p>
            <a:r>
              <a:rPr lang="en-GB">
                <a:latin typeface="Calibri" pitchFamily="34" charset="0"/>
              </a:rPr>
              <a:t> .</a:t>
            </a:r>
          </a:p>
          <a:p>
            <a:endParaRPr lang="en-GB">
              <a:latin typeface="Calibri" pitchFamily="34" charset="0"/>
            </a:endParaRPr>
          </a:p>
        </p:txBody>
      </p:sp>
      <p:sp>
        <p:nvSpPr>
          <p:cNvPr id="54278" name="TextBox 5"/>
          <p:cNvSpPr txBox="1">
            <a:spLocks noChangeArrowheads="1"/>
          </p:cNvSpPr>
          <p:nvPr/>
        </p:nvSpPr>
        <p:spPr bwMode="auto">
          <a:xfrm>
            <a:off x="-3175" y="4210050"/>
            <a:ext cx="6716713" cy="830263"/>
          </a:xfrm>
          <a:prstGeom prst="rect">
            <a:avLst/>
          </a:prstGeom>
          <a:noFill/>
          <a:ln w="9525">
            <a:noFill/>
            <a:miter lim="800000"/>
            <a:headEnd/>
            <a:tailEnd/>
          </a:ln>
        </p:spPr>
        <p:txBody>
          <a:bodyPr wrap="none">
            <a:spAutoFit/>
          </a:bodyPr>
          <a:lstStyle/>
          <a:p>
            <a:r>
              <a:rPr lang="en-GB" sz="1600">
                <a:latin typeface="Calibri" pitchFamily="34" charset="0"/>
              </a:rPr>
              <a:t>You should now record your Personal Standpoint. What is your </a:t>
            </a:r>
          </a:p>
          <a:p>
            <a:r>
              <a:rPr lang="en-GB" sz="1600">
                <a:latin typeface="Calibri" pitchFamily="34" charset="0"/>
              </a:rPr>
              <a:t>Opinion on Workforce Legislation and Human disasters? What is this based on?</a:t>
            </a:r>
          </a:p>
          <a:p>
            <a:r>
              <a:rPr lang="en-GB" sz="1600">
                <a:latin typeface="Calibri" pitchFamily="34" charset="0"/>
              </a:rPr>
              <a:t>Are your sources reliable?</a:t>
            </a:r>
          </a:p>
        </p:txBody>
      </p:sp>
      <p:sp>
        <p:nvSpPr>
          <p:cNvPr id="54279" name="Rectangle 6"/>
          <p:cNvSpPr>
            <a:spLocks noChangeArrowheads="1"/>
          </p:cNvSpPr>
          <p:nvPr/>
        </p:nvSpPr>
        <p:spPr bwMode="auto">
          <a:xfrm>
            <a:off x="5668963" y="3844925"/>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54280" name="Rectangle 7"/>
          <p:cNvSpPr>
            <a:spLocks noChangeArrowheads="1"/>
          </p:cNvSpPr>
          <p:nvPr/>
        </p:nvSpPr>
        <p:spPr bwMode="auto">
          <a:xfrm>
            <a:off x="5395913" y="8640763"/>
            <a:ext cx="112077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9250" y="1711325"/>
            <a:ext cx="6192838" cy="3024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298" name="TextBox 5"/>
          <p:cNvSpPr txBox="1">
            <a:spLocks noChangeArrowheads="1"/>
          </p:cNvSpPr>
          <p:nvPr/>
        </p:nvSpPr>
        <p:spPr bwMode="auto">
          <a:xfrm>
            <a:off x="28575" y="4906963"/>
            <a:ext cx="6496050" cy="831850"/>
          </a:xfrm>
          <a:prstGeom prst="rect">
            <a:avLst/>
          </a:prstGeom>
          <a:noFill/>
          <a:ln w="9525">
            <a:noFill/>
            <a:miter lim="800000"/>
            <a:headEnd/>
            <a:tailEnd/>
          </a:ln>
        </p:spPr>
        <p:txBody>
          <a:bodyPr wrap="none">
            <a:spAutoFit/>
          </a:bodyPr>
          <a:lstStyle/>
          <a:p>
            <a:r>
              <a:rPr lang="en-GB" sz="1600">
                <a:latin typeface="Calibri" pitchFamily="34" charset="0"/>
              </a:rPr>
              <a:t>You should now reflect on the  Strengths and Weaknesses of your </a:t>
            </a:r>
          </a:p>
          <a:p>
            <a:r>
              <a:rPr lang="en-GB" sz="1600">
                <a:latin typeface="Calibri" pitchFamily="34" charset="0"/>
              </a:rPr>
              <a:t>Poster in raising awareness of the impact of Technology on Natural disasters</a:t>
            </a:r>
          </a:p>
          <a:p>
            <a:r>
              <a:rPr lang="en-GB" sz="1600">
                <a:latin typeface="Calibri" pitchFamily="34" charset="0"/>
              </a:rPr>
              <a:t>preparation.</a:t>
            </a:r>
          </a:p>
        </p:txBody>
      </p:sp>
      <p:graphicFrame>
        <p:nvGraphicFramePr>
          <p:cNvPr id="8" name="Table 7"/>
          <p:cNvGraphicFramePr>
            <a:graphicFrameLocks noGrp="1"/>
          </p:cNvGraphicFramePr>
          <p:nvPr/>
        </p:nvGraphicFramePr>
        <p:xfrm>
          <a:off x="260350" y="6156325"/>
          <a:ext cx="6192838" cy="2382838"/>
        </p:xfrm>
        <a:graphic>
          <a:graphicData uri="http://schemas.openxmlformats.org/drawingml/2006/table">
            <a:tbl>
              <a:tblPr firstRow="1" bandRow="1">
                <a:tableStyleId>{5940675A-B579-460E-94D1-54222C63F5DA}</a:tableStyleId>
              </a:tblPr>
              <a:tblGrid>
                <a:gridCol w="3096344"/>
                <a:gridCol w="3096344"/>
              </a:tblGrid>
              <a:tr h="370840">
                <a:tc>
                  <a:txBody>
                    <a:bodyPr/>
                    <a:lstStyle/>
                    <a:p>
                      <a:r>
                        <a:rPr lang="en-GB" dirty="0" smtClean="0"/>
                        <a:t>Strengths</a:t>
                      </a:r>
                      <a:endParaRPr lang="en-GB" dirty="0"/>
                    </a:p>
                  </a:txBody>
                  <a:tcPr/>
                </a:tc>
                <a:tc>
                  <a:txBody>
                    <a:bodyPr/>
                    <a:lstStyle/>
                    <a:p>
                      <a:r>
                        <a:rPr lang="en-GB" dirty="0" smtClean="0"/>
                        <a:t>Weaknesses</a:t>
                      </a:r>
                      <a:endParaRPr lang="en-GB" dirty="0"/>
                    </a:p>
                  </a:txBody>
                  <a:tcPr/>
                </a:tc>
              </a:tr>
              <a:tr h="370840">
                <a:tc>
                  <a:txBody>
                    <a:bodyPr/>
                    <a:lstStyle/>
                    <a:p>
                      <a:endParaRPr lang="en-GB"/>
                    </a:p>
                  </a:txBody>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tc>
              </a:tr>
            </a:tbl>
          </a:graphicData>
        </a:graphic>
      </p:graphicFrame>
      <p:sp>
        <p:nvSpPr>
          <p:cNvPr id="55310" name="Rectangle 8"/>
          <p:cNvSpPr>
            <a:spLocks noChangeArrowheads="1"/>
          </p:cNvSpPr>
          <p:nvPr/>
        </p:nvSpPr>
        <p:spPr bwMode="auto">
          <a:xfrm>
            <a:off x="5402263" y="4429125"/>
            <a:ext cx="1120775" cy="306388"/>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
        <p:nvSpPr>
          <p:cNvPr id="55311" name="Rectangle 1"/>
          <p:cNvSpPr>
            <a:spLocks noChangeArrowheads="1"/>
          </p:cNvSpPr>
          <p:nvPr/>
        </p:nvSpPr>
        <p:spPr bwMode="auto">
          <a:xfrm>
            <a:off x="260350" y="395288"/>
            <a:ext cx="6173788" cy="954087"/>
          </a:xfrm>
          <a:prstGeom prst="rect">
            <a:avLst/>
          </a:prstGeom>
          <a:noFill/>
          <a:ln w="9525">
            <a:noFill/>
            <a:miter lim="800000"/>
            <a:headEnd/>
            <a:tailEnd/>
          </a:ln>
        </p:spPr>
        <p:txBody>
          <a:bodyPr>
            <a:spAutoFit/>
          </a:bodyPr>
          <a:lstStyle/>
          <a:p>
            <a:r>
              <a:rPr lang="en-GB" sz="1400">
                <a:latin typeface="Calibri" pitchFamily="34" charset="0"/>
              </a:rPr>
              <a:t>You are to research “Working conditions in the UK” . You should then produce</a:t>
            </a:r>
          </a:p>
          <a:p>
            <a:r>
              <a:rPr lang="en-GB" sz="1400">
                <a:latin typeface="Calibri" pitchFamily="34" charset="0"/>
              </a:rPr>
              <a:t>a storyboard for a TV advert to show workers how the law can protect them in </a:t>
            </a:r>
          </a:p>
          <a:p>
            <a:r>
              <a:rPr lang="en-GB" sz="1400">
                <a:latin typeface="Calibri" pitchFamily="34" charset="0"/>
              </a:rPr>
              <a:t>work and what they  are entitled to. Research some statistics / guidelines and </a:t>
            </a:r>
          </a:p>
          <a:p>
            <a:r>
              <a:rPr lang="en-GB" sz="1400">
                <a:latin typeface="Calibri" pitchFamily="34" charset="0"/>
              </a:rPr>
              <a:t>record them in the  space below before producing your  storyboard.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8"/>
          <p:cNvSpPr>
            <a:spLocks noChangeArrowheads="1"/>
          </p:cNvSpPr>
          <p:nvPr/>
        </p:nvSpPr>
        <p:spPr bwMode="auto">
          <a:xfrm>
            <a:off x="0" y="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56322" name="Rectangle 9"/>
          <p:cNvSpPr>
            <a:spLocks noChangeArrowheads="1"/>
          </p:cNvSpPr>
          <p:nvPr/>
        </p:nvSpPr>
        <p:spPr bwMode="auto">
          <a:xfrm>
            <a:off x="2211388" y="146050"/>
            <a:ext cx="2586037" cy="923925"/>
          </a:xfrm>
          <a:prstGeom prst="rect">
            <a:avLst/>
          </a:prstGeom>
          <a:noFill/>
          <a:ln w="9525">
            <a:noFill/>
            <a:miter lim="800000"/>
            <a:headEnd/>
            <a:tailEnd/>
          </a:ln>
        </p:spPr>
        <p:txBody>
          <a:bodyPr anchor="ctr">
            <a:spAutoFit/>
          </a:bodyPr>
          <a:lstStyle/>
          <a:p>
            <a:r>
              <a:rPr lang="en-GB" sz="1200" b="1" u="sng">
                <a:latin typeface="Bookman Old Style" pitchFamily="18" charset="0"/>
                <a:cs typeface="Times New Roman" pitchFamily="18" charset="0"/>
              </a:rPr>
              <a:t>Natural and Human Disasters</a:t>
            </a:r>
            <a:endParaRPr lang="en-GB" sz="600">
              <a:cs typeface="Arial" charset="0"/>
            </a:endParaRPr>
          </a:p>
          <a:p>
            <a:pPr algn="ctr" eaLnBrk="0" hangingPunct="0"/>
            <a:r>
              <a:rPr lang="en-GB" sz="1200" b="1" u="sng">
                <a:latin typeface="Bookman Old Style" pitchFamily="18" charset="0"/>
                <a:ea typeface="Calibri" pitchFamily="34" charset="0"/>
                <a:cs typeface="Times New Roman" pitchFamily="18" charset="0"/>
              </a:rPr>
              <a:t>&amp;</a:t>
            </a:r>
            <a:endParaRPr lang="en-GB" sz="600">
              <a:cs typeface="Arial" charset="0"/>
            </a:endParaRPr>
          </a:p>
          <a:p>
            <a:pPr algn="ctr" eaLnBrk="0" hangingPunct="0"/>
            <a:r>
              <a:rPr lang="en-GB" sz="1200" b="1" u="sng">
                <a:latin typeface="Bookman Old Style" pitchFamily="18" charset="0"/>
                <a:cs typeface="Times New Roman" pitchFamily="18" charset="0"/>
              </a:rPr>
              <a:t>The Environment</a:t>
            </a:r>
            <a:endParaRPr lang="en-GB" sz="600">
              <a:cs typeface="Arial" charset="0"/>
            </a:endParaRPr>
          </a:p>
          <a:p>
            <a:pPr eaLnBrk="0" hangingPunct="0"/>
            <a:endParaRPr lang="en-GB">
              <a:cs typeface="Arial" charset="0"/>
            </a:endParaRPr>
          </a:p>
        </p:txBody>
      </p:sp>
      <p:sp>
        <p:nvSpPr>
          <p:cNvPr id="56323" name="Rectangle 10"/>
          <p:cNvSpPr>
            <a:spLocks noChangeArrowheads="1"/>
          </p:cNvSpPr>
          <p:nvPr/>
        </p:nvSpPr>
        <p:spPr bwMode="auto">
          <a:xfrm>
            <a:off x="0" y="914400"/>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sp>
        <p:nvSpPr>
          <p:cNvPr id="56324" name="Rectangle 11"/>
          <p:cNvSpPr>
            <a:spLocks noChangeArrowheads="1"/>
          </p:cNvSpPr>
          <p:nvPr/>
        </p:nvSpPr>
        <p:spPr bwMode="auto">
          <a:xfrm>
            <a:off x="0" y="137160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56325" name="Rectangle 12"/>
          <p:cNvSpPr>
            <a:spLocks noChangeArrowheads="1"/>
          </p:cNvSpPr>
          <p:nvPr/>
        </p:nvSpPr>
        <p:spPr bwMode="auto">
          <a:xfrm>
            <a:off x="0" y="1828800"/>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sp>
        <p:nvSpPr>
          <p:cNvPr id="56326" name="Rectangle 14"/>
          <p:cNvSpPr>
            <a:spLocks noChangeArrowheads="1"/>
          </p:cNvSpPr>
          <p:nvPr/>
        </p:nvSpPr>
        <p:spPr bwMode="auto">
          <a:xfrm>
            <a:off x="0" y="2743200"/>
            <a:ext cx="6858000" cy="457200"/>
          </a:xfrm>
          <a:prstGeom prst="rect">
            <a:avLst/>
          </a:prstGeom>
          <a:noFill/>
          <a:ln w="9525">
            <a:noFill/>
            <a:miter lim="800000"/>
            <a:headEnd/>
            <a:tailEnd/>
          </a:ln>
        </p:spPr>
        <p:txBody>
          <a:bodyPr wrap="none" anchor="ctr">
            <a:spAutoFit/>
          </a:bodyPr>
          <a:lstStyle/>
          <a:p>
            <a:endParaRPr lang="en-GB">
              <a:cs typeface="Arial" charset="0"/>
            </a:endParaRPr>
          </a:p>
        </p:txBody>
      </p:sp>
      <p:pic>
        <p:nvPicPr>
          <p:cNvPr id="56327" name="Picture 2" descr="http://t2.gstatic.com/images?q=tbn:ANd9GcTwJFrhcE2M1eKd6rcptuJQBrzAmh4wYJ9gsvanghQJq0ieWowJ-5fS9feb">
            <a:hlinkClick r:id="rId2"/>
          </p:cNvPr>
          <p:cNvPicPr>
            <a:picLocks noChangeAspect="1" noChangeArrowheads="1"/>
          </p:cNvPicPr>
          <p:nvPr/>
        </p:nvPicPr>
        <p:blipFill>
          <a:blip r:embed="rId3"/>
          <a:srcRect/>
          <a:stretch>
            <a:fillRect/>
          </a:stretch>
        </p:blipFill>
        <p:spPr bwMode="auto">
          <a:xfrm>
            <a:off x="260350" y="1392238"/>
            <a:ext cx="5905500" cy="2255837"/>
          </a:xfrm>
          <a:prstGeom prst="rect">
            <a:avLst/>
          </a:prstGeom>
          <a:noFill/>
          <a:ln w="9525">
            <a:noFill/>
            <a:miter lim="800000"/>
            <a:headEnd/>
            <a:tailEnd/>
          </a:ln>
        </p:spPr>
      </p:pic>
      <p:pic>
        <p:nvPicPr>
          <p:cNvPr id="56328" name="Picture 4" descr="http://t3.gstatic.com/images?q=tbn:ANd9GcQLq2NnHW9oyP1Wc10mqnocokkUWKpqit26HF5bDjqsCby1t4eHU_K5stg">
            <a:hlinkClick r:id="rId4"/>
          </p:cNvPr>
          <p:cNvPicPr>
            <a:picLocks noChangeAspect="1" noChangeArrowheads="1"/>
          </p:cNvPicPr>
          <p:nvPr/>
        </p:nvPicPr>
        <p:blipFill>
          <a:blip r:embed="rId5"/>
          <a:srcRect/>
          <a:stretch>
            <a:fillRect/>
          </a:stretch>
        </p:blipFill>
        <p:spPr bwMode="auto">
          <a:xfrm>
            <a:off x="260350" y="3776663"/>
            <a:ext cx="5905500" cy="2843212"/>
          </a:xfrm>
          <a:prstGeom prst="rect">
            <a:avLst/>
          </a:prstGeom>
          <a:noFill/>
          <a:ln w="9525">
            <a:noFill/>
            <a:miter lim="800000"/>
            <a:headEnd/>
            <a:tailEnd/>
          </a:ln>
        </p:spPr>
      </p:pic>
      <p:pic>
        <p:nvPicPr>
          <p:cNvPr id="56329" name="Picture 6" descr="http://t2.gstatic.com/images?q=tbn:ANd9GcTMJUNJ79XDq1S0X6NS4S0kgXKbq6Kj4yqWtHo2b6rtZa1KtHESmgEfcnCF">
            <a:hlinkClick r:id="rId6"/>
          </p:cNvPr>
          <p:cNvPicPr>
            <a:picLocks noChangeAspect="1" noChangeArrowheads="1"/>
          </p:cNvPicPr>
          <p:nvPr/>
        </p:nvPicPr>
        <p:blipFill>
          <a:blip r:embed="rId7"/>
          <a:srcRect/>
          <a:stretch>
            <a:fillRect/>
          </a:stretch>
        </p:blipFill>
        <p:spPr bwMode="auto">
          <a:xfrm>
            <a:off x="368300" y="6804025"/>
            <a:ext cx="5797550" cy="1528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260350" y="1404938"/>
            <a:ext cx="6116638" cy="2970212"/>
          </a:xfrm>
          <a:prstGeom prst="rect">
            <a:avLst/>
          </a:prstGeom>
          <a:solidFill>
            <a:srgbClr val="FFFFFF"/>
          </a:solidFill>
          <a:ln w="9525">
            <a:solidFill>
              <a:srgbClr val="000000"/>
            </a:solidFill>
            <a:miter lim="800000"/>
            <a:headEnd/>
            <a:tailEnd/>
          </a:ln>
        </p:spPr>
        <p:txBody>
          <a:bodyPr/>
          <a:lstStyle/>
          <a:p>
            <a:endParaRPr lang="en-GB">
              <a:latin typeface="Calibri" pitchFamily="34" charset="0"/>
            </a:endParaRPr>
          </a:p>
        </p:txBody>
      </p:sp>
      <p:sp>
        <p:nvSpPr>
          <p:cNvPr id="57346" name="Text Box 1"/>
          <p:cNvSpPr txBox="1">
            <a:spLocks noChangeArrowheads="1"/>
          </p:cNvSpPr>
          <p:nvPr/>
        </p:nvSpPr>
        <p:spPr bwMode="auto">
          <a:xfrm>
            <a:off x="406400" y="5508625"/>
            <a:ext cx="6045200" cy="2752725"/>
          </a:xfrm>
          <a:prstGeom prst="rect">
            <a:avLst/>
          </a:prstGeom>
          <a:solidFill>
            <a:srgbClr val="FFFFFF"/>
          </a:solidFill>
          <a:ln w="9525">
            <a:solidFill>
              <a:srgbClr val="000000"/>
            </a:solidFill>
            <a:miter lim="800000"/>
            <a:headEnd/>
            <a:tailEnd/>
          </a:ln>
        </p:spPr>
        <p:txBody>
          <a:bodyPr/>
          <a:lstStyle/>
          <a:p>
            <a:r>
              <a:rPr lang="en-GB" sz="1400">
                <a:latin typeface="Calibri" pitchFamily="34" charset="0"/>
              </a:rPr>
              <a:t>www.greenfacts.org</a:t>
            </a:r>
          </a:p>
          <a:p>
            <a:endParaRPr lang="en-GB" sz="600">
              <a:cs typeface="Arial" charset="0"/>
            </a:endParaRPr>
          </a:p>
          <a:p>
            <a:pPr eaLnBrk="0" hangingPunct="0"/>
            <a:endParaRPr lang="en-GB" sz="1200">
              <a:latin typeface="Bookman Old Style" pitchFamily="18" charset="0"/>
              <a:ea typeface="Calibri" pitchFamily="34" charset="0"/>
              <a:cs typeface="Times New Roman" pitchFamily="18" charset="0"/>
            </a:endParaRPr>
          </a:p>
          <a:p>
            <a:pPr eaLnBrk="0" hangingPunct="0"/>
            <a:endParaRPr lang="en-GB" sz="1200">
              <a:latin typeface="Bookman Old Style" pitchFamily="18" charset="0"/>
              <a:ea typeface="Calibri" pitchFamily="34" charset="0"/>
              <a:cs typeface="Times New Roman" pitchFamily="18" charset="0"/>
            </a:endParaRPr>
          </a:p>
          <a:p>
            <a:pPr eaLnBrk="0" hangingPunct="0"/>
            <a:endParaRPr lang="en-GB" sz="1200">
              <a:latin typeface="Bookman Old Style" pitchFamily="18" charset="0"/>
              <a:ea typeface="Calibri" pitchFamily="34" charset="0"/>
              <a:cs typeface="Times New Roman" pitchFamily="18" charset="0"/>
            </a:endParaRPr>
          </a:p>
          <a:p>
            <a:pPr eaLnBrk="0" hangingPunct="0"/>
            <a:endParaRPr lang="en-GB" sz="1200">
              <a:latin typeface="Bookman Old Style" pitchFamily="18" charset="0"/>
              <a:ea typeface="Calibri" pitchFamily="34" charset="0"/>
              <a:cs typeface="Times New Roman" pitchFamily="18" charset="0"/>
            </a:endParaRPr>
          </a:p>
          <a:p>
            <a:pPr eaLnBrk="0" hangingPunct="0"/>
            <a:endParaRPr lang="en-GB" sz="1200">
              <a:latin typeface="Bookman Old Style" pitchFamily="18" charset="0"/>
              <a:ea typeface="Calibri" pitchFamily="34" charset="0"/>
              <a:cs typeface="Times New Roman" pitchFamily="18" charset="0"/>
            </a:endParaRPr>
          </a:p>
          <a:p>
            <a:pPr eaLnBrk="0" hangingPunct="0"/>
            <a:endParaRPr lang="en-GB" sz="1200">
              <a:latin typeface="Bookman Old Style" pitchFamily="18" charset="0"/>
              <a:ea typeface="Calibri" pitchFamily="34" charset="0"/>
              <a:cs typeface="Times New Roman" pitchFamily="18" charset="0"/>
            </a:endParaRPr>
          </a:p>
          <a:p>
            <a:pPr eaLnBrk="0" hangingPunct="0"/>
            <a:r>
              <a:rPr lang="en-GB" sz="1600">
                <a:latin typeface="Calibri" pitchFamily="34" charset="0"/>
              </a:rPr>
              <a:t>www.imascientist.org</a:t>
            </a:r>
          </a:p>
          <a:p>
            <a:pPr eaLnBrk="0" hangingPunct="0"/>
            <a:endParaRPr lang="en-GB">
              <a:cs typeface="Arial" charset="0"/>
            </a:endParaRPr>
          </a:p>
        </p:txBody>
      </p:sp>
      <p:sp>
        <p:nvSpPr>
          <p:cNvPr id="57347" name="Rectangle 4"/>
          <p:cNvSpPr>
            <a:spLocks noChangeArrowheads="1"/>
          </p:cNvSpPr>
          <p:nvPr/>
        </p:nvSpPr>
        <p:spPr bwMode="auto">
          <a:xfrm>
            <a:off x="0" y="0"/>
            <a:ext cx="6858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57348" name="Rectangle 5"/>
          <p:cNvSpPr>
            <a:spLocks noChangeArrowheads="1"/>
          </p:cNvSpPr>
          <p:nvPr/>
        </p:nvSpPr>
        <p:spPr bwMode="auto">
          <a:xfrm>
            <a:off x="0" y="85725"/>
            <a:ext cx="4992688" cy="1200150"/>
          </a:xfrm>
          <a:prstGeom prst="rect">
            <a:avLst/>
          </a:prstGeom>
          <a:noFill/>
          <a:ln w="9525">
            <a:noFill/>
            <a:miter lim="800000"/>
            <a:headEnd/>
            <a:tailEnd/>
          </a:ln>
        </p:spPr>
        <p:txBody>
          <a:bodyPr wrap="none" anchor="ctr">
            <a:spAutoFit/>
          </a:bodyPr>
          <a:lstStyle/>
          <a:p>
            <a:r>
              <a:rPr lang="en-GB" sz="1200" b="1" u="sng">
                <a:latin typeface="Calibri" pitchFamily="34" charset="0"/>
                <a:ea typeface="Calibri" pitchFamily="34" charset="0"/>
                <a:cs typeface="Times New Roman" pitchFamily="18" charset="0"/>
              </a:rPr>
              <a:t>How do Natural and Human disasters impact on the Environment?</a:t>
            </a:r>
          </a:p>
          <a:p>
            <a:endParaRPr lang="en-GB" sz="1200" b="1" u="sng">
              <a:latin typeface="Calibri" pitchFamily="34" charset="0"/>
              <a:ea typeface="Calibri" pitchFamily="34" charset="0"/>
              <a:cs typeface="Times New Roman" pitchFamily="18" charset="0"/>
            </a:endParaRPr>
          </a:p>
          <a:p>
            <a:pPr eaLnBrk="0" hangingPunct="0"/>
            <a:endParaRPr lang="en-GB" sz="600">
              <a:latin typeface="Calibri" pitchFamily="34" charset="0"/>
              <a:ea typeface="Calibri" pitchFamily="34" charset="0"/>
              <a:cs typeface="Arial" charset="0"/>
            </a:endParaRPr>
          </a:p>
          <a:p>
            <a:pPr eaLnBrk="0" hangingPunct="0"/>
            <a:r>
              <a:rPr lang="en-GB" sz="1200">
                <a:latin typeface="Calibri" pitchFamily="34" charset="0"/>
                <a:ea typeface="Calibri" pitchFamily="34" charset="0"/>
                <a:cs typeface="Times New Roman" pitchFamily="18" charset="0"/>
              </a:rPr>
              <a:t>What do we mean by the environment? Listen to your teacher discussing this</a:t>
            </a:r>
          </a:p>
          <a:p>
            <a:pPr eaLnBrk="0" hangingPunct="0"/>
            <a:r>
              <a:rPr lang="en-GB" sz="1200">
                <a:latin typeface="Calibri" pitchFamily="34" charset="0"/>
                <a:ea typeface="Calibri" pitchFamily="34" charset="0"/>
                <a:cs typeface="Times New Roman" pitchFamily="18" charset="0"/>
              </a:rPr>
              <a:t>first and then make some notes here:-</a:t>
            </a:r>
            <a:endParaRPr lang="en-GB" sz="600">
              <a:latin typeface="Calibri" pitchFamily="34" charset="0"/>
              <a:cs typeface="Arial" charset="0"/>
            </a:endParaRPr>
          </a:p>
          <a:p>
            <a:pPr eaLnBrk="0" hangingPunct="0"/>
            <a:endParaRPr lang="en-GB">
              <a:latin typeface="Calibri" pitchFamily="34" charset="0"/>
              <a:cs typeface="Arial" charset="0"/>
            </a:endParaRPr>
          </a:p>
        </p:txBody>
      </p:sp>
      <p:sp>
        <p:nvSpPr>
          <p:cNvPr id="57349" name="Rectangle 6"/>
          <p:cNvSpPr>
            <a:spLocks noChangeArrowheads="1"/>
          </p:cNvSpPr>
          <p:nvPr/>
        </p:nvSpPr>
        <p:spPr bwMode="auto">
          <a:xfrm>
            <a:off x="231775" y="4037013"/>
            <a:ext cx="4859338" cy="1477962"/>
          </a:xfrm>
          <a:prstGeom prst="rect">
            <a:avLst/>
          </a:prstGeom>
          <a:noFill/>
          <a:ln w="9525">
            <a:noFill/>
            <a:miter lim="800000"/>
            <a:headEnd/>
            <a:tailEnd/>
          </a:ln>
        </p:spPr>
        <p:txBody>
          <a:bodyPr wrap="none" anchor="ctr">
            <a:spAutoFit/>
          </a:bodyPr>
          <a:lstStyle/>
          <a:p>
            <a:r>
              <a:rPr lang="en-GB">
                <a:cs typeface="Arial" charset="0"/>
              </a:rPr>
              <a:t/>
            </a:r>
            <a:br>
              <a:rPr lang="en-GB">
                <a:cs typeface="Arial" charset="0"/>
              </a:rPr>
            </a:br>
            <a:endParaRPr lang="en-GB">
              <a:cs typeface="Arial" charset="0"/>
            </a:endParaRPr>
          </a:p>
          <a:p>
            <a:pPr eaLnBrk="0" hangingPunct="0"/>
            <a:r>
              <a:rPr lang="en-GB" sz="1200">
                <a:latin typeface="Calibri" pitchFamily="34" charset="0"/>
                <a:ea typeface="Calibri" pitchFamily="34" charset="0"/>
                <a:cs typeface="Times New Roman" pitchFamily="18" charset="0"/>
              </a:rPr>
              <a:t>There are </a:t>
            </a:r>
            <a:r>
              <a:rPr lang="en-GB" sz="1200" b="1">
                <a:latin typeface="Calibri" pitchFamily="34" charset="0"/>
                <a:ea typeface="Calibri" pitchFamily="34" charset="0"/>
                <a:cs typeface="Times New Roman" pitchFamily="18" charset="0"/>
              </a:rPr>
              <a:t>two articles</a:t>
            </a:r>
            <a:r>
              <a:rPr lang="en-GB" sz="1200">
                <a:latin typeface="Calibri" pitchFamily="34" charset="0"/>
                <a:ea typeface="Calibri" pitchFamily="34" charset="0"/>
                <a:cs typeface="Times New Roman" pitchFamily="18" charset="0"/>
              </a:rPr>
              <a:t> on the next pages about the environment. </a:t>
            </a:r>
          </a:p>
          <a:p>
            <a:pPr eaLnBrk="0" hangingPunct="0"/>
            <a:r>
              <a:rPr lang="en-GB" sz="1200">
                <a:latin typeface="Calibri" pitchFamily="34" charset="0"/>
                <a:ea typeface="Calibri" pitchFamily="34" charset="0"/>
                <a:cs typeface="Times New Roman" pitchFamily="18" charset="0"/>
              </a:rPr>
              <a:t> One is from </a:t>
            </a:r>
            <a:r>
              <a:rPr lang="en-GB" sz="1200">
                <a:latin typeface="Calibri" pitchFamily="34" charset="0"/>
                <a:hlinkClick r:id="rId2"/>
              </a:rPr>
              <a:t>www.greenfacts.org</a:t>
            </a:r>
            <a:r>
              <a:rPr lang="en-GB" sz="1200">
                <a:latin typeface="Calibri" pitchFamily="34" charset="0"/>
              </a:rPr>
              <a:t>, the second is from www.imascientist.org</a:t>
            </a:r>
            <a:endParaRPr lang="en-GB" sz="1200">
              <a:latin typeface="Calibri" pitchFamily="34" charset="0"/>
              <a:cs typeface="Arial" charset="0"/>
            </a:endParaRPr>
          </a:p>
          <a:p>
            <a:pPr eaLnBrk="0" hangingPunct="0"/>
            <a:r>
              <a:rPr lang="en-GB" sz="1200">
                <a:latin typeface="Calibri" pitchFamily="34" charset="0"/>
              </a:rPr>
              <a:t>Are these </a:t>
            </a:r>
            <a:r>
              <a:rPr lang="en-GB" sz="1200" b="1">
                <a:latin typeface="Calibri" pitchFamily="34" charset="0"/>
              </a:rPr>
              <a:t>reliable sources</a:t>
            </a:r>
            <a:r>
              <a:rPr lang="en-GB" sz="1200">
                <a:latin typeface="Calibri" pitchFamily="34" charset="0"/>
              </a:rPr>
              <a:t> of information?</a:t>
            </a:r>
            <a:endParaRPr lang="en-GB" sz="1200">
              <a:latin typeface="Calibri" pitchFamily="34" charset="0"/>
              <a:cs typeface="Arial" charset="0"/>
            </a:endParaRPr>
          </a:p>
          <a:p>
            <a:pPr eaLnBrk="0" hangingPunct="0"/>
            <a:endParaRPr lang="en-GB">
              <a:cs typeface="Arial" charset="0"/>
            </a:endParaRPr>
          </a:p>
        </p:txBody>
      </p:sp>
      <p:sp>
        <p:nvSpPr>
          <p:cNvPr id="57350" name="Rectangle 1"/>
          <p:cNvSpPr>
            <a:spLocks noChangeArrowheads="1"/>
          </p:cNvSpPr>
          <p:nvPr/>
        </p:nvSpPr>
        <p:spPr bwMode="auto">
          <a:xfrm>
            <a:off x="5581650" y="4086225"/>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57351" name="Rectangle 2"/>
          <p:cNvSpPr>
            <a:spLocks noChangeArrowheads="1"/>
          </p:cNvSpPr>
          <p:nvPr/>
        </p:nvSpPr>
        <p:spPr bwMode="auto">
          <a:xfrm>
            <a:off x="5688013" y="7953375"/>
            <a:ext cx="795337"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ChangeArrowheads="1"/>
          </p:cNvSpPr>
          <p:nvPr/>
        </p:nvSpPr>
        <p:spPr bwMode="auto">
          <a:xfrm>
            <a:off x="-14288" y="684213"/>
            <a:ext cx="6858001" cy="6524625"/>
          </a:xfrm>
          <a:prstGeom prst="rect">
            <a:avLst/>
          </a:prstGeom>
          <a:noFill/>
          <a:ln w="9525">
            <a:noFill/>
            <a:miter lim="800000"/>
            <a:headEnd/>
            <a:tailEnd/>
          </a:ln>
        </p:spPr>
        <p:txBody>
          <a:bodyPr>
            <a:spAutoFit/>
          </a:bodyPr>
          <a:lstStyle/>
          <a:p>
            <a:r>
              <a:rPr lang="en-GB" sz="1400" b="1">
                <a:latin typeface="Calibri" pitchFamily="34" charset="0"/>
              </a:rPr>
              <a:t>How has the environment been affected by the Chernobyl accident?</a:t>
            </a:r>
          </a:p>
          <a:p>
            <a:endParaRPr lang="en-GB" sz="1400" b="1">
              <a:latin typeface="Calibri" pitchFamily="34" charset="0"/>
            </a:endParaRPr>
          </a:p>
          <a:p>
            <a:r>
              <a:rPr lang="en-GB" sz="1400">
                <a:latin typeface="Calibri" pitchFamily="34" charset="0"/>
              </a:rPr>
              <a:t>Some areas of Europe were substantially contaminated, particularly in current Belarus, Russia, and Ukraine by the large quantities of radioactive materials  released from the damaged reactor. Most of these materials have since transformed into stable, non-radioactive materials but some will remain radioactive for a long time. </a:t>
            </a:r>
          </a:p>
          <a:p>
            <a:r>
              <a:rPr lang="en-GB" sz="1400">
                <a:latin typeface="Calibri" pitchFamily="34" charset="0"/>
              </a:rPr>
              <a:t>3.1 The urban areas near the reactor were heavily contaminated and rapidly evacuated. Since the accident, surface contamination has decreased and levels of radiation measured in the air are now the same as before the accident in most of these areas.</a:t>
            </a:r>
          </a:p>
          <a:p>
            <a:r>
              <a:rPr lang="en-GB" sz="1400">
                <a:latin typeface="Calibri" pitchFamily="34" charset="0"/>
              </a:rPr>
              <a:t>3.2 Regarding agriculture, the contamination of crops, meat, and milk with short-lived radioactive iodine was a major concern in the early months after the accident. Now and for decades to come, contamination with longer-lived radioactive caesium is the main concern in some rural areas.</a:t>
            </a:r>
          </a:p>
          <a:p>
            <a:r>
              <a:rPr lang="en-GB" sz="1400">
                <a:latin typeface="Calibri" pitchFamily="34" charset="0"/>
              </a:rPr>
              <a:t>3.3 Forest food products such as berries, mushrooms, and game contain particularly high levels of long-lived radioactive caesium and this contamination is expected to remain high for several decades. For instance, the accident led to high contamination of reindeer meat in Scandinavia. </a:t>
            </a:r>
          </a:p>
          <a:p>
            <a:r>
              <a:rPr lang="en-GB" sz="1400">
                <a:latin typeface="Calibri" pitchFamily="34" charset="0"/>
              </a:rPr>
              <a:t>3.4 As a result of the accident, water bodies and fish became contaminated with radioactive materials  The contamination soon decreased as a result of dilution and decay  but some of the materials remained trapped in the soils around contaminated rivers and lakes. Today, most water bodies and fish have low radioactivity  levels, although the levels in some closed lakes remain high. </a:t>
            </a:r>
          </a:p>
          <a:p>
            <a:r>
              <a:rPr lang="en-GB" sz="1400">
                <a:latin typeface="Calibri" pitchFamily="34" charset="0"/>
              </a:rPr>
              <a:t>3.5 The accident immediately affected many plants and animals living within 30 km of the site. There was an increase in mortality and a decrease in reproduction and some genetic anomalies in plants and animals are still reported today. Over the years, as the radioactivity levels decreased, the biological populations started to recover and the area has become a unique sanctuary for biodiversity</a:t>
            </a:r>
            <a:r>
              <a:rPr lang="en-GB">
                <a:latin typeface="Calibri" pitchFamily="34" charset="0"/>
              </a:rPr>
              <a:t>.</a:t>
            </a:r>
          </a:p>
          <a:p>
            <a:endParaRPr lang="en-GB">
              <a:latin typeface="Calibri" pitchFamily="34" charset="0"/>
            </a:endParaRPr>
          </a:p>
          <a:p>
            <a:r>
              <a:rPr lang="en-GB">
                <a:latin typeface="Calibri" pitchFamily="34" charset="0"/>
              </a:rPr>
              <a:t>Taken from the website www.greenfacts.org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6"/>
          <p:cNvSpPr>
            <a:spLocks noChangeArrowheads="1"/>
          </p:cNvSpPr>
          <p:nvPr/>
        </p:nvSpPr>
        <p:spPr bwMode="auto">
          <a:xfrm>
            <a:off x="254000" y="611188"/>
            <a:ext cx="6524625" cy="7848600"/>
          </a:xfrm>
          <a:prstGeom prst="rect">
            <a:avLst/>
          </a:prstGeom>
          <a:noFill/>
          <a:ln w="9525">
            <a:noFill/>
            <a:miter lim="800000"/>
            <a:headEnd/>
            <a:tailEnd/>
          </a:ln>
        </p:spPr>
        <p:txBody>
          <a:bodyPr>
            <a:spAutoFit/>
          </a:bodyPr>
          <a:lstStyle/>
          <a:p>
            <a:r>
              <a:rPr lang="en-GB">
                <a:latin typeface="Calibri" pitchFamily="34" charset="0"/>
              </a:rPr>
              <a:t>Do volcanoes  pollute the environment?</a:t>
            </a:r>
          </a:p>
          <a:p>
            <a:endParaRPr lang="en-GB">
              <a:latin typeface="Calibri" pitchFamily="34" charset="0"/>
            </a:endParaRPr>
          </a:p>
          <a:p>
            <a:r>
              <a:rPr lang="en-GB">
                <a:latin typeface="Calibri" pitchFamily="34" charset="0"/>
              </a:rPr>
              <a:t>Volcanoes can produce a lot of pollution when they erupt. Sometimes, if volcanoes emit a lot of sulphuric gasses they can lead to acid rain. The Skaftá volcano in Iceland erupted in 1793, releasing lots of toxic gasses that killed a lot of people, as well as poisoning the land so that nothing could grow. About 50% of livestock on Iceland died, and 25% of the population died in the resulting famine. The effects were felt all over Western Europe. </a:t>
            </a:r>
          </a:p>
          <a:p>
            <a:r>
              <a:rPr lang="en-GB">
                <a:latin typeface="Calibri" pitchFamily="34" charset="0"/>
              </a:rPr>
              <a:t>The ash and dust the volcanoes can emit can also have severe environmental effects. The dust clouds from large volcanoes can partially block out the sun, reducing temperatures and stopping crop growth. For example, when Tambora erupted in 1815, we had what is called the year without summer, because of all the volcanic dust blocking the sun’s rays. Crops failed all over the world, leading to famines.</a:t>
            </a:r>
          </a:p>
          <a:p>
            <a:r>
              <a:rPr lang="en-GB">
                <a:latin typeface="Calibri" pitchFamily="34" charset="0"/>
              </a:rPr>
              <a:t>Also, volcanoes can emit lots of CO2. The emission rates are smaller than the emission rates from fossil fuels, so we know that volcanoes are not causing the current rate of global warming. But they can build up over time if rates of volcanism increase. For example, in the Cretaceous, when the dinosaurs lived, rates of volcanism were higher, creating more CO2 in the atmosphere. This lead to increased temperatures, so much so that there was barely any ice at the poles at all.</a:t>
            </a:r>
          </a:p>
          <a:p>
            <a:endParaRPr lang="en-GB">
              <a:latin typeface="Calibri" pitchFamily="34" charset="0"/>
            </a:endParaRPr>
          </a:p>
          <a:p>
            <a:r>
              <a:rPr lang="en-GB">
                <a:latin typeface="Calibri" pitchFamily="34" charset="0"/>
              </a:rPr>
              <a:t>Extract from www.imascientist.org</a:t>
            </a:r>
          </a:p>
          <a:p>
            <a:endParaRPr lang="en-GB">
              <a:latin typeface="Calibri"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ChangeArrowheads="1"/>
          </p:cNvSpPr>
          <p:nvPr/>
        </p:nvSpPr>
        <p:spPr bwMode="auto">
          <a:xfrm>
            <a:off x="1125538" y="404813"/>
            <a:ext cx="5251450" cy="368300"/>
          </a:xfrm>
          <a:prstGeom prst="rect">
            <a:avLst/>
          </a:prstGeom>
          <a:noFill/>
          <a:ln w="9525">
            <a:noFill/>
            <a:miter lim="800000"/>
            <a:headEnd/>
            <a:tailEnd/>
          </a:ln>
        </p:spPr>
        <p:txBody>
          <a:bodyPr>
            <a:spAutoFit/>
          </a:bodyPr>
          <a:lstStyle/>
          <a:p>
            <a:r>
              <a:rPr lang="en-GB">
                <a:latin typeface="Calibri" pitchFamily="34" charset="0"/>
              </a:rPr>
              <a:t>The Environment and  Natural and Human Disasters</a:t>
            </a:r>
          </a:p>
        </p:txBody>
      </p:sp>
      <p:graphicFrame>
        <p:nvGraphicFramePr>
          <p:cNvPr id="5" name="Table 4"/>
          <p:cNvGraphicFramePr>
            <a:graphicFrameLocks noGrp="1"/>
          </p:cNvGraphicFramePr>
          <p:nvPr/>
        </p:nvGraphicFramePr>
        <p:xfrm>
          <a:off x="404813" y="1258888"/>
          <a:ext cx="6188075" cy="7056437"/>
        </p:xfrm>
        <a:graphic>
          <a:graphicData uri="http://schemas.openxmlformats.org/drawingml/2006/table">
            <a:tbl>
              <a:tblPr firstRow="1" bandRow="1">
                <a:tableStyleId>{5940675A-B579-460E-94D1-54222C63F5DA}</a:tableStyleId>
              </a:tblPr>
              <a:tblGrid>
                <a:gridCol w="3094037"/>
                <a:gridCol w="3094037"/>
              </a:tblGrid>
              <a:tr h="3528392">
                <a:tc>
                  <a:txBody>
                    <a:bodyPr/>
                    <a:lstStyle/>
                    <a:p>
                      <a:endParaRPr lang="en-GB" dirty="0"/>
                    </a:p>
                  </a:txBody>
                  <a:tcPr/>
                </a:tc>
                <a:tc>
                  <a:txBody>
                    <a:bodyPr/>
                    <a:lstStyle/>
                    <a:p>
                      <a:r>
                        <a:rPr lang="en-GB" sz="1100" baseline="0" dirty="0" smtClean="0"/>
                        <a:t>What do we mean by the phrase “We are still being affected by the Chernobyl disaster”?</a:t>
                      </a:r>
                      <a:endParaRPr lang="en-GB" sz="1100" dirty="0"/>
                    </a:p>
                  </a:txBody>
                  <a:tcPr/>
                </a:tc>
              </a:tr>
              <a:tr h="3528392">
                <a:tc>
                  <a:txBody>
                    <a:bodyPr/>
                    <a:lstStyle/>
                    <a:p>
                      <a:endParaRPr lang="en-GB" dirty="0"/>
                    </a:p>
                  </a:txBody>
                  <a:tcPr/>
                </a:tc>
                <a:tc>
                  <a:txBody>
                    <a:bodyPr/>
                    <a:lstStyle/>
                    <a:p>
                      <a:endParaRPr lang="en-GB" dirty="0"/>
                    </a:p>
                  </a:txBody>
                  <a:tcPr/>
                </a:tc>
              </a:tr>
            </a:tbl>
          </a:graphicData>
        </a:graphic>
      </p:graphicFrame>
      <p:sp>
        <p:nvSpPr>
          <p:cNvPr id="6" name="Rectangle 5"/>
          <p:cNvSpPr/>
          <p:nvPr/>
        </p:nvSpPr>
        <p:spPr>
          <a:xfrm>
            <a:off x="2492375" y="3917950"/>
            <a:ext cx="1944688" cy="2089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a:t>
            </a:r>
          </a:p>
        </p:txBody>
      </p:sp>
      <p:sp>
        <p:nvSpPr>
          <p:cNvPr id="60430" name="TextBox 6"/>
          <p:cNvSpPr txBox="1">
            <a:spLocks noChangeArrowheads="1"/>
          </p:cNvSpPr>
          <p:nvPr/>
        </p:nvSpPr>
        <p:spPr bwMode="auto">
          <a:xfrm>
            <a:off x="2525713" y="4084638"/>
            <a:ext cx="1906587" cy="1939925"/>
          </a:xfrm>
          <a:prstGeom prst="rect">
            <a:avLst/>
          </a:prstGeom>
          <a:noFill/>
          <a:ln w="9525">
            <a:noFill/>
            <a:miter lim="800000"/>
            <a:headEnd/>
            <a:tailEnd/>
          </a:ln>
        </p:spPr>
        <p:txBody>
          <a:bodyPr wrap="none">
            <a:spAutoFit/>
          </a:bodyPr>
          <a:lstStyle/>
          <a:p>
            <a:pPr algn="ctr"/>
            <a:r>
              <a:rPr lang="en-GB" b="1">
                <a:latin typeface="Calibri" pitchFamily="34" charset="0"/>
              </a:rPr>
              <a:t>Analyse the </a:t>
            </a:r>
          </a:p>
          <a:p>
            <a:pPr algn="ctr"/>
            <a:r>
              <a:rPr lang="en-GB" b="1">
                <a:latin typeface="Calibri" pitchFamily="34" charset="0"/>
              </a:rPr>
              <a:t>Impact Natural </a:t>
            </a:r>
          </a:p>
          <a:p>
            <a:pPr algn="ctr"/>
            <a:r>
              <a:rPr lang="en-GB" b="1">
                <a:latin typeface="Calibri" pitchFamily="34" charset="0"/>
              </a:rPr>
              <a:t>and Human </a:t>
            </a:r>
          </a:p>
          <a:p>
            <a:pPr algn="ctr"/>
            <a:r>
              <a:rPr lang="en-GB" b="1">
                <a:latin typeface="Calibri" pitchFamily="34" charset="0"/>
              </a:rPr>
              <a:t>Disasters have on </a:t>
            </a:r>
          </a:p>
          <a:p>
            <a:pPr algn="ctr"/>
            <a:r>
              <a:rPr lang="en-GB" b="1">
                <a:latin typeface="Calibri" pitchFamily="34" charset="0"/>
              </a:rPr>
              <a:t>The </a:t>
            </a:r>
          </a:p>
          <a:p>
            <a:pPr algn="ctr"/>
            <a:r>
              <a:rPr lang="en-GB" b="1">
                <a:latin typeface="Calibri" pitchFamily="34" charset="0"/>
              </a:rPr>
              <a:t>Environment</a:t>
            </a:r>
          </a:p>
          <a:p>
            <a:pPr algn="ctr"/>
            <a:r>
              <a:rPr lang="en-GB" sz="1200" b="1">
                <a:latin typeface="Calibri" pitchFamily="34" charset="0"/>
              </a:rPr>
              <a:t>LO1  LO3</a:t>
            </a:r>
          </a:p>
        </p:txBody>
      </p:sp>
      <p:sp>
        <p:nvSpPr>
          <p:cNvPr id="60431" name="TextBox 7"/>
          <p:cNvSpPr txBox="1">
            <a:spLocks noChangeArrowheads="1"/>
          </p:cNvSpPr>
          <p:nvPr/>
        </p:nvSpPr>
        <p:spPr bwMode="auto">
          <a:xfrm>
            <a:off x="476250" y="1233488"/>
            <a:ext cx="2914650" cy="430212"/>
          </a:xfrm>
          <a:prstGeom prst="rect">
            <a:avLst/>
          </a:prstGeom>
          <a:noFill/>
          <a:ln w="9525">
            <a:noFill/>
            <a:miter lim="800000"/>
            <a:headEnd/>
            <a:tailEnd/>
          </a:ln>
        </p:spPr>
        <p:txBody>
          <a:bodyPr wrap="none">
            <a:spAutoFit/>
          </a:bodyPr>
          <a:lstStyle/>
          <a:p>
            <a:r>
              <a:rPr lang="en-GB" sz="1100">
                <a:latin typeface="Calibri" pitchFamily="34" charset="0"/>
              </a:rPr>
              <a:t>Do Natural or Human disasters have the biggest</a:t>
            </a:r>
          </a:p>
          <a:p>
            <a:r>
              <a:rPr lang="en-GB" sz="1100">
                <a:latin typeface="Calibri" pitchFamily="34" charset="0"/>
              </a:rPr>
              <a:t>Impact on the environment?</a:t>
            </a:r>
          </a:p>
        </p:txBody>
      </p:sp>
      <p:sp>
        <p:nvSpPr>
          <p:cNvPr id="60432" name="TextBox 8"/>
          <p:cNvSpPr txBox="1">
            <a:spLocks noChangeArrowheads="1"/>
          </p:cNvSpPr>
          <p:nvPr/>
        </p:nvSpPr>
        <p:spPr bwMode="auto">
          <a:xfrm>
            <a:off x="360363" y="4837113"/>
            <a:ext cx="10758487" cy="600075"/>
          </a:xfrm>
          <a:prstGeom prst="rect">
            <a:avLst/>
          </a:prstGeom>
          <a:noFill/>
          <a:ln w="9525">
            <a:noFill/>
            <a:miter lim="800000"/>
            <a:headEnd/>
            <a:tailEnd/>
          </a:ln>
        </p:spPr>
        <p:txBody>
          <a:bodyPr wrap="none">
            <a:spAutoFit/>
          </a:bodyPr>
          <a:lstStyle/>
          <a:p>
            <a:r>
              <a:rPr lang="en-GB" sz="1100">
                <a:latin typeface="Calibri" pitchFamily="34" charset="0"/>
              </a:rPr>
              <a:t>Is Carbon Dioxide pollution a                                                                             How has our reliance on cheaper </a:t>
            </a:r>
          </a:p>
          <a:p>
            <a:r>
              <a:rPr lang="en-GB" sz="1100">
                <a:latin typeface="Calibri" pitchFamily="34" charset="0"/>
              </a:rPr>
              <a:t>Problem created by humans?                                                                            sources of energy impacted on the</a:t>
            </a:r>
          </a:p>
          <a:p>
            <a:r>
              <a:rPr lang="en-GB" sz="1100">
                <a:latin typeface="Calibri" pitchFamily="34" charset="0"/>
              </a:rPr>
              <a:t>                                                                                                                                Environment?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4859338"/>
            <a:ext cx="6129338" cy="3097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611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443" name="Title 1"/>
          <p:cNvSpPr>
            <a:spLocks noGrp="1"/>
          </p:cNvSpPr>
          <p:nvPr>
            <p:ph type="title"/>
          </p:nvPr>
        </p:nvSpPr>
        <p:spPr/>
        <p:txBody>
          <a:bodyPr/>
          <a:lstStyle/>
          <a:p>
            <a:pPr eaLnBrk="1" hangingPunct="1"/>
            <a:r>
              <a:rPr lang="en-GB" sz="2800" smtClean="0"/>
              <a:t>Reflect on the following statements. What is your opinion?</a:t>
            </a:r>
          </a:p>
        </p:txBody>
      </p:sp>
      <p:sp>
        <p:nvSpPr>
          <p:cNvPr id="61444" name="TextBox 3"/>
          <p:cNvSpPr txBox="1">
            <a:spLocks noChangeArrowheads="1"/>
          </p:cNvSpPr>
          <p:nvPr/>
        </p:nvSpPr>
        <p:spPr bwMode="auto">
          <a:xfrm>
            <a:off x="309563" y="2032000"/>
            <a:ext cx="3900487" cy="2308225"/>
          </a:xfrm>
          <a:prstGeom prst="rect">
            <a:avLst/>
          </a:prstGeom>
          <a:noFill/>
          <a:ln w="9525">
            <a:noFill/>
            <a:miter lim="800000"/>
            <a:headEnd/>
            <a:tailEnd/>
          </a:ln>
        </p:spPr>
        <p:txBody>
          <a:bodyPr wrap="none">
            <a:spAutoFit/>
          </a:bodyPr>
          <a:lstStyle/>
          <a:p>
            <a:r>
              <a:rPr lang="en-GB">
                <a:latin typeface="Calibri" pitchFamily="34" charset="0"/>
              </a:rPr>
              <a:t>The Chernobyl disaster didn’t affect us. </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61445" name="TextBox 6"/>
          <p:cNvSpPr txBox="1">
            <a:spLocks noChangeArrowheads="1"/>
          </p:cNvSpPr>
          <p:nvPr/>
        </p:nvSpPr>
        <p:spPr bwMode="auto">
          <a:xfrm>
            <a:off x="309563" y="4859338"/>
            <a:ext cx="5446712" cy="647700"/>
          </a:xfrm>
          <a:prstGeom prst="rect">
            <a:avLst/>
          </a:prstGeom>
          <a:noFill/>
          <a:ln w="9525">
            <a:noFill/>
            <a:miter lim="800000"/>
            <a:headEnd/>
            <a:tailEnd/>
          </a:ln>
        </p:spPr>
        <p:txBody>
          <a:bodyPr wrap="none">
            <a:spAutoFit/>
          </a:bodyPr>
          <a:lstStyle/>
          <a:p>
            <a:r>
              <a:rPr lang="en-GB">
                <a:latin typeface="Calibri" pitchFamily="34" charset="0"/>
              </a:rPr>
              <a:t>Volcanoes only affect the people that live close to them.</a:t>
            </a:r>
          </a:p>
          <a:p>
            <a:endParaRPr lang="en-GB">
              <a:latin typeface="Calibri" pitchFamily="34" charset="0"/>
            </a:endParaRPr>
          </a:p>
        </p:txBody>
      </p:sp>
      <p:sp>
        <p:nvSpPr>
          <p:cNvPr id="61446" name="TextBox 9"/>
          <p:cNvSpPr txBox="1">
            <a:spLocks noChangeArrowheads="1"/>
          </p:cNvSpPr>
          <p:nvPr/>
        </p:nvSpPr>
        <p:spPr bwMode="auto">
          <a:xfrm>
            <a:off x="0" y="8154988"/>
            <a:ext cx="6792913" cy="647700"/>
          </a:xfrm>
          <a:prstGeom prst="rect">
            <a:avLst/>
          </a:prstGeom>
          <a:noFill/>
          <a:ln w="9525">
            <a:noFill/>
            <a:miter lim="800000"/>
            <a:headEnd/>
            <a:tailEnd/>
          </a:ln>
        </p:spPr>
        <p:txBody>
          <a:bodyPr wrap="none">
            <a:spAutoFit/>
          </a:bodyPr>
          <a:lstStyle/>
          <a:p>
            <a:r>
              <a:rPr lang="en-GB">
                <a:latin typeface="Calibri" pitchFamily="34" charset="0"/>
              </a:rPr>
              <a:t>Now that you have stated your opinion – take part in a class debate to </a:t>
            </a:r>
          </a:p>
          <a:p>
            <a:r>
              <a:rPr lang="en-GB">
                <a:latin typeface="Calibri" pitchFamily="34" charset="0"/>
              </a:rPr>
              <a:t>see how other people feel. Remember – </a:t>
            </a:r>
            <a:r>
              <a:rPr lang="en-GB" b="1">
                <a:latin typeface="Calibri" pitchFamily="34" charset="0"/>
              </a:rPr>
              <a:t>Hands up to speak</a:t>
            </a:r>
            <a:r>
              <a:rPr lang="en-GB">
                <a:latin typeface="Calibri" pitchFamily="34" charset="0"/>
              </a:rPr>
              <a:t>.</a:t>
            </a:r>
          </a:p>
        </p:txBody>
      </p:sp>
      <p:sp>
        <p:nvSpPr>
          <p:cNvPr id="61447" name="Rectangle 2"/>
          <p:cNvSpPr>
            <a:spLocks noChangeArrowheads="1"/>
          </p:cNvSpPr>
          <p:nvPr/>
        </p:nvSpPr>
        <p:spPr bwMode="auto">
          <a:xfrm>
            <a:off x="5638800" y="4340225"/>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61448" name="Rectangle 5"/>
          <p:cNvSpPr>
            <a:spLocks noChangeArrowheads="1"/>
          </p:cNvSpPr>
          <p:nvPr/>
        </p:nvSpPr>
        <p:spPr bwMode="auto">
          <a:xfrm>
            <a:off x="5637213" y="7648575"/>
            <a:ext cx="795337"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9238" y="5222875"/>
            <a:ext cx="6235700" cy="3687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10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2467" name="Title 1"/>
          <p:cNvSpPr>
            <a:spLocks noGrp="1"/>
          </p:cNvSpPr>
          <p:nvPr>
            <p:ph type="title"/>
          </p:nvPr>
        </p:nvSpPr>
        <p:spPr>
          <a:xfrm>
            <a:off x="342900" y="366713"/>
            <a:ext cx="6172200" cy="533400"/>
          </a:xfrm>
        </p:spPr>
        <p:txBody>
          <a:bodyPr/>
          <a:lstStyle/>
          <a:p>
            <a:pPr eaLnBrk="1" hangingPunct="1"/>
            <a:r>
              <a:rPr lang="en-GB" sz="2800" smtClean="0"/>
              <a:t>Has your opinion changed?</a:t>
            </a:r>
          </a:p>
        </p:txBody>
      </p:sp>
      <p:sp>
        <p:nvSpPr>
          <p:cNvPr id="62468" name="TextBox 3"/>
          <p:cNvSpPr txBox="1">
            <a:spLocks noChangeArrowheads="1"/>
          </p:cNvSpPr>
          <p:nvPr/>
        </p:nvSpPr>
        <p:spPr bwMode="auto">
          <a:xfrm>
            <a:off x="295275" y="1258888"/>
            <a:ext cx="6526213" cy="2586037"/>
          </a:xfrm>
          <a:prstGeom prst="rect">
            <a:avLst/>
          </a:prstGeom>
          <a:noFill/>
          <a:ln w="9525">
            <a:noFill/>
            <a:miter lim="800000"/>
            <a:headEnd/>
            <a:tailEnd/>
          </a:ln>
        </p:spPr>
        <p:txBody>
          <a:bodyPr wrap="none">
            <a:spAutoFit/>
          </a:bodyPr>
          <a:lstStyle/>
          <a:p>
            <a:r>
              <a:rPr lang="en-GB">
                <a:latin typeface="Calibri" pitchFamily="34" charset="0"/>
              </a:rPr>
              <a:t>Based on what you heard in the debate- has your opinion changed?</a:t>
            </a:r>
          </a:p>
          <a:p>
            <a:r>
              <a:rPr lang="en-GB">
                <a:latin typeface="Calibri" pitchFamily="34" charset="0"/>
              </a:rPr>
              <a:t>Record new information in the box below.</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62469" name="Rectangle 2"/>
          <p:cNvSpPr>
            <a:spLocks noChangeArrowheads="1"/>
          </p:cNvSpPr>
          <p:nvPr/>
        </p:nvSpPr>
        <p:spPr bwMode="auto">
          <a:xfrm>
            <a:off x="203200" y="4670425"/>
            <a:ext cx="6143625" cy="923925"/>
          </a:xfrm>
          <a:prstGeom prst="rect">
            <a:avLst/>
          </a:prstGeom>
          <a:noFill/>
          <a:ln w="9525">
            <a:noFill/>
            <a:miter lim="800000"/>
            <a:headEnd/>
            <a:tailEnd/>
          </a:ln>
        </p:spPr>
        <p:txBody>
          <a:bodyPr>
            <a:spAutoFit/>
          </a:bodyPr>
          <a:lstStyle/>
          <a:p>
            <a:endParaRPr lang="en-GB">
              <a:latin typeface="Calibri" pitchFamily="34" charset="0"/>
            </a:endParaRPr>
          </a:p>
          <a:p>
            <a:r>
              <a:rPr lang="en-GB">
                <a:latin typeface="Calibri" pitchFamily="34" charset="0"/>
              </a:rPr>
              <a:t> .</a:t>
            </a:r>
          </a:p>
          <a:p>
            <a:endParaRPr lang="en-GB">
              <a:latin typeface="Calibri" pitchFamily="34" charset="0"/>
            </a:endParaRPr>
          </a:p>
        </p:txBody>
      </p:sp>
      <p:sp>
        <p:nvSpPr>
          <p:cNvPr id="62470" name="TextBox 5"/>
          <p:cNvSpPr txBox="1">
            <a:spLocks noChangeArrowheads="1"/>
          </p:cNvSpPr>
          <p:nvPr/>
        </p:nvSpPr>
        <p:spPr bwMode="auto">
          <a:xfrm>
            <a:off x="-3175" y="4210050"/>
            <a:ext cx="6889750" cy="830263"/>
          </a:xfrm>
          <a:prstGeom prst="rect">
            <a:avLst/>
          </a:prstGeom>
          <a:noFill/>
          <a:ln w="9525">
            <a:noFill/>
            <a:miter lim="800000"/>
            <a:headEnd/>
            <a:tailEnd/>
          </a:ln>
        </p:spPr>
        <p:txBody>
          <a:bodyPr wrap="none">
            <a:spAutoFit/>
          </a:bodyPr>
          <a:lstStyle/>
          <a:p>
            <a:r>
              <a:rPr lang="en-GB" sz="1600">
                <a:latin typeface="Calibri" pitchFamily="34" charset="0"/>
              </a:rPr>
              <a:t>You should now record your Personal Standpoint. What is your </a:t>
            </a:r>
          </a:p>
          <a:p>
            <a:r>
              <a:rPr lang="en-GB" sz="1600">
                <a:latin typeface="Calibri" pitchFamily="34" charset="0"/>
              </a:rPr>
              <a:t>opinion on How Natural disasters affect the Environment? What is this based on?</a:t>
            </a:r>
          </a:p>
          <a:p>
            <a:r>
              <a:rPr lang="en-GB" sz="1600">
                <a:latin typeface="Calibri" pitchFamily="34" charset="0"/>
              </a:rPr>
              <a:t>Are your sources reliable?</a:t>
            </a:r>
          </a:p>
        </p:txBody>
      </p:sp>
      <p:sp>
        <p:nvSpPr>
          <p:cNvPr id="62471" name="Rectangle 6"/>
          <p:cNvSpPr>
            <a:spLocks noChangeArrowheads="1"/>
          </p:cNvSpPr>
          <p:nvPr/>
        </p:nvSpPr>
        <p:spPr bwMode="auto">
          <a:xfrm>
            <a:off x="5668963" y="3844925"/>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62472" name="Rectangle 7"/>
          <p:cNvSpPr>
            <a:spLocks noChangeArrowheads="1"/>
          </p:cNvSpPr>
          <p:nvPr/>
        </p:nvSpPr>
        <p:spPr bwMode="auto">
          <a:xfrm>
            <a:off x="5395913" y="8640763"/>
            <a:ext cx="112077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ChangeArrowheads="1"/>
          </p:cNvSpPr>
          <p:nvPr/>
        </p:nvSpPr>
        <p:spPr bwMode="auto">
          <a:xfrm>
            <a:off x="1268413" y="323850"/>
            <a:ext cx="4105275" cy="368300"/>
          </a:xfrm>
          <a:prstGeom prst="rect">
            <a:avLst/>
          </a:prstGeom>
          <a:noFill/>
          <a:ln w="9525">
            <a:noFill/>
            <a:miter lim="800000"/>
            <a:headEnd/>
            <a:tailEnd/>
          </a:ln>
        </p:spPr>
        <p:txBody>
          <a:bodyPr>
            <a:spAutoFit/>
          </a:bodyPr>
          <a:lstStyle/>
          <a:p>
            <a:r>
              <a:rPr lang="en-GB">
                <a:latin typeface="Calibri" pitchFamily="34" charset="0"/>
              </a:rPr>
              <a:t>Politics and Natural and Human Disasters</a:t>
            </a:r>
          </a:p>
        </p:txBody>
      </p:sp>
      <p:sp>
        <p:nvSpPr>
          <p:cNvPr id="17410" name="Rectangle 4"/>
          <p:cNvSpPr>
            <a:spLocks noChangeArrowheads="1"/>
          </p:cNvSpPr>
          <p:nvPr/>
        </p:nvSpPr>
        <p:spPr bwMode="auto">
          <a:xfrm>
            <a:off x="196850" y="3635375"/>
            <a:ext cx="6408738" cy="5264150"/>
          </a:xfrm>
          <a:prstGeom prst="rect">
            <a:avLst/>
          </a:prstGeom>
          <a:noFill/>
          <a:ln w="9525">
            <a:noFill/>
            <a:miter lim="800000"/>
            <a:headEnd/>
            <a:tailEnd/>
          </a:ln>
        </p:spPr>
        <p:txBody>
          <a:bodyPr>
            <a:spAutoFit/>
          </a:bodyPr>
          <a:lstStyle/>
          <a:p>
            <a:r>
              <a:rPr lang="en-GB" sz="1200" b="1">
                <a:latin typeface="Calibri" pitchFamily="34" charset="0"/>
              </a:rPr>
              <a:t>The Kyoto Protocol</a:t>
            </a:r>
            <a:r>
              <a:rPr lang="en-GB" sz="1200">
                <a:latin typeface="Calibri" pitchFamily="34" charset="0"/>
              </a:rPr>
              <a:t> is an international treaty , that commits State Parties to reduce greenhouse gas emissions, based on the premise that (a) global warming exists and (b) man-made CO</a:t>
            </a:r>
            <a:r>
              <a:rPr lang="en-GB" sz="1200" baseline="-25000">
                <a:latin typeface="Calibri" pitchFamily="34" charset="0"/>
              </a:rPr>
              <a:t>2</a:t>
            </a:r>
            <a:r>
              <a:rPr lang="en-GB" sz="1200">
                <a:latin typeface="Calibri" pitchFamily="34" charset="0"/>
              </a:rPr>
              <a:t> emissions have caused it. The Kyoto Protocol was adopted in Kyoto, Japan, on 11 December 1997 and entered into force on 16 February 2005. There are currently 192 Parties (Canada withdrew effective December 2012) to the Protocol. The Kyoto Protocol implemented the objective of the UNFCCC to fight global warming by reducing greenhouse gas concentrations in the atmosphere to 'a level that would prevent dangerous anthropogenic interference with the climate system‘. The Protocol is based on the principle of common but differentiated responsibilities: it puts the obligation to reduce current emissions on developed countries on the basis that they are historically responsible for the current levels of greenhouse gases in the atmosphere.</a:t>
            </a:r>
          </a:p>
          <a:p>
            <a:r>
              <a:rPr lang="en-GB" sz="1200">
                <a:latin typeface="Calibri" pitchFamily="34" charset="0"/>
              </a:rPr>
              <a:t>The Protocol’s first commitment period started in 2008 and ended in 2012. A second commitment period was proposed in 2012, known as the Doha Amendment, in which 37 countries have binding targets: Australia, the European Union (and its 28 member states), Belarus, Iceland, Kazakhstan, Liechtenstein, Norway, Switzerland, and Ukraine. Belarus, Kazakhstan and Ukraine have stated that they may withdraw from the Protocol or not put into legal force the Amendment with second round targets.</a:t>
            </a:r>
            <a:endParaRPr lang="en-GB" sz="1200" baseline="30000">
              <a:latin typeface="Calibri" pitchFamily="34" charset="0"/>
            </a:endParaRPr>
          </a:p>
          <a:p>
            <a:r>
              <a:rPr lang="en-GB" sz="1200">
                <a:latin typeface="Calibri" pitchFamily="34" charset="0"/>
              </a:rPr>
              <a:t> Japan, New Zealand, and Russia have participated in Kyoto's first-round but have not taken on new targets in the second commitment period. Other developed countries without second-round targets are Canada (which withdrew from the Kyoto Protocol in 2012) and the United States (which has not ratified the Protocol). Only certain European states have committed to further CO</a:t>
            </a:r>
            <a:r>
              <a:rPr lang="en-GB" sz="1200" baseline="-25000">
                <a:latin typeface="Calibri" pitchFamily="34" charset="0"/>
              </a:rPr>
              <a:t>2</a:t>
            </a:r>
            <a:r>
              <a:rPr lang="en-GB" sz="1200">
                <a:latin typeface="Calibri" pitchFamily="34" charset="0"/>
              </a:rPr>
              <a:t> reductions than in the first period. These targets add up to an average five percent emissions reduction compared to 1990 levels over the five-year period 2008 to 2012.</a:t>
            </a:r>
          </a:p>
          <a:p>
            <a:r>
              <a:rPr lang="en-GB" sz="1200">
                <a:latin typeface="Calibri" pitchFamily="34" charset="0"/>
              </a:rPr>
              <a:t>Negotiations were held in Paris in 2014 to agree on a post-Kyoto legal framework that would obligate all major polluters to pay for CO</a:t>
            </a:r>
            <a:r>
              <a:rPr lang="en-GB" sz="1200" baseline="-25000">
                <a:latin typeface="Calibri" pitchFamily="34" charset="0"/>
              </a:rPr>
              <a:t>2</a:t>
            </a:r>
            <a:r>
              <a:rPr lang="en-GB" sz="1200">
                <a:latin typeface="Calibri" pitchFamily="34" charset="0"/>
              </a:rPr>
              <a:t> emissions. China, India, and the United States have all signaled that they will not ratify any treaty that will commit them legally to reduce CO</a:t>
            </a:r>
            <a:r>
              <a:rPr lang="en-GB" sz="1200" baseline="-25000">
                <a:latin typeface="Calibri" pitchFamily="34" charset="0"/>
              </a:rPr>
              <a:t>2</a:t>
            </a:r>
            <a:r>
              <a:rPr lang="en-GB" sz="1200">
                <a:latin typeface="Calibri" pitchFamily="34" charset="0"/>
              </a:rPr>
              <a:t> emissions.</a:t>
            </a:r>
          </a:p>
          <a:p>
            <a:endParaRPr lang="en-GB" sz="1200">
              <a:latin typeface="Calibri" pitchFamily="34" charset="0"/>
            </a:endParaRPr>
          </a:p>
          <a:p>
            <a:endParaRPr lang="en-GB" sz="1200">
              <a:latin typeface="Calibri" pitchFamily="34" charset="0"/>
            </a:endParaRPr>
          </a:p>
          <a:p>
            <a:r>
              <a:rPr lang="en-GB" sz="1200">
                <a:latin typeface="Calibri" pitchFamily="34" charset="0"/>
              </a:rPr>
              <a:t>Source- Wikipedia Website November 2014</a:t>
            </a:r>
          </a:p>
        </p:txBody>
      </p:sp>
      <p:pic>
        <p:nvPicPr>
          <p:cNvPr id="17411" name="Picture 4" descr="http://ete.cet.edu/gcc/style/images/uploads/Fossil_Fuel_Usage.png"/>
          <p:cNvPicPr>
            <a:picLocks noChangeAspect="1" noChangeArrowheads="1"/>
          </p:cNvPicPr>
          <p:nvPr/>
        </p:nvPicPr>
        <p:blipFill>
          <a:blip r:embed="rId2"/>
          <a:srcRect/>
          <a:stretch>
            <a:fillRect/>
          </a:stretch>
        </p:blipFill>
        <p:spPr bwMode="auto">
          <a:xfrm>
            <a:off x="625475" y="692150"/>
            <a:ext cx="5391150" cy="272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9250" y="1711325"/>
            <a:ext cx="6192838" cy="3024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3490" name="TextBox 5"/>
          <p:cNvSpPr txBox="1">
            <a:spLocks noChangeArrowheads="1"/>
          </p:cNvSpPr>
          <p:nvPr/>
        </p:nvSpPr>
        <p:spPr bwMode="auto">
          <a:xfrm>
            <a:off x="28575" y="4906963"/>
            <a:ext cx="5727700" cy="584200"/>
          </a:xfrm>
          <a:prstGeom prst="rect">
            <a:avLst/>
          </a:prstGeom>
          <a:noFill/>
          <a:ln w="9525">
            <a:noFill/>
            <a:miter lim="800000"/>
            <a:headEnd/>
            <a:tailEnd/>
          </a:ln>
        </p:spPr>
        <p:txBody>
          <a:bodyPr wrap="none">
            <a:spAutoFit/>
          </a:bodyPr>
          <a:lstStyle/>
          <a:p>
            <a:r>
              <a:rPr lang="en-GB" sz="1600">
                <a:latin typeface="Calibri" pitchFamily="34" charset="0"/>
              </a:rPr>
              <a:t>You should now reflect on the  Strengths and Weaknesses of your </a:t>
            </a:r>
          </a:p>
          <a:p>
            <a:r>
              <a:rPr lang="en-GB" sz="1600">
                <a:latin typeface="Calibri" pitchFamily="34" charset="0"/>
              </a:rPr>
              <a:t>Poster in raising awareness of the Pros and Cons of Nuclear Energy.</a:t>
            </a:r>
          </a:p>
        </p:txBody>
      </p:sp>
      <p:graphicFrame>
        <p:nvGraphicFramePr>
          <p:cNvPr id="8" name="Table 7"/>
          <p:cNvGraphicFramePr>
            <a:graphicFrameLocks noGrp="1"/>
          </p:cNvGraphicFramePr>
          <p:nvPr/>
        </p:nvGraphicFramePr>
        <p:xfrm>
          <a:off x="260350" y="5795963"/>
          <a:ext cx="6192838" cy="2743200"/>
        </p:xfrm>
        <a:graphic>
          <a:graphicData uri="http://schemas.openxmlformats.org/drawingml/2006/table">
            <a:tbl>
              <a:tblPr firstRow="1" bandRow="1">
                <a:tableStyleId>{5940675A-B579-460E-94D1-54222C63F5DA}</a:tableStyleId>
              </a:tblPr>
              <a:tblGrid>
                <a:gridCol w="3096344"/>
                <a:gridCol w="3096344"/>
              </a:tblGrid>
              <a:tr h="426880">
                <a:tc>
                  <a:txBody>
                    <a:bodyPr/>
                    <a:lstStyle/>
                    <a:p>
                      <a:r>
                        <a:rPr lang="en-GB" dirty="0" smtClean="0"/>
                        <a:t>Strengths</a:t>
                      </a:r>
                      <a:endParaRPr lang="en-GB" dirty="0"/>
                    </a:p>
                  </a:txBody>
                  <a:tcPr/>
                </a:tc>
                <a:tc>
                  <a:txBody>
                    <a:bodyPr/>
                    <a:lstStyle/>
                    <a:p>
                      <a:r>
                        <a:rPr lang="en-GB" dirty="0" smtClean="0"/>
                        <a:t>Weaknesses</a:t>
                      </a:r>
                      <a:endParaRPr lang="en-GB" dirty="0"/>
                    </a:p>
                  </a:txBody>
                  <a:tcPr/>
                </a:tc>
              </a:tr>
              <a:tr h="2315680">
                <a:tc>
                  <a:txBody>
                    <a:bodyPr/>
                    <a:lstStyle/>
                    <a:p>
                      <a:endParaRPr lang="en-GB"/>
                    </a:p>
                  </a:txBody>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tc>
              </a:tr>
            </a:tbl>
          </a:graphicData>
        </a:graphic>
      </p:graphicFrame>
      <p:sp>
        <p:nvSpPr>
          <p:cNvPr id="63502" name="Rectangle 8"/>
          <p:cNvSpPr>
            <a:spLocks noChangeArrowheads="1"/>
          </p:cNvSpPr>
          <p:nvPr/>
        </p:nvSpPr>
        <p:spPr bwMode="auto">
          <a:xfrm>
            <a:off x="5402263" y="4429125"/>
            <a:ext cx="1120775" cy="306388"/>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
        <p:nvSpPr>
          <p:cNvPr id="63503" name="Rectangle 1"/>
          <p:cNvSpPr>
            <a:spLocks noChangeArrowheads="1"/>
          </p:cNvSpPr>
          <p:nvPr/>
        </p:nvSpPr>
        <p:spPr bwMode="auto">
          <a:xfrm>
            <a:off x="260350" y="395288"/>
            <a:ext cx="6173788" cy="1169987"/>
          </a:xfrm>
          <a:prstGeom prst="rect">
            <a:avLst/>
          </a:prstGeom>
          <a:noFill/>
          <a:ln w="9525">
            <a:noFill/>
            <a:miter lim="800000"/>
            <a:headEnd/>
            <a:tailEnd/>
          </a:ln>
        </p:spPr>
        <p:txBody>
          <a:bodyPr>
            <a:spAutoFit/>
          </a:bodyPr>
          <a:lstStyle/>
          <a:p>
            <a:r>
              <a:rPr lang="en-GB" sz="1400">
                <a:latin typeface="Calibri" pitchFamily="34" charset="0"/>
              </a:rPr>
              <a:t>You are to research “Nuclear Energy” . You should then produce</a:t>
            </a:r>
          </a:p>
          <a:p>
            <a:r>
              <a:rPr lang="en-GB" sz="1400">
                <a:latin typeface="Calibri" pitchFamily="34" charset="0"/>
              </a:rPr>
              <a:t>a “pros and Cons” poster to show how useful/harmful Nuclear energy is.</a:t>
            </a:r>
          </a:p>
          <a:p>
            <a:r>
              <a:rPr lang="en-GB" sz="1400">
                <a:latin typeface="Calibri" pitchFamily="34" charset="0"/>
              </a:rPr>
              <a:t> Research some statistics and details and record them in the  space below before</a:t>
            </a:r>
          </a:p>
          <a:p>
            <a:r>
              <a:rPr lang="en-GB" sz="1400">
                <a:latin typeface="Calibri" pitchFamily="34" charset="0"/>
              </a:rPr>
              <a:t> producing your poster.</a:t>
            </a:r>
          </a:p>
          <a:p>
            <a:endParaRPr lang="en-GB" sz="1400">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9275" y="395288"/>
            <a:ext cx="5688013" cy="8772525"/>
          </a:xfrm>
          <a:prstGeom prst="rect">
            <a:avLst/>
          </a:prstGeom>
          <a:noFill/>
        </p:spPr>
        <p:txBody>
          <a:bodyPr>
            <a:spAutoFit/>
          </a:bodyPr>
          <a:lstStyle/>
          <a:p>
            <a:pPr fontAlgn="auto">
              <a:spcBef>
                <a:spcPts val="0"/>
              </a:spcBef>
              <a:spcAft>
                <a:spcPts val="0"/>
              </a:spcAft>
              <a:defRPr/>
            </a:pPr>
            <a:r>
              <a:rPr lang="en-GB" sz="1200" u="sng" dirty="0">
                <a:latin typeface="+mn-lt"/>
              </a:rPr>
              <a:t>End of unit summary</a:t>
            </a:r>
          </a:p>
          <a:p>
            <a:pPr fontAlgn="auto">
              <a:spcBef>
                <a:spcPts val="0"/>
              </a:spcBef>
              <a:spcAft>
                <a:spcPts val="0"/>
              </a:spcAft>
              <a:defRPr/>
            </a:pPr>
            <a:endParaRPr lang="en-GB" sz="1200" u="sng" dirty="0">
              <a:latin typeface="+mn-lt"/>
            </a:endParaRPr>
          </a:p>
          <a:p>
            <a:pPr fontAlgn="auto">
              <a:spcBef>
                <a:spcPts val="0"/>
              </a:spcBef>
              <a:spcAft>
                <a:spcPts val="0"/>
              </a:spcAft>
              <a:defRPr/>
            </a:pPr>
            <a:r>
              <a:rPr lang="en-GB" sz="1200" dirty="0">
                <a:latin typeface="+mn-lt"/>
              </a:rPr>
              <a:t>In the space below, identify 5 key words you would use when producing a piece of work on Natural and Human disasters in relation to the following areas:</a:t>
            </a: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marL="228600" indent="-228600" fontAlgn="auto">
              <a:spcBef>
                <a:spcPts val="0"/>
              </a:spcBef>
              <a:spcAft>
                <a:spcPts val="0"/>
              </a:spcAft>
              <a:buFontTx/>
              <a:buAutoNum type="arabicPeriod"/>
              <a:defRPr/>
            </a:pPr>
            <a:r>
              <a:rPr lang="en-GB" sz="1200" dirty="0">
                <a:latin typeface="+mn-lt"/>
              </a:rPr>
              <a:t>Politics and  Natural and Human disasters</a:t>
            </a: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fontAlgn="auto">
              <a:spcBef>
                <a:spcPts val="0"/>
              </a:spcBef>
              <a:spcAft>
                <a:spcPts val="0"/>
              </a:spcAft>
              <a:defRPr/>
            </a:pPr>
            <a:r>
              <a:rPr lang="en-GB" sz="1200" dirty="0">
                <a:latin typeface="+mn-lt"/>
              </a:rPr>
              <a:t>2. Economics and Natural and Human disasters</a:t>
            </a: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fontAlgn="auto">
              <a:spcBef>
                <a:spcPts val="0"/>
              </a:spcBef>
              <a:spcAft>
                <a:spcPts val="0"/>
              </a:spcAft>
              <a:defRPr/>
            </a:pPr>
            <a:r>
              <a:rPr lang="en-GB" sz="1200" dirty="0">
                <a:latin typeface="+mn-lt"/>
              </a:rPr>
              <a:t>3. Social Issues and Natural and Human Disasters</a:t>
            </a: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r>
              <a:rPr lang="en-GB" sz="1200" dirty="0">
                <a:latin typeface="+mn-lt"/>
              </a:rPr>
              <a:t>4. Technological issues and Natural and Human disasters</a:t>
            </a: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r>
              <a:rPr lang="en-GB" sz="1200" dirty="0">
                <a:latin typeface="+mn-lt"/>
              </a:rPr>
              <a:t>5. Legislation and Natural and Human disasters</a:t>
            </a: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endParaRPr lang="en-GB" sz="1200" dirty="0">
              <a:latin typeface="+mn-lt"/>
            </a:endParaRPr>
          </a:p>
          <a:p>
            <a:pPr fontAlgn="auto">
              <a:spcBef>
                <a:spcPts val="0"/>
              </a:spcBef>
              <a:spcAft>
                <a:spcPts val="0"/>
              </a:spcAft>
              <a:defRPr/>
            </a:pPr>
            <a:r>
              <a:rPr lang="en-GB" sz="1200" dirty="0">
                <a:latin typeface="+mn-lt"/>
              </a:rPr>
              <a:t>6.  The Environment and Natural and Human disasters</a:t>
            </a: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a:p>
            <a:pPr marL="228600" indent="-228600" fontAlgn="auto">
              <a:spcBef>
                <a:spcPts val="0"/>
              </a:spcBef>
              <a:spcAft>
                <a:spcPts val="0"/>
              </a:spcAft>
              <a:buFontTx/>
              <a:buAutoNum type="arabicPeriod"/>
              <a:defRPr/>
            </a:pPr>
            <a:endParaRPr lang="en-GB" sz="1200" dirty="0">
              <a:latin typeface="+mn-lt"/>
            </a:endParaRPr>
          </a:p>
        </p:txBody>
      </p:sp>
      <p:sp>
        <p:nvSpPr>
          <p:cNvPr id="64514" name="Rectangle 1"/>
          <p:cNvSpPr>
            <a:spLocks noChangeArrowheads="1"/>
          </p:cNvSpPr>
          <p:nvPr/>
        </p:nvSpPr>
        <p:spPr bwMode="auto">
          <a:xfrm>
            <a:off x="5865813" y="8799513"/>
            <a:ext cx="992187" cy="276225"/>
          </a:xfrm>
          <a:prstGeom prst="rect">
            <a:avLst/>
          </a:prstGeom>
          <a:noFill/>
          <a:ln w="9525">
            <a:noFill/>
            <a:miter lim="800000"/>
            <a:headEnd/>
            <a:tailEnd/>
          </a:ln>
        </p:spPr>
        <p:txBody>
          <a:bodyPr wrap="none">
            <a:spAutoFit/>
          </a:bodyPr>
          <a:lstStyle/>
          <a:p>
            <a:pPr algn="ctr"/>
            <a:r>
              <a:rPr lang="en-GB" sz="1200" b="1">
                <a:latin typeface="Calibri" pitchFamily="34" charset="0"/>
              </a:rPr>
              <a:t>LO1 LO2 LO3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ChangeArrowheads="1"/>
          </p:cNvSpPr>
          <p:nvPr/>
        </p:nvSpPr>
        <p:spPr bwMode="auto">
          <a:xfrm>
            <a:off x="115888" y="1476375"/>
            <a:ext cx="6265862" cy="5908675"/>
          </a:xfrm>
          <a:prstGeom prst="rect">
            <a:avLst/>
          </a:prstGeom>
          <a:noFill/>
          <a:ln w="9525">
            <a:noFill/>
            <a:miter lim="800000"/>
            <a:headEnd/>
            <a:tailEnd/>
          </a:ln>
        </p:spPr>
        <p:txBody>
          <a:bodyPr>
            <a:spAutoFit/>
          </a:bodyPr>
          <a:lstStyle/>
          <a:p>
            <a:r>
              <a:rPr lang="en-GB" sz="1400">
                <a:latin typeface="Calibri" pitchFamily="34" charset="0"/>
              </a:rPr>
              <a:t>The Kyoto protocol was the first agreement between nations to mandate country-by-country reductions in greenhouse-gas emissions. Kyoto emerged from the UN Framework Convention on Climate Change (UNFCCC), which was signed by nearly all nations at the 1992 mega-meeting popularly known as the Earth Summit. The framework pledges to stabilise greenhouse-gas concentrations "at a level that would prevent dangerous anthropogenic interference with the climate system". To put teeth into that pledge, a new treaty was needed, one with binding targets for greenhouse-gas reductions. That treaty was finalized in Kyoto, Japan, in 1997, after years of negotiations, and it went into force in 2005. Nearly all nations have now ratified the treaty, with the notable exception of the United States. Developing countries, including China and India, weren't mandated to reduce emissions, given that they'd contributed a relatively small share of the current century-plus build-up of CO2.</a:t>
            </a:r>
          </a:p>
          <a:p>
            <a:r>
              <a:rPr lang="en-GB" sz="1400">
                <a:latin typeface="Calibri" pitchFamily="34" charset="0"/>
              </a:rPr>
              <a:t>Under Kyoto, industrialised nations pledged to cut their yearly emissions of carbon, as measured in six greenhouse gases, by varying amounts, averaging 5.2%, by 2012 as compared to 1990. That equates to a 29% cut in the values that would have otherwise occurred. However, the protocol didn't become international law until more than halfway through the 1990–2012 period. By that point, global emissions had risen substantially. Some countries and regions, including the European Union, were on track by 2011 to meet or exceed their Kyoto goals, but other large nations were falling woefully short. And the two biggest emitters of all – the United States and China – churned out more than enough extra greenhouse gas to erase all the reductions made by other countries during the Kyoto period. Worldwide, emissions soared by nearly 40% from 1990 to 2009, according to the Netherlands Environmental Assessment Agency.</a:t>
            </a:r>
          </a:p>
          <a:p>
            <a:endParaRPr lang="en-GB" sz="1400">
              <a:latin typeface="Calibri" pitchFamily="34" charset="0"/>
            </a:endParaRPr>
          </a:p>
          <a:p>
            <a:r>
              <a:rPr lang="en-GB" sz="1400">
                <a:latin typeface="Calibri" pitchFamily="34" charset="0"/>
              </a:rPr>
              <a:t>The Guardian Newspaper </a:t>
            </a:r>
          </a:p>
        </p:txBody>
      </p:sp>
      <p:sp>
        <p:nvSpPr>
          <p:cNvPr id="18434" name="Rectangle 4"/>
          <p:cNvSpPr>
            <a:spLocks noChangeArrowheads="1"/>
          </p:cNvSpPr>
          <p:nvPr/>
        </p:nvSpPr>
        <p:spPr bwMode="auto">
          <a:xfrm>
            <a:off x="188913" y="684213"/>
            <a:ext cx="3429000" cy="646112"/>
          </a:xfrm>
          <a:prstGeom prst="rect">
            <a:avLst/>
          </a:prstGeom>
          <a:noFill/>
          <a:ln w="9525">
            <a:noFill/>
            <a:miter lim="800000"/>
            <a:headEnd/>
            <a:tailEnd/>
          </a:ln>
        </p:spPr>
        <p:txBody>
          <a:bodyPr>
            <a:spAutoFit/>
          </a:bodyPr>
          <a:lstStyle/>
          <a:p>
            <a:r>
              <a:rPr lang="en-GB" i="1">
                <a:latin typeface="Calibri" pitchFamily="34" charset="0"/>
                <a:hlinkClick r:id="rId2"/>
              </a:rPr>
              <a:t>The Rough Guide to Climate Change</a:t>
            </a:r>
            <a:endParaRPr lang="en-GB">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1341438" y="409575"/>
            <a:ext cx="5251450" cy="369888"/>
          </a:xfrm>
          <a:prstGeom prst="rect">
            <a:avLst/>
          </a:prstGeom>
          <a:noFill/>
          <a:ln w="9525">
            <a:noFill/>
            <a:miter lim="800000"/>
            <a:headEnd/>
            <a:tailEnd/>
          </a:ln>
        </p:spPr>
        <p:txBody>
          <a:bodyPr>
            <a:spAutoFit/>
          </a:bodyPr>
          <a:lstStyle/>
          <a:p>
            <a:r>
              <a:rPr lang="en-GB">
                <a:latin typeface="Calibri" pitchFamily="34" charset="0"/>
              </a:rPr>
              <a:t>Politics and Natural and Human Disasters</a:t>
            </a:r>
          </a:p>
        </p:txBody>
      </p:sp>
      <p:graphicFrame>
        <p:nvGraphicFramePr>
          <p:cNvPr id="5" name="Table 4"/>
          <p:cNvGraphicFramePr>
            <a:graphicFrameLocks noGrp="1"/>
          </p:cNvGraphicFramePr>
          <p:nvPr/>
        </p:nvGraphicFramePr>
        <p:xfrm>
          <a:off x="404813" y="1258888"/>
          <a:ext cx="6188075" cy="7056437"/>
        </p:xfrm>
        <a:graphic>
          <a:graphicData uri="http://schemas.openxmlformats.org/drawingml/2006/table">
            <a:tbl>
              <a:tblPr firstRow="1" bandRow="1">
                <a:tableStyleId>{5940675A-B579-460E-94D1-54222C63F5DA}</a:tableStyleId>
              </a:tblPr>
              <a:tblGrid>
                <a:gridCol w="3094037"/>
                <a:gridCol w="3094037"/>
              </a:tblGrid>
              <a:tr h="3528392">
                <a:tc>
                  <a:txBody>
                    <a:bodyPr/>
                    <a:lstStyle/>
                    <a:p>
                      <a:endParaRPr lang="en-GB" dirty="0"/>
                    </a:p>
                  </a:txBody>
                  <a:tcPr/>
                </a:tc>
                <a:tc>
                  <a:txBody>
                    <a:bodyPr/>
                    <a:lstStyle/>
                    <a:p>
                      <a:r>
                        <a:rPr lang="en-GB" sz="1100" dirty="0" smtClean="0"/>
                        <a:t>Why</a:t>
                      </a:r>
                      <a:r>
                        <a:rPr lang="en-GB" sz="1100" baseline="0" dirty="0" smtClean="0"/>
                        <a:t> would some people / parties question that Global Warming is real</a:t>
                      </a:r>
                      <a:r>
                        <a:rPr lang="en-GB" sz="1100" dirty="0" smtClean="0"/>
                        <a:t>?</a:t>
                      </a:r>
                      <a:endParaRPr lang="en-GB" sz="1100" dirty="0"/>
                    </a:p>
                  </a:txBody>
                  <a:tcPr/>
                </a:tc>
              </a:tr>
              <a:tr h="3528392">
                <a:tc>
                  <a:txBody>
                    <a:bodyPr/>
                    <a:lstStyle/>
                    <a:p>
                      <a:endParaRPr lang="en-GB" dirty="0"/>
                    </a:p>
                  </a:txBody>
                  <a:tcPr/>
                </a:tc>
                <a:tc>
                  <a:txBody>
                    <a:bodyPr/>
                    <a:lstStyle/>
                    <a:p>
                      <a:endParaRPr lang="en-GB" dirty="0"/>
                    </a:p>
                  </a:txBody>
                  <a:tcPr/>
                </a:tc>
              </a:tr>
            </a:tbl>
          </a:graphicData>
        </a:graphic>
      </p:graphicFrame>
      <p:sp>
        <p:nvSpPr>
          <p:cNvPr id="6" name="Rectangle 5"/>
          <p:cNvSpPr/>
          <p:nvPr/>
        </p:nvSpPr>
        <p:spPr>
          <a:xfrm>
            <a:off x="2506663" y="3779838"/>
            <a:ext cx="1944687" cy="20875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A</a:t>
            </a:r>
          </a:p>
        </p:txBody>
      </p:sp>
      <p:sp>
        <p:nvSpPr>
          <p:cNvPr id="19470" name="TextBox 6"/>
          <p:cNvSpPr txBox="1">
            <a:spLocks noChangeArrowheads="1"/>
          </p:cNvSpPr>
          <p:nvPr/>
        </p:nvSpPr>
        <p:spPr bwMode="auto">
          <a:xfrm>
            <a:off x="2490788" y="4224338"/>
            <a:ext cx="1960562" cy="1754187"/>
          </a:xfrm>
          <a:prstGeom prst="rect">
            <a:avLst/>
          </a:prstGeom>
          <a:noFill/>
          <a:ln w="9525">
            <a:noFill/>
            <a:miter lim="800000"/>
            <a:headEnd/>
            <a:tailEnd/>
          </a:ln>
        </p:spPr>
        <p:txBody>
          <a:bodyPr wrap="none">
            <a:spAutoFit/>
          </a:bodyPr>
          <a:lstStyle/>
          <a:p>
            <a:pPr algn="ctr"/>
            <a:r>
              <a:rPr lang="en-GB" b="1">
                <a:latin typeface="Calibri" pitchFamily="34" charset="0"/>
              </a:rPr>
              <a:t>Analyse the </a:t>
            </a:r>
          </a:p>
          <a:p>
            <a:pPr algn="ctr"/>
            <a:r>
              <a:rPr lang="en-GB" b="1">
                <a:latin typeface="Calibri" pitchFamily="34" charset="0"/>
              </a:rPr>
              <a:t>effect </a:t>
            </a:r>
          </a:p>
          <a:p>
            <a:pPr algn="ctr"/>
            <a:r>
              <a:rPr lang="en-GB" b="1">
                <a:latin typeface="Calibri" pitchFamily="34" charset="0"/>
              </a:rPr>
              <a:t>POLITICS has </a:t>
            </a:r>
          </a:p>
          <a:p>
            <a:pPr algn="ctr"/>
            <a:r>
              <a:rPr lang="en-GB" b="1">
                <a:latin typeface="Calibri" pitchFamily="34" charset="0"/>
              </a:rPr>
              <a:t>on global warming</a:t>
            </a:r>
          </a:p>
          <a:p>
            <a:pPr algn="ctr"/>
            <a:endParaRPr lang="en-GB" b="1">
              <a:latin typeface="Calibri" pitchFamily="34" charset="0"/>
            </a:endParaRPr>
          </a:p>
          <a:p>
            <a:pPr algn="ctr"/>
            <a:r>
              <a:rPr lang="en-GB" sz="1400" b="1">
                <a:latin typeface="Calibri" pitchFamily="34" charset="0"/>
              </a:rPr>
              <a:t>LO1 LO3</a:t>
            </a:r>
          </a:p>
        </p:txBody>
      </p:sp>
      <p:sp>
        <p:nvSpPr>
          <p:cNvPr id="19471" name="TextBox 7"/>
          <p:cNvSpPr txBox="1">
            <a:spLocks noChangeArrowheads="1"/>
          </p:cNvSpPr>
          <p:nvPr/>
        </p:nvSpPr>
        <p:spPr bwMode="auto">
          <a:xfrm>
            <a:off x="476250" y="1233488"/>
            <a:ext cx="2601913" cy="261937"/>
          </a:xfrm>
          <a:prstGeom prst="rect">
            <a:avLst/>
          </a:prstGeom>
          <a:noFill/>
          <a:ln w="9525">
            <a:noFill/>
            <a:miter lim="800000"/>
            <a:headEnd/>
            <a:tailEnd/>
          </a:ln>
        </p:spPr>
        <p:txBody>
          <a:bodyPr wrap="none">
            <a:spAutoFit/>
          </a:bodyPr>
          <a:lstStyle/>
          <a:p>
            <a:r>
              <a:rPr lang="en-GB" sz="1100">
                <a:latin typeface="Calibri" pitchFamily="34" charset="0"/>
              </a:rPr>
              <a:t>Who benefits from high Fossil Fuel usage?</a:t>
            </a:r>
          </a:p>
        </p:txBody>
      </p:sp>
      <p:sp>
        <p:nvSpPr>
          <p:cNvPr id="19472" name="TextBox 8"/>
          <p:cNvSpPr txBox="1">
            <a:spLocks noChangeArrowheads="1"/>
          </p:cNvSpPr>
          <p:nvPr/>
        </p:nvSpPr>
        <p:spPr bwMode="auto">
          <a:xfrm>
            <a:off x="441325" y="4824413"/>
            <a:ext cx="6237288" cy="600075"/>
          </a:xfrm>
          <a:prstGeom prst="rect">
            <a:avLst/>
          </a:prstGeom>
          <a:noFill/>
          <a:ln w="9525">
            <a:noFill/>
            <a:miter lim="800000"/>
            <a:headEnd/>
            <a:tailEnd/>
          </a:ln>
        </p:spPr>
        <p:txBody>
          <a:bodyPr wrap="none">
            <a:spAutoFit/>
          </a:bodyPr>
          <a:lstStyle/>
          <a:p>
            <a:r>
              <a:rPr lang="en-GB" sz="1100">
                <a:latin typeface="Calibri" pitchFamily="34" charset="0"/>
              </a:rPr>
              <a:t>List the types of method currently                                                                   Find out what the Green Party</a:t>
            </a:r>
          </a:p>
          <a:p>
            <a:r>
              <a:rPr lang="en-GB" sz="1100">
                <a:latin typeface="Calibri" pitchFamily="34" charset="0"/>
              </a:rPr>
              <a:t> used to generate electricity.                                                                            feel about Global warming</a:t>
            </a:r>
          </a:p>
          <a:p>
            <a:r>
              <a:rPr lang="en-GB" sz="1100">
                <a:latin typeface="Calibri" pitchFamily="34" charset="0"/>
              </a:rPr>
              <a:t>                                                                                                                                and summarise your answer here.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4859338"/>
            <a:ext cx="6129338" cy="3097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611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483" name="Title 1"/>
          <p:cNvSpPr>
            <a:spLocks noGrp="1"/>
          </p:cNvSpPr>
          <p:nvPr>
            <p:ph type="title"/>
          </p:nvPr>
        </p:nvSpPr>
        <p:spPr/>
        <p:txBody>
          <a:bodyPr/>
          <a:lstStyle/>
          <a:p>
            <a:pPr eaLnBrk="1" hangingPunct="1"/>
            <a:r>
              <a:rPr lang="en-GB" sz="2800" smtClean="0"/>
              <a:t>Reflect on the following statements. What is your opinion?</a:t>
            </a:r>
          </a:p>
        </p:txBody>
      </p:sp>
      <p:sp>
        <p:nvSpPr>
          <p:cNvPr id="20484" name="TextBox 3"/>
          <p:cNvSpPr txBox="1">
            <a:spLocks noChangeArrowheads="1"/>
          </p:cNvSpPr>
          <p:nvPr/>
        </p:nvSpPr>
        <p:spPr bwMode="auto">
          <a:xfrm>
            <a:off x="309563" y="2032000"/>
            <a:ext cx="6008687" cy="2586038"/>
          </a:xfrm>
          <a:prstGeom prst="rect">
            <a:avLst/>
          </a:prstGeom>
          <a:noFill/>
          <a:ln w="9525">
            <a:noFill/>
            <a:miter lim="800000"/>
            <a:headEnd/>
            <a:tailEnd/>
          </a:ln>
        </p:spPr>
        <p:txBody>
          <a:bodyPr wrap="none">
            <a:spAutoFit/>
          </a:bodyPr>
          <a:lstStyle/>
          <a:p>
            <a:r>
              <a:rPr lang="en-GB">
                <a:latin typeface="Calibri" pitchFamily="34" charset="0"/>
              </a:rPr>
              <a:t>Climate change is nothing to worry about for us – it will affect </a:t>
            </a:r>
          </a:p>
          <a:p>
            <a:r>
              <a:rPr lang="en-GB">
                <a:latin typeface="Calibri" pitchFamily="34" charset="0"/>
              </a:rPr>
              <a:t>Future generations.</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20485" name="TextBox 6"/>
          <p:cNvSpPr txBox="1">
            <a:spLocks noChangeArrowheads="1"/>
          </p:cNvSpPr>
          <p:nvPr/>
        </p:nvSpPr>
        <p:spPr bwMode="auto">
          <a:xfrm>
            <a:off x="309563" y="4859338"/>
            <a:ext cx="6129337" cy="923925"/>
          </a:xfrm>
          <a:prstGeom prst="rect">
            <a:avLst/>
          </a:prstGeom>
          <a:noFill/>
          <a:ln w="9525">
            <a:noFill/>
            <a:miter lim="800000"/>
            <a:headEnd/>
            <a:tailEnd/>
          </a:ln>
        </p:spPr>
        <p:txBody>
          <a:bodyPr wrap="none">
            <a:spAutoFit/>
          </a:bodyPr>
          <a:lstStyle/>
          <a:p>
            <a:r>
              <a:rPr lang="en-GB">
                <a:latin typeface="Calibri" pitchFamily="34" charset="0"/>
              </a:rPr>
              <a:t>Politicians have a very short term view of Global warming. They</a:t>
            </a:r>
          </a:p>
          <a:p>
            <a:r>
              <a:rPr lang="en-GB">
                <a:latin typeface="Calibri" pitchFamily="34" charset="0"/>
              </a:rPr>
              <a:t>Only care about events that will happen in this parliament and</a:t>
            </a:r>
          </a:p>
          <a:p>
            <a:r>
              <a:rPr lang="en-GB">
                <a:latin typeface="Calibri" pitchFamily="34" charset="0"/>
              </a:rPr>
              <a:t>not about future generations.</a:t>
            </a:r>
          </a:p>
        </p:txBody>
      </p:sp>
      <p:sp>
        <p:nvSpPr>
          <p:cNvPr id="20486" name="TextBox 9"/>
          <p:cNvSpPr txBox="1">
            <a:spLocks noChangeArrowheads="1"/>
          </p:cNvSpPr>
          <p:nvPr/>
        </p:nvSpPr>
        <p:spPr bwMode="auto">
          <a:xfrm>
            <a:off x="0" y="8154988"/>
            <a:ext cx="6792913" cy="647700"/>
          </a:xfrm>
          <a:prstGeom prst="rect">
            <a:avLst/>
          </a:prstGeom>
          <a:noFill/>
          <a:ln w="9525">
            <a:noFill/>
            <a:miter lim="800000"/>
            <a:headEnd/>
            <a:tailEnd/>
          </a:ln>
        </p:spPr>
        <p:txBody>
          <a:bodyPr wrap="none">
            <a:spAutoFit/>
          </a:bodyPr>
          <a:lstStyle/>
          <a:p>
            <a:r>
              <a:rPr lang="en-GB">
                <a:latin typeface="Calibri" pitchFamily="34" charset="0"/>
              </a:rPr>
              <a:t>Now that you have stated your opinion – take part in a class debate to </a:t>
            </a:r>
          </a:p>
          <a:p>
            <a:r>
              <a:rPr lang="en-GB">
                <a:latin typeface="Calibri" pitchFamily="34" charset="0"/>
              </a:rPr>
              <a:t>see how other people feel. Remember – </a:t>
            </a:r>
            <a:r>
              <a:rPr lang="en-GB" b="1">
                <a:latin typeface="Calibri" pitchFamily="34" charset="0"/>
              </a:rPr>
              <a:t>Hands up to speak</a:t>
            </a:r>
            <a:r>
              <a:rPr lang="en-GB">
                <a:latin typeface="Calibri" pitchFamily="34" charset="0"/>
              </a:rPr>
              <a:t>.</a:t>
            </a:r>
          </a:p>
        </p:txBody>
      </p:sp>
      <p:sp>
        <p:nvSpPr>
          <p:cNvPr id="20487" name="Rectangle 2"/>
          <p:cNvSpPr>
            <a:spLocks noChangeArrowheads="1"/>
          </p:cNvSpPr>
          <p:nvPr/>
        </p:nvSpPr>
        <p:spPr bwMode="auto">
          <a:xfrm>
            <a:off x="5646738" y="4335463"/>
            <a:ext cx="795337"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20488" name="Rectangle 5"/>
          <p:cNvSpPr>
            <a:spLocks noChangeArrowheads="1"/>
          </p:cNvSpPr>
          <p:nvPr/>
        </p:nvSpPr>
        <p:spPr bwMode="auto">
          <a:xfrm>
            <a:off x="5638800" y="7648575"/>
            <a:ext cx="795338"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9238" y="5222875"/>
            <a:ext cx="6235700" cy="3687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309563" y="2032000"/>
            <a:ext cx="6143625" cy="210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07" name="Title 1"/>
          <p:cNvSpPr>
            <a:spLocks noGrp="1"/>
          </p:cNvSpPr>
          <p:nvPr>
            <p:ph type="title"/>
          </p:nvPr>
        </p:nvSpPr>
        <p:spPr>
          <a:xfrm>
            <a:off x="342900" y="366713"/>
            <a:ext cx="6172200" cy="533400"/>
          </a:xfrm>
        </p:spPr>
        <p:txBody>
          <a:bodyPr/>
          <a:lstStyle/>
          <a:p>
            <a:pPr eaLnBrk="1" hangingPunct="1"/>
            <a:r>
              <a:rPr lang="en-GB" sz="2800" smtClean="0"/>
              <a:t>Has your opinion changed?</a:t>
            </a:r>
          </a:p>
        </p:txBody>
      </p:sp>
      <p:sp>
        <p:nvSpPr>
          <p:cNvPr id="21508" name="TextBox 3"/>
          <p:cNvSpPr txBox="1">
            <a:spLocks noChangeArrowheads="1"/>
          </p:cNvSpPr>
          <p:nvPr/>
        </p:nvSpPr>
        <p:spPr bwMode="auto">
          <a:xfrm>
            <a:off x="295275" y="1258888"/>
            <a:ext cx="6526213" cy="2586037"/>
          </a:xfrm>
          <a:prstGeom prst="rect">
            <a:avLst/>
          </a:prstGeom>
          <a:noFill/>
          <a:ln w="9525">
            <a:noFill/>
            <a:miter lim="800000"/>
            <a:headEnd/>
            <a:tailEnd/>
          </a:ln>
        </p:spPr>
        <p:txBody>
          <a:bodyPr wrap="none">
            <a:spAutoFit/>
          </a:bodyPr>
          <a:lstStyle/>
          <a:p>
            <a:r>
              <a:rPr lang="en-GB">
                <a:latin typeface="Calibri" pitchFamily="34" charset="0"/>
              </a:rPr>
              <a:t>Based on what you heard in the debate- has your opinion changed?</a:t>
            </a:r>
          </a:p>
          <a:p>
            <a:r>
              <a:rPr lang="en-GB">
                <a:latin typeface="Calibri" pitchFamily="34" charset="0"/>
              </a:rPr>
              <a:t>Record new information in the box below.</a:t>
            </a: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21509" name="Rectangle 2"/>
          <p:cNvSpPr>
            <a:spLocks noChangeArrowheads="1"/>
          </p:cNvSpPr>
          <p:nvPr/>
        </p:nvSpPr>
        <p:spPr bwMode="auto">
          <a:xfrm>
            <a:off x="203200" y="4670425"/>
            <a:ext cx="6143625" cy="923925"/>
          </a:xfrm>
          <a:prstGeom prst="rect">
            <a:avLst/>
          </a:prstGeom>
          <a:noFill/>
          <a:ln w="9525">
            <a:noFill/>
            <a:miter lim="800000"/>
            <a:headEnd/>
            <a:tailEnd/>
          </a:ln>
        </p:spPr>
        <p:txBody>
          <a:bodyPr>
            <a:spAutoFit/>
          </a:bodyPr>
          <a:lstStyle/>
          <a:p>
            <a:endParaRPr lang="en-GB">
              <a:latin typeface="Calibri" pitchFamily="34" charset="0"/>
            </a:endParaRPr>
          </a:p>
          <a:p>
            <a:r>
              <a:rPr lang="en-GB">
                <a:latin typeface="Calibri" pitchFamily="34" charset="0"/>
              </a:rPr>
              <a:t> .</a:t>
            </a:r>
          </a:p>
          <a:p>
            <a:endParaRPr lang="en-GB">
              <a:latin typeface="Calibri" pitchFamily="34" charset="0"/>
            </a:endParaRPr>
          </a:p>
        </p:txBody>
      </p:sp>
      <p:sp>
        <p:nvSpPr>
          <p:cNvPr id="21510" name="TextBox 5"/>
          <p:cNvSpPr txBox="1">
            <a:spLocks noChangeArrowheads="1"/>
          </p:cNvSpPr>
          <p:nvPr/>
        </p:nvSpPr>
        <p:spPr bwMode="auto">
          <a:xfrm>
            <a:off x="234950" y="4298950"/>
            <a:ext cx="6264275" cy="923925"/>
          </a:xfrm>
          <a:prstGeom prst="rect">
            <a:avLst/>
          </a:prstGeom>
          <a:noFill/>
          <a:ln w="9525">
            <a:noFill/>
            <a:miter lim="800000"/>
            <a:headEnd/>
            <a:tailEnd/>
          </a:ln>
        </p:spPr>
        <p:txBody>
          <a:bodyPr wrap="none">
            <a:spAutoFit/>
          </a:bodyPr>
          <a:lstStyle/>
          <a:p>
            <a:r>
              <a:rPr lang="en-GB">
                <a:latin typeface="Calibri" pitchFamily="34" charset="0"/>
              </a:rPr>
              <a:t>You should now record your Personal Standpoint. What is your </a:t>
            </a:r>
          </a:p>
          <a:p>
            <a:r>
              <a:rPr lang="en-GB">
                <a:latin typeface="Calibri" pitchFamily="34" charset="0"/>
              </a:rPr>
              <a:t>Opinion on Politics and  Global warming?  What is this based on?</a:t>
            </a:r>
          </a:p>
          <a:p>
            <a:r>
              <a:rPr lang="en-GB">
                <a:latin typeface="Calibri" pitchFamily="34" charset="0"/>
              </a:rPr>
              <a:t>Are your sources reliable?</a:t>
            </a:r>
          </a:p>
        </p:txBody>
      </p:sp>
      <p:sp>
        <p:nvSpPr>
          <p:cNvPr id="21511" name="Rectangle 6"/>
          <p:cNvSpPr>
            <a:spLocks noChangeArrowheads="1"/>
          </p:cNvSpPr>
          <p:nvPr/>
        </p:nvSpPr>
        <p:spPr bwMode="auto">
          <a:xfrm>
            <a:off x="5668963" y="3844925"/>
            <a:ext cx="79692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LO3</a:t>
            </a:r>
          </a:p>
        </p:txBody>
      </p:sp>
      <p:sp>
        <p:nvSpPr>
          <p:cNvPr id="21512" name="Rectangle 7"/>
          <p:cNvSpPr>
            <a:spLocks noChangeArrowheads="1"/>
          </p:cNvSpPr>
          <p:nvPr/>
        </p:nvSpPr>
        <p:spPr bwMode="auto">
          <a:xfrm>
            <a:off x="5395913" y="8640763"/>
            <a:ext cx="1120775" cy="307975"/>
          </a:xfrm>
          <a:prstGeom prst="rect">
            <a:avLst/>
          </a:prstGeom>
          <a:noFill/>
          <a:ln w="9525">
            <a:noFill/>
            <a:miter lim="800000"/>
            <a:headEnd/>
            <a:tailEnd/>
          </a:ln>
        </p:spPr>
        <p:txBody>
          <a:bodyPr wrap="none">
            <a:spAutoFit/>
          </a:bodyPr>
          <a:lstStyle/>
          <a:p>
            <a:pPr algn="ctr"/>
            <a:r>
              <a:rPr lang="en-GB" sz="1400" b="1">
                <a:latin typeface="Calibri" pitchFamily="34" charset="0"/>
              </a:rPr>
              <a:t>LO1 LO2 LO3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1943</TotalTime>
  <Words>6202</Words>
  <Application>Microsoft Office PowerPoint</Application>
  <PresentationFormat>On-screen Show (4:3)</PresentationFormat>
  <Paragraphs>813</Paragraphs>
  <Slides>51</Slides>
  <Notes>0</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51</vt:i4>
      </vt:variant>
    </vt:vector>
  </HeadingPairs>
  <TitlesOfParts>
    <vt:vector size="57" baseType="lpstr">
      <vt:lpstr>Arial</vt:lpstr>
      <vt:lpstr>Calibri</vt:lpstr>
      <vt:lpstr>Bookman Old Style</vt:lpstr>
      <vt:lpstr>Times New Roman</vt:lpstr>
      <vt:lpstr>verdana</vt:lpstr>
      <vt:lpstr>Office Theme</vt:lpstr>
      <vt:lpstr>Slide 1</vt:lpstr>
      <vt:lpstr>Slide 2</vt:lpstr>
      <vt:lpstr>Slide 3</vt:lpstr>
      <vt:lpstr>Politics and Natural and Human Disasters</vt:lpstr>
      <vt:lpstr>Slide 5</vt:lpstr>
      <vt:lpstr>Slide 6</vt:lpstr>
      <vt:lpstr>Slide 7</vt:lpstr>
      <vt:lpstr>Reflect on the following statements. What is your opinion?</vt:lpstr>
      <vt:lpstr>Has your opinion changed?</vt:lpstr>
      <vt:lpstr>Slide 10</vt:lpstr>
      <vt:lpstr>Slide 11</vt:lpstr>
      <vt:lpstr>Slide 12</vt:lpstr>
      <vt:lpstr>Slide 13</vt:lpstr>
      <vt:lpstr>Slide 14</vt:lpstr>
      <vt:lpstr>Slide 15</vt:lpstr>
      <vt:lpstr>Reflect on the following statements. What is your opinion?</vt:lpstr>
      <vt:lpstr>Has your opinion changed?</vt:lpstr>
      <vt:lpstr>Slide 18</vt:lpstr>
      <vt:lpstr>Slide 19</vt:lpstr>
      <vt:lpstr>Slide 20</vt:lpstr>
      <vt:lpstr>Slide 21</vt:lpstr>
      <vt:lpstr>Slide 22</vt:lpstr>
      <vt:lpstr>Slide 23</vt:lpstr>
      <vt:lpstr>Reflect on the following statements. What is your opinion?</vt:lpstr>
      <vt:lpstr>Has your opinion changed?</vt:lpstr>
      <vt:lpstr>Slide 26</vt:lpstr>
      <vt:lpstr>Slide 27</vt:lpstr>
      <vt:lpstr>Slide 28</vt:lpstr>
      <vt:lpstr>Slide 29</vt:lpstr>
      <vt:lpstr>Slide 30</vt:lpstr>
      <vt:lpstr>Slide 31</vt:lpstr>
      <vt:lpstr>Reflect on the following statements. What is your opinion?</vt:lpstr>
      <vt:lpstr>Has your opinion changed?</vt:lpstr>
      <vt:lpstr>Slide 34</vt:lpstr>
      <vt:lpstr>Slide 35</vt:lpstr>
      <vt:lpstr>Slide 36</vt:lpstr>
      <vt:lpstr>Slide 37</vt:lpstr>
      <vt:lpstr>Slide 38</vt:lpstr>
      <vt:lpstr>Slide 39</vt:lpstr>
      <vt:lpstr>Reflect on the following statements. What is your opinion?</vt:lpstr>
      <vt:lpstr>Has your opinion changed?</vt:lpstr>
      <vt:lpstr>Slide 42</vt:lpstr>
      <vt:lpstr>Slide 43</vt:lpstr>
      <vt:lpstr>Slide 44</vt:lpstr>
      <vt:lpstr>Slide 45</vt:lpstr>
      <vt:lpstr>Slide 46</vt:lpstr>
      <vt:lpstr>Slide 47</vt:lpstr>
      <vt:lpstr>Reflect on the following statements. What is your opinion?</vt:lpstr>
      <vt:lpstr>Has your opinion changed?</vt:lpstr>
      <vt:lpstr>Slide 50</vt:lpstr>
      <vt:lpstr>Slide 51</vt:lpstr>
    </vt:vector>
  </TitlesOfParts>
  <Company>WCBC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Jones</dc:creator>
  <cp:lastModifiedBy>gwi</cp:lastModifiedBy>
  <cp:revision>50</cp:revision>
  <dcterms:created xsi:type="dcterms:W3CDTF">2015-01-12T09:26:47Z</dcterms:created>
  <dcterms:modified xsi:type="dcterms:W3CDTF">2015-03-25T10:22:46Z</dcterms:modified>
</cp:coreProperties>
</file>