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746393-B06A-4166-A038-9FCD8C621548}" type="datetimeFigureOut">
              <a:rPr lang="en-US" smtClean="0"/>
              <a:pPr/>
              <a:t>2/26/2015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46393-B06A-4166-A038-9FCD8C621548}" type="datetimeFigureOut">
              <a:rPr lang="en-US" smtClean="0"/>
              <a:pPr/>
              <a:t>2/26/2015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46393-B06A-4166-A038-9FCD8C621548}" type="datetimeFigureOut">
              <a:rPr lang="en-US" smtClean="0"/>
              <a:pPr/>
              <a:t>2/26/2015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46393-B06A-4166-A038-9FCD8C621548}" type="datetimeFigureOut">
              <a:rPr lang="en-US" smtClean="0"/>
              <a:pPr/>
              <a:t>2/26/2015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46393-B06A-4166-A038-9FCD8C621548}" type="datetimeFigureOut">
              <a:rPr lang="en-US" smtClean="0"/>
              <a:pPr/>
              <a:t>2/26/2015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46393-B06A-4166-A038-9FCD8C621548}" type="datetimeFigureOut">
              <a:rPr lang="en-US" smtClean="0"/>
              <a:pPr/>
              <a:t>2/26/2015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46393-B06A-4166-A038-9FCD8C621548}" type="datetimeFigureOut">
              <a:rPr lang="en-US" smtClean="0"/>
              <a:pPr/>
              <a:t>2/26/2015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46393-B06A-4166-A038-9FCD8C621548}" type="datetimeFigureOut">
              <a:rPr lang="en-US" smtClean="0"/>
              <a:pPr/>
              <a:t>2/26/2015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46393-B06A-4166-A038-9FCD8C621548}" type="datetimeFigureOut">
              <a:rPr lang="en-US" smtClean="0"/>
              <a:pPr/>
              <a:t>2/26/2015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E746393-B06A-4166-A038-9FCD8C621548}" type="datetimeFigureOut">
              <a:rPr lang="en-US" smtClean="0"/>
              <a:pPr/>
              <a:t>2/26/2015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746393-B06A-4166-A038-9FCD8C621548}" type="datetimeFigureOut">
              <a:rPr lang="en-US" smtClean="0"/>
              <a:pPr/>
              <a:t>2/26/2015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E746393-B06A-4166-A038-9FCD8C621548}" type="datetimeFigureOut">
              <a:rPr lang="en-US" smtClean="0"/>
              <a:pPr/>
              <a:t>2/26/2015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Economics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How can economics affect poverty in Wales, Europe and the World?</a:t>
            </a:r>
            <a:endParaRPr lang="en-GB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14356"/>
            <a:ext cx="7715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 smtClean="0">
              <a:latin typeface="Bookman Old Style" pitchFamily="18" charset="0"/>
            </a:endParaRPr>
          </a:p>
          <a:p>
            <a:r>
              <a:rPr lang="en-GB" sz="3200" dirty="0" smtClean="0">
                <a:latin typeface="Bookman Old Style" pitchFamily="18" charset="0"/>
              </a:rPr>
              <a:t>Economics is sometimes considered a  complicated thing!  Its not really... Economics is about people swapping things they have, for other things they want or need.</a:t>
            </a:r>
          </a:p>
          <a:p>
            <a:endParaRPr lang="en-GB" sz="3200" dirty="0">
              <a:latin typeface="Bookman Old Style" pitchFamily="18" charset="0"/>
            </a:endParaRPr>
          </a:p>
          <a:p>
            <a:r>
              <a:rPr lang="en-GB" sz="3200" dirty="0" smtClean="0">
                <a:latin typeface="Bookman Old Style" pitchFamily="18" charset="0"/>
              </a:rPr>
              <a:t>In the olden days, a caveman might have swapped a cow for sheep!  Then he might have swapped a sharp stone for some hay! 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857224" y="1142984"/>
            <a:ext cx="6215106" cy="3000396"/>
          </a:xfrm>
          <a:prstGeom prst="cloudCallout">
            <a:avLst>
              <a:gd name="adj1" fmla="val 67385"/>
              <a:gd name="adj2" fmla="val 7910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Bookman Old Style" pitchFamily="18" charset="0"/>
              </a:rPr>
              <a:t>Does that sound a bit bonkers? Ok, look at the story on the next page....</a:t>
            </a:r>
            <a:endParaRPr lang="en-GB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 cow  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2619375" cy="1657351"/>
          </a:xfrm>
          <a:prstGeom prst="rect">
            <a:avLst/>
          </a:prstGeom>
          <a:noFill/>
        </p:spPr>
      </p:pic>
      <p:pic>
        <p:nvPicPr>
          <p:cNvPr id="1030" name="Picture 6" descr=" sheep  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071942"/>
            <a:ext cx="2518189" cy="2014552"/>
          </a:xfrm>
          <a:prstGeom prst="rect">
            <a:avLst/>
          </a:prstGeom>
          <a:noFill/>
        </p:spPr>
      </p:pic>
      <p:pic>
        <p:nvPicPr>
          <p:cNvPr id="3" name="Picture 4" descr="https://d8kyhhndkm363.cloudfront.net/8/398963/stickman20wav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0"/>
            <a:ext cx="2971800" cy="2971801"/>
          </a:xfrm>
          <a:prstGeom prst="rect">
            <a:avLst/>
          </a:prstGeom>
          <a:noFill/>
        </p:spPr>
      </p:pic>
      <p:pic>
        <p:nvPicPr>
          <p:cNvPr id="5" name="Picture 8" descr="http://berriesandbloomscatering.files.wordpress.com/2011/02/berrie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785926"/>
            <a:ext cx="1920888" cy="1285884"/>
          </a:xfrm>
          <a:prstGeom prst="rect">
            <a:avLst/>
          </a:prstGeom>
          <a:noFill/>
        </p:spPr>
      </p:pic>
      <p:pic>
        <p:nvPicPr>
          <p:cNvPr id="4" name="Picture 6" descr="http://images.clipartpanda.com/cave-clipart-ncBXaAKBi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642918"/>
            <a:ext cx="2381250" cy="1666875"/>
          </a:xfrm>
          <a:prstGeom prst="rect">
            <a:avLst/>
          </a:prstGeom>
          <a:noFill/>
        </p:spPr>
      </p:pic>
      <p:pic>
        <p:nvPicPr>
          <p:cNvPr id="10" name="Picture 4" descr="https://d8kyhhndkm363.cloudfront.net/8/398963/stickman20wav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857232"/>
            <a:ext cx="2971800" cy="2971801"/>
          </a:xfrm>
          <a:prstGeom prst="rect">
            <a:avLst/>
          </a:prstGeom>
          <a:noFill/>
        </p:spPr>
      </p:pic>
      <p:sp>
        <p:nvSpPr>
          <p:cNvPr id="11" name="Isosceles Triangle 10"/>
          <p:cNvSpPr/>
          <p:nvPr/>
        </p:nvSpPr>
        <p:spPr>
          <a:xfrm>
            <a:off x="7715272" y="2357430"/>
            <a:ext cx="571504" cy="785818"/>
          </a:xfrm>
          <a:prstGeom prst="triangle">
            <a:avLst/>
          </a:prstGeom>
          <a:solidFill>
            <a:srgbClr val="F814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4" descr="https://d8kyhhndkm363.cloudfront.net/8/398963/stickman20wav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928802"/>
            <a:ext cx="1328726" cy="1328727"/>
          </a:xfrm>
          <a:prstGeom prst="rect">
            <a:avLst/>
          </a:prstGeom>
          <a:noFill/>
        </p:spPr>
      </p:pic>
      <p:sp>
        <p:nvSpPr>
          <p:cNvPr id="20" name="Cloud Callout 19"/>
          <p:cNvSpPr/>
          <p:nvPr/>
        </p:nvSpPr>
        <p:spPr>
          <a:xfrm>
            <a:off x="3714744" y="0"/>
            <a:ext cx="3429024" cy="1428736"/>
          </a:xfrm>
          <a:prstGeom prst="cloudCallout">
            <a:avLst>
              <a:gd name="adj1" fmla="val -68307"/>
              <a:gd name="adj2" fmla="val 14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I’m a cave man and I live happily on berries and milk from my cow</a:t>
            </a:r>
            <a:endParaRPr lang="en-GB" b="1" dirty="0"/>
          </a:p>
        </p:txBody>
      </p:sp>
      <p:pic>
        <p:nvPicPr>
          <p:cNvPr id="21" name="Picture 4" descr="https://d8kyhhndkm363.cloudfront.net/8/398963/stickman20waving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071678"/>
            <a:ext cx="1185850" cy="1185850"/>
          </a:xfrm>
          <a:prstGeom prst="rect">
            <a:avLst/>
          </a:prstGeom>
          <a:noFill/>
        </p:spPr>
      </p:pic>
      <p:sp>
        <p:nvSpPr>
          <p:cNvPr id="22" name="Isosceles Triangle 21"/>
          <p:cNvSpPr/>
          <p:nvPr/>
        </p:nvSpPr>
        <p:spPr>
          <a:xfrm>
            <a:off x="7072330" y="2643182"/>
            <a:ext cx="223838" cy="295276"/>
          </a:xfrm>
          <a:prstGeom prst="triangle">
            <a:avLst/>
          </a:prstGeom>
          <a:solidFill>
            <a:srgbClr val="F814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Cloud Callout 22"/>
          <p:cNvSpPr/>
          <p:nvPr/>
        </p:nvSpPr>
        <p:spPr>
          <a:xfrm>
            <a:off x="3714744" y="0"/>
            <a:ext cx="3571900" cy="1643050"/>
          </a:xfrm>
          <a:prstGeom prst="cloudCallout">
            <a:avLst>
              <a:gd name="adj1" fmla="val -68307"/>
              <a:gd name="adj2" fmla="val 14911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ysClr val="windowText" lastClr="000000"/>
                </a:solidFill>
              </a:rPr>
              <a:t>Now I’ve got a family I need more food, so I will swap my cow  and berries for 2 sheep</a:t>
            </a: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3143240" y="2357430"/>
            <a:ext cx="2857520" cy="1785950"/>
          </a:xfrm>
          <a:prstGeom prst="cloudCallout">
            <a:avLst>
              <a:gd name="adj1" fmla="val 35597"/>
              <a:gd name="adj2" fmla="val 60022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ysClr val="windowText" lastClr="000000"/>
                </a:solidFill>
              </a:rPr>
              <a:t>I make a tasty meal and you can use my coat to make clothes</a:t>
            </a:r>
            <a:endParaRPr lang="en-GB" sz="1600" b="1" dirty="0">
              <a:solidFill>
                <a:sysClr val="windowText" lastClr="000000"/>
              </a:solidFill>
            </a:endParaRPr>
          </a:p>
        </p:txBody>
      </p:sp>
      <p:pic>
        <p:nvPicPr>
          <p:cNvPr id="25" name="Picture 6" descr=" sheep  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14818"/>
            <a:ext cx="2518189" cy="2014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215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 smtClean="0">
                <a:latin typeface="Bookman Old Style" pitchFamily="18" charset="0"/>
              </a:rPr>
              <a:t>Over time this method of ‘Bartering’ has changed.</a:t>
            </a:r>
          </a:p>
          <a:p>
            <a:pPr algn="just"/>
            <a:endParaRPr lang="en-GB" sz="2800" dirty="0" smtClean="0">
              <a:latin typeface="Bookman Old Style" pitchFamily="18" charset="0"/>
            </a:endParaRPr>
          </a:p>
          <a:p>
            <a:pPr algn="just"/>
            <a:r>
              <a:rPr lang="en-GB" sz="2800" dirty="0">
                <a:latin typeface="Bookman Old Style" pitchFamily="18" charset="0"/>
              </a:rPr>
              <a:t>N</a:t>
            </a:r>
            <a:r>
              <a:rPr lang="en-GB" sz="2800" dirty="0" smtClean="0">
                <a:latin typeface="Bookman Old Style" pitchFamily="18" charset="0"/>
              </a:rPr>
              <a:t>ow we use money in exchange for things.  </a:t>
            </a:r>
          </a:p>
          <a:p>
            <a:pPr algn="just"/>
            <a:endParaRPr lang="en-GB" sz="2800" dirty="0" smtClean="0">
              <a:latin typeface="Bookman Old Style" pitchFamily="18" charset="0"/>
            </a:endParaRPr>
          </a:p>
          <a:p>
            <a:pPr algn="just"/>
            <a:r>
              <a:rPr lang="en-GB" sz="2800" dirty="0" smtClean="0">
                <a:latin typeface="Bookman Old Style" pitchFamily="18" charset="0"/>
              </a:rPr>
              <a:t>We usually swap our skills as an employee for our wages .  Then we go off to the shops and swap our money for things we want or need. </a:t>
            </a:r>
          </a:p>
          <a:p>
            <a:pPr algn="just"/>
            <a:endParaRPr lang="en-GB" sz="2800" dirty="0">
              <a:latin typeface="Bookman Old Style" pitchFamily="18" charset="0"/>
            </a:endParaRPr>
          </a:p>
          <a:p>
            <a:pPr algn="just"/>
            <a:r>
              <a:rPr lang="en-GB" sz="2800" dirty="0" smtClean="0">
                <a:latin typeface="Bookman Old Style" pitchFamily="18" charset="0"/>
              </a:rPr>
              <a:t>Now the truth is, for economics to work you need other stuff,  (land, labour, capital and </a:t>
            </a:r>
            <a:r>
              <a:rPr lang="en-GB" sz="2800" dirty="0" smtClean="0">
                <a:latin typeface="Bookman Old Style" pitchFamily="18" charset="0"/>
              </a:rPr>
              <a:t>enterprise</a:t>
            </a:r>
            <a:r>
              <a:rPr lang="en-GB" sz="2800" dirty="0" smtClean="0">
                <a:latin typeface="Bookman Old Style" pitchFamily="18" charset="0"/>
              </a:rPr>
              <a:t>).</a:t>
            </a:r>
            <a:endParaRPr lang="en-GB" sz="28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2.gstatic.com/images?q=tbn:ANd9GcSPvz7Umb1zLqOdMLc7NnhPdgfdetDt9eQ4adz28bhstdeESDQ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32" y="2000240"/>
            <a:ext cx="2571768" cy="41791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571480"/>
            <a:ext cx="65008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dirty="0" smtClean="0">
                <a:latin typeface="Bookman Old Style" pitchFamily="18" charset="0"/>
              </a:rPr>
              <a:t>In the modern world,  we import a lot of goods from other countries, and that’s because we cant grow or make them here. </a:t>
            </a:r>
          </a:p>
          <a:p>
            <a:pPr algn="just"/>
            <a:endParaRPr lang="en-GB" sz="2600">
              <a:latin typeface="Bookman Old Style" pitchFamily="18" charset="0"/>
            </a:endParaRPr>
          </a:p>
          <a:p>
            <a:pPr algn="just"/>
            <a:r>
              <a:rPr lang="en-GB" sz="2600" smtClean="0">
                <a:latin typeface="Bookman Old Style" pitchFamily="18" charset="0"/>
              </a:rPr>
              <a:t>We </a:t>
            </a:r>
            <a:r>
              <a:rPr lang="en-GB" sz="2600" dirty="0" smtClean="0">
                <a:latin typeface="Bookman Old Style" pitchFamily="18" charset="0"/>
              </a:rPr>
              <a:t>exchange our money for goods.</a:t>
            </a:r>
          </a:p>
          <a:p>
            <a:pPr algn="just"/>
            <a:endParaRPr lang="en-GB" sz="2600" dirty="0">
              <a:latin typeface="Bookman Old Style" pitchFamily="18" charset="0"/>
            </a:endParaRPr>
          </a:p>
          <a:p>
            <a:pPr algn="just"/>
            <a:r>
              <a:rPr lang="en-GB" sz="2600" dirty="0" smtClean="0">
                <a:latin typeface="Bookman Old Style" pitchFamily="18" charset="0"/>
              </a:rPr>
              <a:t>Imagine growing orange or bananas in Wales?  </a:t>
            </a:r>
            <a:endParaRPr lang="en-GB" sz="2800" dirty="0">
              <a:latin typeface="Bookman Old Style" pitchFamily="18" charset="0"/>
            </a:endParaRPr>
          </a:p>
          <a:p>
            <a:endParaRPr lang="en-GB" sz="2800" dirty="0" smtClean="0">
              <a:latin typeface="Bookman Old Style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2.theweek.co.uk/sites/theweek/files/9/21/141111-barclays-imports-g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63332"/>
            <a:ext cx="7786742" cy="5751750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1785918" y="2500306"/>
            <a:ext cx="6072230" cy="22145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Look at how much stuff comes from other countries</a:t>
            </a:r>
            <a:endParaRPr lang="en-GB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7143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 smtClean="0">
                <a:latin typeface="Bookman Old Style" pitchFamily="18" charset="0"/>
              </a:rPr>
              <a:t>The money we spend in that country, creates jobs and wealth for that country – or does it??? </a:t>
            </a:r>
          </a:p>
          <a:p>
            <a:pPr algn="just"/>
            <a:endParaRPr lang="en-GB" sz="2800" dirty="0" smtClean="0">
              <a:latin typeface="Bookman Old Style" pitchFamily="18" charset="0"/>
            </a:endParaRPr>
          </a:p>
          <a:p>
            <a:pPr algn="just"/>
            <a:r>
              <a:rPr lang="en-GB" sz="2800" dirty="0" smtClean="0">
                <a:latin typeface="Bookman Old Style" pitchFamily="18" charset="0"/>
              </a:rPr>
              <a:t>Sometimes the exchange of goods between countries, can be unfair.  Ever heard of sweat shops and child labour?  </a:t>
            </a:r>
          </a:p>
          <a:p>
            <a:endParaRPr lang="en-GB" dirty="0"/>
          </a:p>
        </p:txBody>
      </p:sp>
      <p:pic>
        <p:nvPicPr>
          <p:cNvPr id="3" name="Picture 4" descr="http://static0.demotix.com/sites/default/files/imagecache/a_scale_large/2300-3/photos/1375954467-children-toil-in-sweatshops_2375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14752"/>
            <a:ext cx="2855909" cy="1899179"/>
          </a:xfrm>
          <a:prstGeom prst="rect">
            <a:avLst/>
          </a:prstGeom>
          <a:noFill/>
        </p:spPr>
      </p:pic>
      <p:pic>
        <p:nvPicPr>
          <p:cNvPr id="4" name="Picture 2" descr="http://www.veganpeace.com/sweatshops/pictures/sweatsho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14752"/>
            <a:ext cx="2851340" cy="1857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643578"/>
            <a:ext cx="785818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Bookman Old Style" pitchFamily="18" charset="0"/>
              </a:rPr>
              <a:t>Read through the articles in your project book with your teacher to identify new information about how </a:t>
            </a:r>
          </a:p>
          <a:p>
            <a:pPr algn="ctr"/>
            <a:r>
              <a:rPr lang="en-GB" b="1" dirty="0" smtClean="0">
                <a:latin typeface="Bookman Old Style" pitchFamily="18" charset="0"/>
              </a:rPr>
              <a:t>economics can affect poverty.</a:t>
            </a:r>
            <a:endParaRPr lang="en-GB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</TotalTime>
  <Words>324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Economics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all</dc:creator>
  <cp:lastModifiedBy>all</cp:lastModifiedBy>
  <cp:revision>21</cp:revision>
  <dcterms:created xsi:type="dcterms:W3CDTF">2014-11-23T22:01:36Z</dcterms:created>
  <dcterms:modified xsi:type="dcterms:W3CDTF">2015-02-26T23:55:11Z</dcterms:modified>
</cp:coreProperties>
</file>