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90" r:id="rId5"/>
    <p:sldId id="291"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92" r:id="rId31"/>
    <p:sldId id="285" r:id="rId32"/>
    <p:sldId id="287" r:id="rId33"/>
    <p:sldId id="293" r:id="rId34"/>
    <p:sldId id="294" r:id="rId35"/>
    <p:sldId id="289" r:id="rId36"/>
    <p:sldId id="29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p:scale>
          <a:sx n="102" d="100"/>
          <a:sy n="102" d="100"/>
        </p:scale>
        <p:origin x="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46197-C623-48D5-9B4B-4F972CB4C9F1}" type="datetimeFigureOut">
              <a:rPr lang="en-GB" smtClean="0"/>
              <a:t>31/07/2017</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47442-EA67-4E22-9C9D-76F6B9445FA3}" type="slidenum">
              <a:rPr lang="en-GB" smtClean="0"/>
              <a:t>‹#›</a:t>
            </a:fld>
            <a:endParaRPr lang="en-GB" dirty="0"/>
          </a:p>
        </p:txBody>
      </p:sp>
    </p:spTree>
    <p:extLst>
      <p:ext uri="{BB962C8B-B14F-4D97-AF65-F5344CB8AC3E}">
        <p14:creationId xmlns:p14="http://schemas.microsoft.com/office/powerpoint/2010/main" val="40172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F257884F-3F9C-4828-9CF5-908ED2A9A7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5FBDED30-D09C-4C92-9F6E-A1B390214C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8" name="Slide Number Placeholder 3">
            <a:extLst>
              <a:ext uri="{FF2B5EF4-FFF2-40B4-BE49-F238E27FC236}">
                <a16:creationId xmlns:a16="http://schemas.microsoft.com/office/drawing/2014/main" id="{22A092AB-D1B3-41B8-B10F-DEDA27AADE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0FA8BD-8810-4F92-A8A8-5D61CD569993}" type="slidenum">
              <a:rPr lang="en-GB" altLang="en-US" smtClean="0">
                <a:latin typeface="Calibri" panose="020F0502020204030204" pitchFamily="34" charset="0"/>
              </a:rPr>
              <a:pPr/>
              <a:t>3</a:t>
            </a:fld>
            <a:endParaRPr lang="en-GB" altLang="en-US" dirty="0">
              <a:latin typeface="Calibri" panose="020F0502020204030204" pitchFamily="34" charset="0"/>
            </a:endParaRPr>
          </a:p>
        </p:txBody>
      </p:sp>
    </p:spTree>
    <p:extLst>
      <p:ext uri="{BB962C8B-B14F-4D97-AF65-F5344CB8AC3E}">
        <p14:creationId xmlns:p14="http://schemas.microsoft.com/office/powerpoint/2010/main" val="1166004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47442-EA67-4E22-9C9D-76F6B9445FA3}" type="slidenum">
              <a:rPr lang="en-GB" smtClean="0"/>
              <a:t>4</a:t>
            </a:fld>
            <a:endParaRPr lang="en-GB" dirty="0"/>
          </a:p>
        </p:txBody>
      </p:sp>
    </p:spTree>
    <p:extLst>
      <p:ext uri="{BB962C8B-B14F-4D97-AF65-F5344CB8AC3E}">
        <p14:creationId xmlns:p14="http://schemas.microsoft.com/office/powerpoint/2010/main" val="3370251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47442-EA67-4E22-9C9D-76F6B9445FA3}" type="slidenum">
              <a:rPr lang="en-GB" smtClean="0"/>
              <a:t>5</a:t>
            </a:fld>
            <a:endParaRPr lang="en-GB" dirty="0"/>
          </a:p>
        </p:txBody>
      </p:sp>
    </p:spTree>
    <p:extLst>
      <p:ext uri="{BB962C8B-B14F-4D97-AF65-F5344CB8AC3E}">
        <p14:creationId xmlns:p14="http://schemas.microsoft.com/office/powerpoint/2010/main" val="61202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47442-EA67-4E22-9C9D-76F6B9445FA3}" type="slidenum">
              <a:rPr lang="en-GB" smtClean="0"/>
              <a:t>6</a:t>
            </a:fld>
            <a:endParaRPr lang="en-GB" dirty="0"/>
          </a:p>
        </p:txBody>
      </p:sp>
    </p:spTree>
    <p:extLst>
      <p:ext uri="{BB962C8B-B14F-4D97-AF65-F5344CB8AC3E}">
        <p14:creationId xmlns:p14="http://schemas.microsoft.com/office/powerpoint/2010/main" val="52735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47442-EA67-4E22-9C9D-76F6B9445FA3}" type="slidenum">
              <a:rPr lang="en-GB" smtClean="0"/>
              <a:t>23</a:t>
            </a:fld>
            <a:endParaRPr lang="en-GB" dirty="0"/>
          </a:p>
        </p:txBody>
      </p:sp>
    </p:spTree>
    <p:extLst>
      <p:ext uri="{BB962C8B-B14F-4D97-AF65-F5344CB8AC3E}">
        <p14:creationId xmlns:p14="http://schemas.microsoft.com/office/powerpoint/2010/main" val="2097841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47442-EA67-4E22-9C9D-76F6B9445FA3}" type="slidenum">
              <a:rPr lang="en-GB" smtClean="0"/>
              <a:t>30</a:t>
            </a:fld>
            <a:endParaRPr lang="en-GB" dirty="0"/>
          </a:p>
        </p:txBody>
      </p:sp>
    </p:spTree>
    <p:extLst>
      <p:ext uri="{BB962C8B-B14F-4D97-AF65-F5344CB8AC3E}">
        <p14:creationId xmlns:p14="http://schemas.microsoft.com/office/powerpoint/2010/main" val="1366236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47442-EA67-4E22-9C9D-76F6B9445FA3}" type="slidenum">
              <a:rPr lang="en-GB" smtClean="0"/>
              <a:t>33</a:t>
            </a:fld>
            <a:endParaRPr lang="en-GB" dirty="0"/>
          </a:p>
        </p:txBody>
      </p:sp>
    </p:spTree>
    <p:extLst>
      <p:ext uri="{BB962C8B-B14F-4D97-AF65-F5344CB8AC3E}">
        <p14:creationId xmlns:p14="http://schemas.microsoft.com/office/powerpoint/2010/main" val="319887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47442-EA67-4E22-9C9D-76F6B9445FA3}" type="slidenum">
              <a:rPr lang="en-GB" smtClean="0"/>
              <a:t>34</a:t>
            </a:fld>
            <a:endParaRPr lang="en-GB" dirty="0"/>
          </a:p>
        </p:txBody>
      </p:sp>
    </p:spTree>
    <p:extLst>
      <p:ext uri="{BB962C8B-B14F-4D97-AF65-F5344CB8AC3E}">
        <p14:creationId xmlns:p14="http://schemas.microsoft.com/office/powerpoint/2010/main" val="3593744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547442-EA67-4E22-9C9D-76F6B9445FA3}" type="slidenum">
              <a:rPr lang="en-GB" smtClean="0"/>
              <a:t>36</a:t>
            </a:fld>
            <a:endParaRPr lang="en-GB" dirty="0"/>
          </a:p>
        </p:txBody>
      </p:sp>
    </p:spTree>
    <p:extLst>
      <p:ext uri="{BB962C8B-B14F-4D97-AF65-F5344CB8AC3E}">
        <p14:creationId xmlns:p14="http://schemas.microsoft.com/office/powerpoint/2010/main" val="535954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C08C-294A-4562-9054-88D8F53B9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B083FF-9A8A-4BF2-A23D-C7E21F29E6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635DA2-B786-4C58-B687-1973B28C55C4}"/>
              </a:ext>
            </a:extLst>
          </p:cNvPr>
          <p:cNvSpPr>
            <a:spLocks noGrp="1"/>
          </p:cNvSpPr>
          <p:nvPr>
            <p:ph type="dt" sz="half" idx="10"/>
          </p:nvPr>
        </p:nvSpPr>
        <p:spPr/>
        <p:txBody>
          <a:bodyPr/>
          <a:lstStyle/>
          <a:p>
            <a:fld id="{91902892-F03B-4303-A481-85FF0B6BA7CA}" type="datetimeFigureOut">
              <a:rPr lang="en-GB" smtClean="0"/>
              <a:t>31/07/2017</a:t>
            </a:fld>
            <a:endParaRPr lang="en-GB" dirty="0"/>
          </a:p>
        </p:txBody>
      </p:sp>
      <p:sp>
        <p:nvSpPr>
          <p:cNvPr id="5" name="Footer Placeholder 4">
            <a:extLst>
              <a:ext uri="{FF2B5EF4-FFF2-40B4-BE49-F238E27FC236}">
                <a16:creationId xmlns:a16="http://schemas.microsoft.com/office/drawing/2014/main" id="{5C89164F-6065-4CBB-8EB7-C1AE09EA5B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4D5AEAA-5932-4048-9E35-9B30C540A5D0}"/>
              </a:ext>
            </a:extLst>
          </p:cNvPr>
          <p:cNvSpPr>
            <a:spLocks noGrp="1"/>
          </p:cNvSpPr>
          <p:nvPr>
            <p:ph type="sldNum" sz="quarter" idx="12"/>
          </p:nvPr>
        </p:nvSpPr>
        <p:spPr/>
        <p:txBody>
          <a:bodyPr/>
          <a:lstStyle/>
          <a:p>
            <a:fld id="{17EC5378-0DF5-4A50-A752-B7186F33290C}" type="slidenum">
              <a:rPr lang="en-GB" smtClean="0"/>
              <a:t>‹#›</a:t>
            </a:fld>
            <a:endParaRPr lang="en-GB" dirty="0"/>
          </a:p>
        </p:txBody>
      </p:sp>
    </p:spTree>
    <p:extLst>
      <p:ext uri="{BB962C8B-B14F-4D97-AF65-F5344CB8AC3E}">
        <p14:creationId xmlns:p14="http://schemas.microsoft.com/office/powerpoint/2010/main" val="15151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83C4-2C69-4F34-B7A9-BB100A6DF0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4FB07E-5915-426B-A390-4EAC9A9688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125254-0F9C-4BB3-B5D1-C5DE3BA311B7}"/>
              </a:ext>
            </a:extLst>
          </p:cNvPr>
          <p:cNvSpPr>
            <a:spLocks noGrp="1"/>
          </p:cNvSpPr>
          <p:nvPr>
            <p:ph type="dt" sz="half" idx="10"/>
          </p:nvPr>
        </p:nvSpPr>
        <p:spPr/>
        <p:txBody>
          <a:bodyPr/>
          <a:lstStyle/>
          <a:p>
            <a:fld id="{91902892-F03B-4303-A481-85FF0B6BA7CA}" type="datetimeFigureOut">
              <a:rPr lang="en-GB" smtClean="0"/>
              <a:t>31/07/2017</a:t>
            </a:fld>
            <a:endParaRPr lang="en-GB" dirty="0"/>
          </a:p>
        </p:txBody>
      </p:sp>
      <p:sp>
        <p:nvSpPr>
          <p:cNvPr id="5" name="Footer Placeholder 4">
            <a:extLst>
              <a:ext uri="{FF2B5EF4-FFF2-40B4-BE49-F238E27FC236}">
                <a16:creationId xmlns:a16="http://schemas.microsoft.com/office/drawing/2014/main" id="{FDA33539-2638-4168-A7DD-AF526CBD824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11874C2-2B8E-4DD5-B458-C4B93C4A15FD}"/>
              </a:ext>
            </a:extLst>
          </p:cNvPr>
          <p:cNvSpPr>
            <a:spLocks noGrp="1"/>
          </p:cNvSpPr>
          <p:nvPr>
            <p:ph type="sldNum" sz="quarter" idx="12"/>
          </p:nvPr>
        </p:nvSpPr>
        <p:spPr/>
        <p:txBody>
          <a:bodyPr/>
          <a:lstStyle/>
          <a:p>
            <a:fld id="{17EC5378-0DF5-4A50-A752-B7186F33290C}" type="slidenum">
              <a:rPr lang="en-GB" smtClean="0"/>
              <a:t>‹#›</a:t>
            </a:fld>
            <a:endParaRPr lang="en-GB" dirty="0"/>
          </a:p>
        </p:txBody>
      </p:sp>
    </p:spTree>
    <p:extLst>
      <p:ext uri="{BB962C8B-B14F-4D97-AF65-F5344CB8AC3E}">
        <p14:creationId xmlns:p14="http://schemas.microsoft.com/office/powerpoint/2010/main" val="3985133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76CC2A-770A-4990-AD9D-9FB6951B87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A84FC8-8186-4BAD-82F2-C7D38B095D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B7FD0F-8354-4E2A-8816-D6888E56FFC4}"/>
              </a:ext>
            </a:extLst>
          </p:cNvPr>
          <p:cNvSpPr>
            <a:spLocks noGrp="1"/>
          </p:cNvSpPr>
          <p:nvPr>
            <p:ph type="dt" sz="half" idx="10"/>
          </p:nvPr>
        </p:nvSpPr>
        <p:spPr/>
        <p:txBody>
          <a:bodyPr/>
          <a:lstStyle/>
          <a:p>
            <a:fld id="{91902892-F03B-4303-A481-85FF0B6BA7CA}" type="datetimeFigureOut">
              <a:rPr lang="en-GB" smtClean="0"/>
              <a:t>31/07/2017</a:t>
            </a:fld>
            <a:endParaRPr lang="en-GB" dirty="0"/>
          </a:p>
        </p:txBody>
      </p:sp>
      <p:sp>
        <p:nvSpPr>
          <p:cNvPr id="5" name="Footer Placeholder 4">
            <a:extLst>
              <a:ext uri="{FF2B5EF4-FFF2-40B4-BE49-F238E27FC236}">
                <a16:creationId xmlns:a16="http://schemas.microsoft.com/office/drawing/2014/main" id="{E3EFF702-E481-4C02-A950-7BA7FBAFBAD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14333F9-2439-4D71-8AEF-FD83D145AB13}"/>
              </a:ext>
            </a:extLst>
          </p:cNvPr>
          <p:cNvSpPr>
            <a:spLocks noGrp="1"/>
          </p:cNvSpPr>
          <p:nvPr>
            <p:ph type="sldNum" sz="quarter" idx="12"/>
          </p:nvPr>
        </p:nvSpPr>
        <p:spPr/>
        <p:txBody>
          <a:bodyPr/>
          <a:lstStyle/>
          <a:p>
            <a:fld id="{17EC5378-0DF5-4A50-A752-B7186F33290C}" type="slidenum">
              <a:rPr lang="en-GB" smtClean="0"/>
              <a:t>‹#›</a:t>
            </a:fld>
            <a:endParaRPr lang="en-GB" dirty="0"/>
          </a:p>
        </p:txBody>
      </p:sp>
    </p:spTree>
    <p:extLst>
      <p:ext uri="{BB962C8B-B14F-4D97-AF65-F5344CB8AC3E}">
        <p14:creationId xmlns:p14="http://schemas.microsoft.com/office/powerpoint/2010/main" val="285493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1105-56C7-4C75-B0B6-A2D42C77B9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464F15-6628-40FB-9C55-E7E2739147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FC9432-6F24-4DFC-92C1-008EA3A7B459}"/>
              </a:ext>
            </a:extLst>
          </p:cNvPr>
          <p:cNvSpPr>
            <a:spLocks noGrp="1"/>
          </p:cNvSpPr>
          <p:nvPr>
            <p:ph type="dt" sz="half" idx="10"/>
          </p:nvPr>
        </p:nvSpPr>
        <p:spPr/>
        <p:txBody>
          <a:bodyPr/>
          <a:lstStyle/>
          <a:p>
            <a:fld id="{91902892-F03B-4303-A481-85FF0B6BA7CA}" type="datetimeFigureOut">
              <a:rPr lang="en-GB" smtClean="0"/>
              <a:t>31/07/2017</a:t>
            </a:fld>
            <a:endParaRPr lang="en-GB" dirty="0"/>
          </a:p>
        </p:txBody>
      </p:sp>
      <p:sp>
        <p:nvSpPr>
          <p:cNvPr id="5" name="Footer Placeholder 4">
            <a:extLst>
              <a:ext uri="{FF2B5EF4-FFF2-40B4-BE49-F238E27FC236}">
                <a16:creationId xmlns:a16="http://schemas.microsoft.com/office/drawing/2014/main" id="{6C1FFFBB-0D22-4C3A-977A-BB206415D24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D5F7218-3892-45DB-8298-F5454826A0BC}"/>
              </a:ext>
            </a:extLst>
          </p:cNvPr>
          <p:cNvSpPr>
            <a:spLocks noGrp="1"/>
          </p:cNvSpPr>
          <p:nvPr>
            <p:ph type="sldNum" sz="quarter" idx="12"/>
          </p:nvPr>
        </p:nvSpPr>
        <p:spPr/>
        <p:txBody>
          <a:bodyPr/>
          <a:lstStyle/>
          <a:p>
            <a:fld id="{17EC5378-0DF5-4A50-A752-B7186F33290C}" type="slidenum">
              <a:rPr lang="en-GB" smtClean="0"/>
              <a:t>‹#›</a:t>
            </a:fld>
            <a:endParaRPr lang="en-GB" dirty="0"/>
          </a:p>
        </p:txBody>
      </p:sp>
    </p:spTree>
    <p:extLst>
      <p:ext uri="{BB962C8B-B14F-4D97-AF65-F5344CB8AC3E}">
        <p14:creationId xmlns:p14="http://schemas.microsoft.com/office/powerpoint/2010/main" val="3109796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E295-86B0-4AE2-ADCE-7F008C80BD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F9D895-8AC7-4307-97C4-E74A10A69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FA080B-8EEE-4577-B6B6-482A068F4EA7}"/>
              </a:ext>
            </a:extLst>
          </p:cNvPr>
          <p:cNvSpPr>
            <a:spLocks noGrp="1"/>
          </p:cNvSpPr>
          <p:nvPr>
            <p:ph type="dt" sz="half" idx="10"/>
          </p:nvPr>
        </p:nvSpPr>
        <p:spPr/>
        <p:txBody>
          <a:bodyPr/>
          <a:lstStyle/>
          <a:p>
            <a:fld id="{91902892-F03B-4303-A481-85FF0B6BA7CA}" type="datetimeFigureOut">
              <a:rPr lang="en-GB" smtClean="0"/>
              <a:t>31/07/2017</a:t>
            </a:fld>
            <a:endParaRPr lang="en-GB" dirty="0"/>
          </a:p>
        </p:txBody>
      </p:sp>
      <p:sp>
        <p:nvSpPr>
          <p:cNvPr id="5" name="Footer Placeholder 4">
            <a:extLst>
              <a:ext uri="{FF2B5EF4-FFF2-40B4-BE49-F238E27FC236}">
                <a16:creationId xmlns:a16="http://schemas.microsoft.com/office/drawing/2014/main" id="{5555A6BF-E4A1-4F40-A801-66301AED508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9007D16-244B-4B70-83E6-50B8582E6322}"/>
              </a:ext>
            </a:extLst>
          </p:cNvPr>
          <p:cNvSpPr>
            <a:spLocks noGrp="1"/>
          </p:cNvSpPr>
          <p:nvPr>
            <p:ph type="sldNum" sz="quarter" idx="12"/>
          </p:nvPr>
        </p:nvSpPr>
        <p:spPr/>
        <p:txBody>
          <a:bodyPr/>
          <a:lstStyle/>
          <a:p>
            <a:fld id="{17EC5378-0DF5-4A50-A752-B7186F33290C}" type="slidenum">
              <a:rPr lang="en-GB" smtClean="0"/>
              <a:t>‹#›</a:t>
            </a:fld>
            <a:endParaRPr lang="en-GB" dirty="0"/>
          </a:p>
        </p:txBody>
      </p:sp>
    </p:spTree>
    <p:extLst>
      <p:ext uri="{BB962C8B-B14F-4D97-AF65-F5344CB8AC3E}">
        <p14:creationId xmlns:p14="http://schemas.microsoft.com/office/powerpoint/2010/main" val="177389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BA389-2CCC-493D-81F8-123ED23964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A48FC5-B189-465E-9F32-76307001663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D2D2870-1B49-475F-8995-CCE1930E96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8E74A7-CDA0-4AC3-A2B8-3ED27CD0E13B}"/>
              </a:ext>
            </a:extLst>
          </p:cNvPr>
          <p:cNvSpPr>
            <a:spLocks noGrp="1"/>
          </p:cNvSpPr>
          <p:nvPr>
            <p:ph type="dt" sz="half" idx="10"/>
          </p:nvPr>
        </p:nvSpPr>
        <p:spPr/>
        <p:txBody>
          <a:bodyPr/>
          <a:lstStyle/>
          <a:p>
            <a:fld id="{91902892-F03B-4303-A481-85FF0B6BA7CA}" type="datetimeFigureOut">
              <a:rPr lang="en-GB" smtClean="0"/>
              <a:t>31/07/2017</a:t>
            </a:fld>
            <a:endParaRPr lang="en-GB" dirty="0"/>
          </a:p>
        </p:txBody>
      </p:sp>
      <p:sp>
        <p:nvSpPr>
          <p:cNvPr id="6" name="Footer Placeholder 5">
            <a:extLst>
              <a:ext uri="{FF2B5EF4-FFF2-40B4-BE49-F238E27FC236}">
                <a16:creationId xmlns:a16="http://schemas.microsoft.com/office/drawing/2014/main" id="{45270A5A-13CB-4D9B-A465-FA547BD3880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64F6DDE-BF7E-4496-B064-59473173B84F}"/>
              </a:ext>
            </a:extLst>
          </p:cNvPr>
          <p:cNvSpPr>
            <a:spLocks noGrp="1"/>
          </p:cNvSpPr>
          <p:nvPr>
            <p:ph type="sldNum" sz="quarter" idx="12"/>
          </p:nvPr>
        </p:nvSpPr>
        <p:spPr/>
        <p:txBody>
          <a:bodyPr/>
          <a:lstStyle/>
          <a:p>
            <a:fld id="{17EC5378-0DF5-4A50-A752-B7186F33290C}" type="slidenum">
              <a:rPr lang="en-GB" smtClean="0"/>
              <a:t>‹#›</a:t>
            </a:fld>
            <a:endParaRPr lang="en-GB" dirty="0"/>
          </a:p>
        </p:txBody>
      </p:sp>
    </p:spTree>
    <p:extLst>
      <p:ext uri="{BB962C8B-B14F-4D97-AF65-F5344CB8AC3E}">
        <p14:creationId xmlns:p14="http://schemas.microsoft.com/office/powerpoint/2010/main" val="111944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9D8C1-9787-40F5-A8BF-AFC9C54C9F3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00C1B5-80FF-4D66-9B97-8403644286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B34FF89-145C-42F0-9370-D6FB015C270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4BB259-3A60-4140-AF1A-856B672F22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F59299-F2C2-452E-9CDB-E5072EFD18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9B08CC2-F898-4A03-A4DF-BD79BEBBCB11}"/>
              </a:ext>
            </a:extLst>
          </p:cNvPr>
          <p:cNvSpPr>
            <a:spLocks noGrp="1"/>
          </p:cNvSpPr>
          <p:nvPr>
            <p:ph type="dt" sz="half" idx="10"/>
          </p:nvPr>
        </p:nvSpPr>
        <p:spPr/>
        <p:txBody>
          <a:bodyPr/>
          <a:lstStyle/>
          <a:p>
            <a:fld id="{91902892-F03B-4303-A481-85FF0B6BA7CA}" type="datetimeFigureOut">
              <a:rPr lang="en-GB" smtClean="0"/>
              <a:t>31/07/2017</a:t>
            </a:fld>
            <a:endParaRPr lang="en-GB" dirty="0"/>
          </a:p>
        </p:txBody>
      </p:sp>
      <p:sp>
        <p:nvSpPr>
          <p:cNvPr id="8" name="Footer Placeholder 7">
            <a:extLst>
              <a:ext uri="{FF2B5EF4-FFF2-40B4-BE49-F238E27FC236}">
                <a16:creationId xmlns:a16="http://schemas.microsoft.com/office/drawing/2014/main" id="{94DF7F07-AAAB-4D12-ACD3-3BDFD0EE37B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845751B-723E-40C1-B820-03AE486C0054}"/>
              </a:ext>
            </a:extLst>
          </p:cNvPr>
          <p:cNvSpPr>
            <a:spLocks noGrp="1"/>
          </p:cNvSpPr>
          <p:nvPr>
            <p:ph type="sldNum" sz="quarter" idx="12"/>
          </p:nvPr>
        </p:nvSpPr>
        <p:spPr/>
        <p:txBody>
          <a:bodyPr/>
          <a:lstStyle/>
          <a:p>
            <a:fld id="{17EC5378-0DF5-4A50-A752-B7186F33290C}" type="slidenum">
              <a:rPr lang="en-GB" smtClean="0"/>
              <a:t>‹#›</a:t>
            </a:fld>
            <a:endParaRPr lang="en-GB" dirty="0"/>
          </a:p>
        </p:txBody>
      </p:sp>
    </p:spTree>
    <p:extLst>
      <p:ext uri="{BB962C8B-B14F-4D97-AF65-F5344CB8AC3E}">
        <p14:creationId xmlns:p14="http://schemas.microsoft.com/office/powerpoint/2010/main" val="4153271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5808-78D4-4881-9EB9-D898ADA6496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801ADD-9E68-47A3-997B-1F675C06AAC7}"/>
              </a:ext>
            </a:extLst>
          </p:cNvPr>
          <p:cNvSpPr>
            <a:spLocks noGrp="1"/>
          </p:cNvSpPr>
          <p:nvPr>
            <p:ph type="dt" sz="half" idx="10"/>
          </p:nvPr>
        </p:nvSpPr>
        <p:spPr/>
        <p:txBody>
          <a:bodyPr/>
          <a:lstStyle/>
          <a:p>
            <a:fld id="{91902892-F03B-4303-A481-85FF0B6BA7CA}" type="datetimeFigureOut">
              <a:rPr lang="en-GB" smtClean="0"/>
              <a:t>31/07/2017</a:t>
            </a:fld>
            <a:endParaRPr lang="en-GB" dirty="0"/>
          </a:p>
        </p:txBody>
      </p:sp>
      <p:sp>
        <p:nvSpPr>
          <p:cNvPr id="4" name="Footer Placeholder 3">
            <a:extLst>
              <a:ext uri="{FF2B5EF4-FFF2-40B4-BE49-F238E27FC236}">
                <a16:creationId xmlns:a16="http://schemas.microsoft.com/office/drawing/2014/main" id="{33A6A9C9-A180-4C99-9ED1-857EC0E85BF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D1749EE-6BB1-4E82-807F-35ECB79E9E07}"/>
              </a:ext>
            </a:extLst>
          </p:cNvPr>
          <p:cNvSpPr>
            <a:spLocks noGrp="1"/>
          </p:cNvSpPr>
          <p:nvPr>
            <p:ph type="sldNum" sz="quarter" idx="12"/>
          </p:nvPr>
        </p:nvSpPr>
        <p:spPr/>
        <p:txBody>
          <a:bodyPr/>
          <a:lstStyle/>
          <a:p>
            <a:fld id="{17EC5378-0DF5-4A50-A752-B7186F33290C}" type="slidenum">
              <a:rPr lang="en-GB" smtClean="0"/>
              <a:t>‹#›</a:t>
            </a:fld>
            <a:endParaRPr lang="en-GB" dirty="0"/>
          </a:p>
        </p:txBody>
      </p:sp>
    </p:spTree>
    <p:extLst>
      <p:ext uri="{BB962C8B-B14F-4D97-AF65-F5344CB8AC3E}">
        <p14:creationId xmlns:p14="http://schemas.microsoft.com/office/powerpoint/2010/main" val="222187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BA309-EB23-4F88-8BC2-DA77FD144971}"/>
              </a:ext>
            </a:extLst>
          </p:cNvPr>
          <p:cNvSpPr>
            <a:spLocks noGrp="1"/>
          </p:cNvSpPr>
          <p:nvPr>
            <p:ph type="dt" sz="half" idx="10"/>
          </p:nvPr>
        </p:nvSpPr>
        <p:spPr/>
        <p:txBody>
          <a:bodyPr/>
          <a:lstStyle/>
          <a:p>
            <a:fld id="{91902892-F03B-4303-A481-85FF0B6BA7CA}" type="datetimeFigureOut">
              <a:rPr lang="en-GB" smtClean="0"/>
              <a:t>31/07/2017</a:t>
            </a:fld>
            <a:endParaRPr lang="en-GB" dirty="0"/>
          </a:p>
        </p:txBody>
      </p:sp>
      <p:sp>
        <p:nvSpPr>
          <p:cNvPr id="3" name="Footer Placeholder 2">
            <a:extLst>
              <a:ext uri="{FF2B5EF4-FFF2-40B4-BE49-F238E27FC236}">
                <a16:creationId xmlns:a16="http://schemas.microsoft.com/office/drawing/2014/main" id="{2231FCDE-DFC6-4C29-A4B6-AC69BC1436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3043F66-9180-421F-BBF6-26ED9F0E18D2}"/>
              </a:ext>
            </a:extLst>
          </p:cNvPr>
          <p:cNvSpPr>
            <a:spLocks noGrp="1"/>
          </p:cNvSpPr>
          <p:nvPr>
            <p:ph type="sldNum" sz="quarter" idx="12"/>
          </p:nvPr>
        </p:nvSpPr>
        <p:spPr/>
        <p:txBody>
          <a:bodyPr/>
          <a:lstStyle/>
          <a:p>
            <a:fld id="{17EC5378-0DF5-4A50-A752-B7186F33290C}" type="slidenum">
              <a:rPr lang="en-GB" smtClean="0"/>
              <a:t>‹#›</a:t>
            </a:fld>
            <a:endParaRPr lang="en-GB" dirty="0"/>
          </a:p>
        </p:txBody>
      </p:sp>
    </p:spTree>
    <p:extLst>
      <p:ext uri="{BB962C8B-B14F-4D97-AF65-F5344CB8AC3E}">
        <p14:creationId xmlns:p14="http://schemas.microsoft.com/office/powerpoint/2010/main" val="156576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BD7A-2D0B-4C7E-9E13-7D442C708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113474E-AA91-41BE-AF59-BC7809CF7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2C0B31-01F9-487A-9B7F-2BFE9EE18E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1D4F44-75AC-4638-B5AD-8247A8B81EAC}"/>
              </a:ext>
            </a:extLst>
          </p:cNvPr>
          <p:cNvSpPr>
            <a:spLocks noGrp="1"/>
          </p:cNvSpPr>
          <p:nvPr>
            <p:ph type="dt" sz="half" idx="10"/>
          </p:nvPr>
        </p:nvSpPr>
        <p:spPr/>
        <p:txBody>
          <a:bodyPr/>
          <a:lstStyle/>
          <a:p>
            <a:fld id="{91902892-F03B-4303-A481-85FF0B6BA7CA}" type="datetimeFigureOut">
              <a:rPr lang="en-GB" smtClean="0"/>
              <a:t>31/07/2017</a:t>
            </a:fld>
            <a:endParaRPr lang="en-GB" dirty="0"/>
          </a:p>
        </p:txBody>
      </p:sp>
      <p:sp>
        <p:nvSpPr>
          <p:cNvPr id="6" name="Footer Placeholder 5">
            <a:extLst>
              <a:ext uri="{FF2B5EF4-FFF2-40B4-BE49-F238E27FC236}">
                <a16:creationId xmlns:a16="http://schemas.microsoft.com/office/drawing/2014/main" id="{879F0610-2B7E-4A33-9821-61065DFC8A2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1B3D9C-864D-4EFD-BFFF-1E337FEE8A46}"/>
              </a:ext>
            </a:extLst>
          </p:cNvPr>
          <p:cNvSpPr>
            <a:spLocks noGrp="1"/>
          </p:cNvSpPr>
          <p:nvPr>
            <p:ph type="sldNum" sz="quarter" idx="12"/>
          </p:nvPr>
        </p:nvSpPr>
        <p:spPr/>
        <p:txBody>
          <a:bodyPr/>
          <a:lstStyle/>
          <a:p>
            <a:fld id="{17EC5378-0DF5-4A50-A752-B7186F33290C}" type="slidenum">
              <a:rPr lang="en-GB" smtClean="0"/>
              <a:t>‹#›</a:t>
            </a:fld>
            <a:endParaRPr lang="en-GB" dirty="0"/>
          </a:p>
        </p:txBody>
      </p:sp>
    </p:spTree>
    <p:extLst>
      <p:ext uri="{BB962C8B-B14F-4D97-AF65-F5344CB8AC3E}">
        <p14:creationId xmlns:p14="http://schemas.microsoft.com/office/powerpoint/2010/main" val="326726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A57DC-5872-43BC-BDB1-8DEDC636C5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8FC6CD-4434-402F-88C7-2CA227FBEE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665F5EC-B210-4FE0-A66B-2FD4897442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897378-3CD4-4E35-9231-73A79E2C08B0}"/>
              </a:ext>
            </a:extLst>
          </p:cNvPr>
          <p:cNvSpPr>
            <a:spLocks noGrp="1"/>
          </p:cNvSpPr>
          <p:nvPr>
            <p:ph type="dt" sz="half" idx="10"/>
          </p:nvPr>
        </p:nvSpPr>
        <p:spPr/>
        <p:txBody>
          <a:bodyPr/>
          <a:lstStyle/>
          <a:p>
            <a:fld id="{91902892-F03B-4303-A481-85FF0B6BA7CA}" type="datetimeFigureOut">
              <a:rPr lang="en-GB" smtClean="0"/>
              <a:t>31/07/2017</a:t>
            </a:fld>
            <a:endParaRPr lang="en-GB" dirty="0"/>
          </a:p>
        </p:txBody>
      </p:sp>
      <p:sp>
        <p:nvSpPr>
          <p:cNvPr id="6" name="Footer Placeholder 5">
            <a:extLst>
              <a:ext uri="{FF2B5EF4-FFF2-40B4-BE49-F238E27FC236}">
                <a16:creationId xmlns:a16="http://schemas.microsoft.com/office/drawing/2014/main" id="{EE6A1E79-387F-4D45-920F-69B13DAD60A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0A47E67-3C09-48CA-B5F1-120D31C9AF28}"/>
              </a:ext>
            </a:extLst>
          </p:cNvPr>
          <p:cNvSpPr>
            <a:spLocks noGrp="1"/>
          </p:cNvSpPr>
          <p:nvPr>
            <p:ph type="sldNum" sz="quarter" idx="12"/>
          </p:nvPr>
        </p:nvSpPr>
        <p:spPr/>
        <p:txBody>
          <a:bodyPr/>
          <a:lstStyle/>
          <a:p>
            <a:fld id="{17EC5378-0DF5-4A50-A752-B7186F33290C}" type="slidenum">
              <a:rPr lang="en-GB" smtClean="0"/>
              <a:t>‹#›</a:t>
            </a:fld>
            <a:endParaRPr lang="en-GB" dirty="0"/>
          </a:p>
        </p:txBody>
      </p:sp>
    </p:spTree>
    <p:extLst>
      <p:ext uri="{BB962C8B-B14F-4D97-AF65-F5344CB8AC3E}">
        <p14:creationId xmlns:p14="http://schemas.microsoft.com/office/powerpoint/2010/main" val="75668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05C117-FC7D-49F4-AD16-4CC0B4323A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83C0B3-8AB9-4BB7-8205-21E90C8A3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54DC94-BBA3-4C3C-AB10-41F465B57A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902892-F03B-4303-A481-85FF0B6BA7CA}" type="datetimeFigureOut">
              <a:rPr lang="en-GB" smtClean="0"/>
              <a:t>31/07/2017</a:t>
            </a:fld>
            <a:endParaRPr lang="en-GB" dirty="0"/>
          </a:p>
        </p:txBody>
      </p:sp>
      <p:sp>
        <p:nvSpPr>
          <p:cNvPr id="5" name="Footer Placeholder 4">
            <a:extLst>
              <a:ext uri="{FF2B5EF4-FFF2-40B4-BE49-F238E27FC236}">
                <a16:creationId xmlns:a16="http://schemas.microsoft.com/office/drawing/2014/main" id="{DEC5EDD4-425F-450A-9E69-B355F8A5A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32AA4BD-A656-48A3-8387-B846CDA9B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C5378-0DF5-4A50-A752-B7186F33290C}" type="slidenum">
              <a:rPr lang="en-GB" smtClean="0"/>
              <a:t>‹#›</a:t>
            </a:fld>
            <a:endParaRPr lang="en-GB" dirty="0"/>
          </a:p>
        </p:txBody>
      </p:sp>
    </p:spTree>
    <p:extLst>
      <p:ext uri="{BB962C8B-B14F-4D97-AF65-F5344CB8AC3E}">
        <p14:creationId xmlns:p14="http://schemas.microsoft.com/office/powerpoint/2010/main" val="1924913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equest.org.uk/people/places/a-tour-of-a-welsh-chapel-english-and-cymraeg/" TargetMode="External"/><Relationship Id="rId2" Type="http://schemas.openxmlformats.org/officeDocument/2006/relationships/hyperlink" Target="https://www.truetube.co.uk/film/holy-cribs-anglican-church" TargetMode="Externa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request.org/" TargetMode="External"/><Relationship Id="rId2" Type="http://schemas.openxmlformats.org/officeDocument/2006/relationships/hyperlink" Target="http://request.org.uk/life/spirituality/prayer/" TargetMode="External"/><Relationship Id="rId1" Type="http://schemas.openxmlformats.org/officeDocument/2006/relationships/slideLayout" Target="../slideLayouts/slideLayout1.xml"/><Relationship Id="rId4" Type="http://schemas.openxmlformats.org/officeDocument/2006/relationships/hyperlink" Target="http://request.org.uk/life/meet-a-christian/meet-a-christian-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4ysoRXuzAT8"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trusselltrust.org/get-help/find-a-foodbank/" TargetMode="External"/><Relationship Id="rId2" Type="http://schemas.openxmlformats.org/officeDocument/2006/relationships/hyperlink" Target="https://pwyntteulu.cymru/eich-ardal/sir-ddinbych/"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cy.wikipedia.org/w/index.php?title=Shelter_(elusen)&amp;action=edit&amp;redlink=1" TargetMode="External"/><Relationship Id="rId7" Type="http://schemas.openxmlformats.org/officeDocument/2006/relationships/image" Target="../media/image19.png"/><Relationship Id="rId2" Type="http://schemas.openxmlformats.org/officeDocument/2006/relationships/hyperlink" Target="http://request.org.uk/issues/social-issues/big-issues-homelessness/" TargetMode="External"/><Relationship Id="rId1" Type="http://schemas.openxmlformats.org/officeDocument/2006/relationships/slideLayout" Target="../slideLayouts/slideLayout6.xml"/><Relationship Id="rId6" Type="http://schemas.openxmlformats.org/officeDocument/2006/relationships/hyperlink" Target="https://sheltercymru.org.uk/get-advice/" TargetMode="External"/><Relationship Id="rId5" Type="http://schemas.openxmlformats.org/officeDocument/2006/relationships/hyperlink" Target="http://www.bbc.co.uk/news/uk-wales-south-east-wales-37595862" TargetMode="External"/><Relationship Id="rId4" Type="http://schemas.openxmlformats.org/officeDocument/2006/relationships/hyperlink" Target="http://www.bbc.co.uk/news/uk-wales-37600937"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request.org.uk/life/church/churches-togethe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interfaithwales.org.uk/"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www.breitbart.com/big-government/2016/01/20/report-2015-saw-most-violent-persecution-of-christians-in-modern-history/" TargetMode="External"/><Relationship Id="rId2" Type="http://schemas.openxmlformats.org/officeDocument/2006/relationships/hyperlink" Target="http://www.romerotrust.org.uk/who-was-romero" TargetMode="Externa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bbc.co.uk/religion/religions/christianity/catholic/catholic_1.s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request.org.uk/life/church/what-is-church/"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20407-952C-474B-9897-2BE20ABA8D83}"/>
              </a:ext>
            </a:extLst>
          </p:cNvPr>
          <p:cNvSpPr>
            <a:spLocks noGrp="1"/>
          </p:cNvSpPr>
          <p:nvPr>
            <p:ph type="ctrTitle"/>
          </p:nvPr>
        </p:nvSpPr>
        <p:spPr>
          <a:xfrm>
            <a:off x="3989785" y="458392"/>
            <a:ext cx="4266009" cy="648890"/>
          </a:xfrm>
        </p:spPr>
        <p:txBody>
          <a:bodyPr rtlCol="0">
            <a:normAutofit fontScale="90000"/>
          </a:bodyPr>
          <a:lstStyle/>
          <a:p>
            <a:pPr>
              <a:defRPr/>
            </a:pPr>
            <a:r>
              <a:rPr lang="en-GB" sz="3000" dirty="0">
                <a:latin typeface="Comic Sans MS" pitchFamily="66" charset="0"/>
              </a:rPr>
              <a:t>Christianity</a:t>
            </a:r>
            <a:br>
              <a:rPr lang="en-GB" sz="3000" dirty="0">
                <a:latin typeface="Comic Sans MS" pitchFamily="66" charset="0"/>
              </a:rPr>
            </a:br>
            <a:r>
              <a:rPr lang="en-GB" sz="3000" dirty="0">
                <a:latin typeface="Comic Sans MS" pitchFamily="66" charset="0"/>
              </a:rPr>
              <a:t>GCSE</a:t>
            </a:r>
          </a:p>
        </p:txBody>
      </p:sp>
      <p:sp>
        <p:nvSpPr>
          <p:cNvPr id="3" name="Subtitle 2">
            <a:extLst>
              <a:ext uri="{FF2B5EF4-FFF2-40B4-BE49-F238E27FC236}">
                <a16:creationId xmlns:a16="http://schemas.microsoft.com/office/drawing/2014/main" id="{B5066A96-642F-434A-A41C-EA1CF26F4813}"/>
              </a:ext>
            </a:extLst>
          </p:cNvPr>
          <p:cNvSpPr>
            <a:spLocks noGrp="1"/>
          </p:cNvSpPr>
          <p:nvPr>
            <p:ph type="subTitle" idx="1"/>
          </p:nvPr>
        </p:nvSpPr>
        <p:spPr>
          <a:xfrm>
            <a:off x="4295775" y="4725591"/>
            <a:ext cx="3600450" cy="1512094"/>
          </a:xfrm>
        </p:spPr>
        <p:txBody>
          <a:bodyPr rtlCol="0">
            <a:normAutofit fontScale="92500" lnSpcReduction="20000"/>
          </a:bodyPr>
          <a:lstStyle/>
          <a:p>
            <a:pPr>
              <a:defRPr/>
            </a:pPr>
            <a:r>
              <a:rPr lang="en-GB" dirty="0">
                <a:solidFill>
                  <a:schemeClr val="tx1"/>
                </a:solidFill>
                <a:latin typeface="Comic Sans MS" pitchFamily="66" charset="0"/>
              </a:rPr>
              <a:t>Unit 1: Part A</a:t>
            </a:r>
          </a:p>
          <a:p>
            <a:pPr>
              <a:defRPr/>
            </a:pPr>
            <a:r>
              <a:rPr lang="en-GB" dirty="0">
                <a:solidFill>
                  <a:schemeClr val="tx1"/>
                </a:solidFill>
                <a:latin typeface="Comic Sans MS" pitchFamily="66" charset="0"/>
              </a:rPr>
              <a:t>Practices</a:t>
            </a:r>
          </a:p>
          <a:p>
            <a:pPr>
              <a:defRPr/>
            </a:pPr>
            <a:endParaRPr lang="en-GB" dirty="0">
              <a:solidFill>
                <a:schemeClr val="tx1"/>
              </a:solidFill>
              <a:latin typeface="Comic Sans MS" pitchFamily="66" charset="0"/>
            </a:endParaRPr>
          </a:p>
          <a:p>
            <a:pPr algn="l">
              <a:defRPr/>
            </a:pPr>
            <a:r>
              <a:rPr lang="en-GB" dirty="0">
                <a:solidFill>
                  <a:schemeClr val="tx1"/>
                </a:solidFill>
                <a:latin typeface="Comic Sans MS" pitchFamily="66" charset="0"/>
              </a:rPr>
              <a:t>Name: </a:t>
            </a:r>
          </a:p>
        </p:txBody>
      </p:sp>
      <p:sp>
        <p:nvSpPr>
          <p:cNvPr id="5" name="Rectangle 4">
            <a:extLst>
              <a:ext uri="{FF2B5EF4-FFF2-40B4-BE49-F238E27FC236}">
                <a16:creationId xmlns:a16="http://schemas.microsoft.com/office/drawing/2014/main" id="{E7608F88-7B5E-4604-8852-97154696BD50}"/>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pic>
        <p:nvPicPr>
          <p:cNvPr id="3077" name="Picture 3">
            <a:extLst>
              <a:ext uri="{FF2B5EF4-FFF2-40B4-BE49-F238E27FC236}">
                <a16:creationId xmlns:a16="http://schemas.microsoft.com/office/drawing/2014/main" id="{47AC4967-4DCB-453E-A61C-4A5F43C85C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1707356"/>
            <a:ext cx="17716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8D93115F-B1F1-424E-B395-4DC3BFC9B156}"/>
              </a:ext>
            </a:extLst>
          </p:cNvPr>
          <p:cNvSpPr>
            <a:spLocks noGrp="1"/>
          </p:cNvSpPr>
          <p:nvPr>
            <p:ph type="ftr" sz="quarter" idx="11"/>
          </p:nvPr>
        </p:nvSpPr>
        <p:spPr/>
        <p:txBody>
          <a:bodyPr/>
          <a:lstStyle/>
          <a:p>
            <a:pPr>
              <a:defRPr/>
            </a:pPr>
            <a:endParaRPr lang="en-GB" dirty="0"/>
          </a:p>
        </p:txBody>
      </p:sp>
      <p:sp>
        <p:nvSpPr>
          <p:cNvPr id="3079" name="Slide Number Placeholder 5">
            <a:extLst>
              <a:ext uri="{FF2B5EF4-FFF2-40B4-BE49-F238E27FC236}">
                <a16:creationId xmlns:a16="http://schemas.microsoft.com/office/drawing/2014/main" id="{944ED814-EAE7-4EBD-9A5E-D5D0B14630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350F2E10-3391-4565-850C-089FAAB79053}" type="slidenum">
              <a:rPr lang="en-GB" altLang="en-US" sz="900">
                <a:solidFill>
                  <a:srgbClr val="898989"/>
                </a:solidFill>
              </a:rPr>
              <a:pPr>
                <a:spcBef>
                  <a:spcPct val="0"/>
                </a:spcBef>
                <a:buFontTx/>
                <a:buNone/>
              </a:pPr>
              <a:t>1</a:t>
            </a:fld>
            <a:endParaRPr lang="en-GB" altLang="en-US" sz="900" dirty="0">
              <a:solidFill>
                <a:srgbClr val="898989"/>
              </a:solidFill>
            </a:endParaRPr>
          </a:p>
        </p:txBody>
      </p:sp>
    </p:spTree>
    <p:extLst>
      <p:ext uri="{BB962C8B-B14F-4D97-AF65-F5344CB8AC3E}">
        <p14:creationId xmlns:p14="http://schemas.microsoft.com/office/powerpoint/2010/main" val="366008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1D364B6-812A-448E-9242-1C196EE9C302}"/>
              </a:ext>
            </a:extLst>
          </p:cNvPr>
          <p:cNvSpPr>
            <a:spLocks noGrp="1"/>
          </p:cNvSpPr>
          <p:nvPr>
            <p:ph type="title"/>
          </p:nvPr>
        </p:nvSpPr>
        <p:spPr>
          <a:xfrm>
            <a:off x="3781425" y="275035"/>
            <a:ext cx="4629150" cy="615553"/>
          </a:xfrm>
        </p:spPr>
        <p:txBody>
          <a:bodyPr/>
          <a:lstStyle/>
          <a:p>
            <a:r>
              <a:rPr lang="cy-GB" altLang="en-US" sz="1050" dirty="0">
                <a:latin typeface="Comic Sans MS" panose="030F0702030302020204" pitchFamily="66" charset="0"/>
              </a:rPr>
              <a:t>Examination question answer:</a:t>
            </a:r>
            <a:br>
              <a:rPr lang="cy-GB" altLang="en-US" sz="1050" dirty="0">
                <a:latin typeface="Comic Sans MS" panose="030F0702030302020204" pitchFamily="66" charset="0"/>
              </a:rPr>
            </a:br>
            <a:r>
              <a:rPr lang="cy-GB" altLang="en-US" sz="1050" dirty="0">
                <a:latin typeface="Comic Sans MS" panose="030F0702030302020204" pitchFamily="66" charset="0"/>
              </a:rPr>
              <a:t>Here is an example of a 5 mark question from a GCSE exam</a:t>
            </a:r>
            <a:endParaRPr lang="en-US" altLang="en-US" sz="105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8DA31047-5C79-4229-8BE4-39F1AADB0860}"/>
              </a:ext>
            </a:extLst>
          </p:cNvPr>
          <p:cNvSpPr>
            <a:spLocks noGrp="1"/>
          </p:cNvSpPr>
          <p:nvPr>
            <p:ph idx="1"/>
          </p:nvPr>
        </p:nvSpPr>
        <p:spPr>
          <a:xfrm>
            <a:off x="3775472" y="998935"/>
            <a:ext cx="4629150" cy="5454253"/>
          </a:xfrm>
        </p:spPr>
        <p:txBody>
          <a:bodyPr>
            <a:normAutofit fontScale="77500" lnSpcReduction="20000"/>
          </a:bodyPr>
          <a:lstStyle/>
          <a:p>
            <a:pPr marL="0" indent="0">
              <a:buNone/>
              <a:defRPr/>
            </a:pPr>
            <a:r>
              <a:rPr lang="en-US" sz="1050" b="1" dirty="0">
                <a:latin typeface="Comic Sans MS" panose="030F0702030302020204" pitchFamily="66" charset="0"/>
              </a:rPr>
              <a:t>Describe the role of the church in its local community [5]</a:t>
            </a:r>
          </a:p>
          <a:p>
            <a:pPr marL="0" indent="0">
              <a:buNone/>
              <a:defRPr/>
            </a:pPr>
            <a:r>
              <a:rPr lang="it-IT" sz="1050" dirty="0">
                <a:latin typeface="Comic Sans MS" panose="030F0702030302020204" pitchFamily="66" charset="0"/>
              </a:rPr>
              <a:t>In your answer, you could include the following :-</a:t>
            </a:r>
          </a:p>
          <a:p>
            <a:pPr>
              <a:defRPr/>
            </a:pPr>
            <a:r>
              <a:rPr lang="it-IT" sz="1050" dirty="0">
                <a:latin typeface="Comic Sans MS" panose="030F0702030302020204" pitchFamily="66" charset="0"/>
              </a:rPr>
              <a:t> To believers, it is a place of worship</a:t>
            </a:r>
          </a:p>
          <a:p>
            <a:pPr>
              <a:defRPr/>
            </a:pPr>
            <a:r>
              <a:rPr lang="en-US" sz="1050" dirty="0">
                <a:latin typeface="Comic Sans MS" panose="030F0702030302020204" pitchFamily="66" charset="0"/>
              </a:rPr>
              <a:t> It provides fellowship</a:t>
            </a:r>
          </a:p>
          <a:p>
            <a:pPr>
              <a:defRPr/>
            </a:pPr>
            <a:r>
              <a:rPr lang="en-US" sz="1050" dirty="0">
                <a:latin typeface="Comic Sans MS" panose="030F0702030302020204" pitchFamily="66" charset="0"/>
              </a:rPr>
              <a:t> Activities for children/educates children through the Sunday School</a:t>
            </a:r>
          </a:p>
          <a:p>
            <a:pPr>
              <a:defRPr/>
            </a:pPr>
            <a:r>
              <a:rPr lang="en-US" sz="1050" dirty="0">
                <a:latin typeface="Comic Sans MS" panose="030F0702030302020204" pitchFamily="66" charset="0"/>
              </a:rPr>
              <a:t> Youth Club, ‘Ti a Fi’, Pensioners lunch club, Food Bank etc. </a:t>
            </a:r>
          </a:p>
          <a:p>
            <a:pPr>
              <a:defRPr/>
            </a:pPr>
            <a:r>
              <a:rPr lang="en-US" sz="1050" dirty="0">
                <a:latin typeface="Comic Sans MS" panose="030F0702030302020204" pitchFamily="66" charset="0"/>
              </a:rPr>
              <a:t> Hold community events for young people, e.g. Scouts, Guides</a:t>
            </a:r>
          </a:p>
          <a:p>
            <a:pPr>
              <a:defRPr/>
            </a:pPr>
            <a:r>
              <a:rPr lang="en-US" sz="1050" dirty="0">
                <a:latin typeface="Comic Sans MS" panose="030F0702030302020204" pitchFamily="66" charset="0"/>
              </a:rPr>
              <a:t> Moral and spiritual guidance</a:t>
            </a:r>
          </a:p>
          <a:p>
            <a:pPr>
              <a:defRPr/>
            </a:pPr>
            <a:r>
              <a:rPr lang="en-US" sz="1050" dirty="0">
                <a:latin typeface="Comic Sans MS" panose="030F0702030302020204" pitchFamily="66" charset="0"/>
              </a:rPr>
              <a:t> A place to celebrate changing world rites/sacraments and/or festivals</a:t>
            </a:r>
          </a:p>
          <a:p>
            <a:pPr>
              <a:defRPr/>
            </a:pPr>
            <a:r>
              <a:rPr lang="en-US" sz="1050" dirty="0">
                <a:latin typeface="Comic Sans MS" panose="030F0702030302020204" pitchFamily="66" charset="0"/>
              </a:rPr>
              <a:t> Supporting community causes</a:t>
            </a:r>
          </a:p>
          <a:p>
            <a:pPr>
              <a:defRPr/>
            </a:pPr>
            <a:r>
              <a:rPr lang="en-US" sz="1050" dirty="0">
                <a:latin typeface="Comic Sans MS" panose="030F0702030302020204" pitchFamily="66" charset="0"/>
              </a:rPr>
              <a:t> The priest/minister can be a voice for the community</a:t>
            </a:r>
          </a:p>
          <a:p>
            <a:pPr>
              <a:defRPr/>
            </a:pPr>
            <a:r>
              <a:rPr lang="en-GB" sz="1050" dirty="0">
                <a:latin typeface="Comic Sans MS" panose="030F0702030302020204" pitchFamily="66" charset="0"/>
              </a:rPr>
              <a:t> Focus for charitable events and contact with schools.</a:t>
            </a:r>
          </a:p>
          <a:p>
            <a:pPr marL="0" indent="0">
              <a:buNone/>
              <a:defRPr/>
            </a:pPr>
            <a:r>
              <a:rPr lang="cy-GB" sz="1050" dirty="0"/>
              <a:t>           </a:t>
            </a:r>
            <a:r>
              <a:rPr lang="cy-GB" sz="1050" i="1" dirty="0"/>
              <a:t>Remember you will have to answer in full sentences! </a:t>
            </a:r>
            <a:endParaRPr lang="en-GB" sz="1050" i="1" dirty="0"/>
          </a:p>
          <a:p>
            <a:pPr marL="0" indent="0">
              <a:buNone/>
              <a:defRPr/>
            </a:pPr>
            <a:endParaRPr lang="en-GB" sz="1050" i="1" dirty="0"/>
          </a:p>
          <a:p>
            <a:pPr marL="0" indent="0">
              <a:buNone/>
              <a:defRPr/>
            </a:pPr>
            <a:r>
              <a:rPr lang="en-GB" sz="1050" i="1" dirty="0"/>
              <a:t>Band 3 answer – this is what is required to be awarded 5 marks:</a:t>
            </a:r>
          </a:p>
          <a:p>
            <a:pPr>
              <a:defRPr/>
            </a:pPr>
            <a:r>
              <a:rPr lang="en-US" sz="1050" i="1" dirty="0"/>
              <a:t>Excellent description, coherent and demonstrating awareness and</a:t>
            </a:r>
          </a:p>
          <a:p>
            <a:pPr>
              <a:defRPr/>
            </a:pPr>
            <a:r>
              <a:rPr lang="en-US" sz="1050" i="1" dirty="0"/>
              <a:t>understanding of the religious idea, creed, practice, teaching</a:t>
            </a:r>
          </a:p>
          <a:p>
            <a:pPr>
              <a:defRPr/>
            </a:pPr>
            <a:r>
              <a:rPr lang="en-US" sz="1050" i="1" dirty="0"/>
              <a:t>or concept.</a:t>
            </a:r>
          </a:p>
          <a:p>
            <a:pPr>
              <a:defRPr/>
            </a:pPr>
            <a:r>
              <a:rPr lang="en-US" sz="1050" i="1" dirty="0"/>
              <a:t>Using a range of language and specialist religious terms and</a:t>
            </a:r>
          </a:p>
          <a:p>
            <a:pPr>
              <a:defRPr/>
            </a:pPr>
            <a:r>
              <a:rPr lang="en-US" sz="1050" i="1" dirty="0"/>
              <a:t>sources of wisdom and authority, broadly, correctly and appropriately.</a:t>
            </a:r>
          </a:p>
          <a:p>
            <a:pPr marL="0" indent="0">
              <a:buNone/>
              <a:defRPr/>
            </a:pPr>
            <a:r>
              <a:rPr lang="cy-GB" sz="1050" i="1" dirty="0"/>
              <a:t>(4-5 marks)</a:t>
            </a:r>
          </a:p>
          <a:p>
            <a:pPr marL="0" indent="0">
              <a:buNone/>
              <a:defRPr/>
            </a:pPr>
            <a:endParaRPr lang="cy-GB" sz="1050" i="1" dirty="0"/>
          </a:p>
          <a:p>
            <a:pPr marL="0" indent="0">
              <a:buNone/>
              <a:defRPr/>
            </a:pPr>
            <a:r>
              <a:rPr lang="cy-GB" sz="1050" b="1" i="1" dirty="0">
                <a:latin typeface="Comic Sans MS" panose="030F0702030302020204" pitchFamily="66" charset="0"/>
              </a:rPr>
              <a:t>Extended Task</a:t>
            </a:r>
          </a:p>
          <a:p>
            <a:pPr marL="0" indent="0">
              <a:buNone/>
              <a:defRPr/>
            </a:pPr>
            <a:r>
              <a:rPr lang="cy-GB" sz="1050" b="1" dirty="0">
                <a:latin typeface="Comic Sans MS" panose="030F0702030302020204" pitchFamily="66" charset="0"/>
              </a:rPr>
              <a:t>‘You must go to church in order to be a Christian.’</a:t>
            </a:r>
          </a:p>
          <a:p>
            <a:pPr marL="0" indent="0">
              <a:buNone/>
              <a:defRPr/>
            </a:pPr>
            <a:r>
              <a:rPr lang="cy-GB" sz="1050" dirty="0">
                <a:latin typeface="Comic Sans MS" panose="030F0702030302020204" pitchFamily="66" charset="0"/>
              </a:rPr>
              <a:t>Look at the task on the EDUQUAS website (Digital resources) and decide if the statements are for or against the statement.</a:t>
            </a:r>
            <a:endParaRPr lang="en-US" sz="1050" dirty="0">
              <a:latin typeface="Comic Sans MS" panose="030F0702030302020204" pitchFamily="66" charset="0"/>
            </a:endParaRPr>
          </a:p>
        </p:txBody>
      </p:sp>
      <p:sp>
        <p:nvSpPr>
          <p:cNvPr id="11269" name="Slide Number Placeholder 3">
            <a:extLst>
              <a:ext uri="{FF2B5EF4-FFF2-40B4-BE49-F238E27FC236}">
                <a16:creationId xmlns:a16="http://schemas.microsoft.com/office/drawing/2014/main" id="{56F2FED9-D104-4A5A-9DD0-45F0429D37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F34187A4-C1EF-43A5-93DF-68F6605227A7}" type="slidenum">
              <a:rPr lang="en-GB" altLang="en-US" sz="900">
                <a:solidFill>
                  <a:srgbClr val="898989"/>
                </a:solidFill>
              </a:rPr>
              <a:pPr>
                <a:spcBef>
                  <a:spcPct val="0"/>
                </a:spcBef>
                <a:buFontTx/>
                <a:buNone/>
              </a:pPr>
              <a:t>10</a:t>
            </a:fld>
            <a:endParaRPr lang="en-GB" altLang="en-US" sz="900" dirty="0">
              <a:solidFill>
                <a:srgbClr val="898989"/>
              </a:solidFill>
            </a:endParaRPr>
          </a:p>
        </p:txBody>
      </p:sp>
      <p:sp>
        <p:nvSpPr>
          <p:cNvPr id="4" name="5-Point Star 3">
            <a:extLst>
              <a:ext uri="{FF2B5EF4-FFF2-40B4-BE49-F238E27FC236}">
                <a16:creationId xmlns:a16="http://schemas.microsoft.com/office/drawing/2014/main" id="{C5EABBCD-356C-461D-83ED-AAA8BF9325CA}"/>
              </a:ext>
            </a:extLst>
          </p:cNvPr>
          <p:cNvSpPr/>
          <p:nvPr/>
        </p:nvSpPr>
        <p:spPr>
          <a:xfrm>
            <a:off x="3569494" y="3790950"/>
            <a:ext cx="270272" cy="19883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
        <p:nvSpPr>
          <p:cNvPr id="7" name="5-Point Star 6">
            <a:extLst>
              <a:ext uri="{FF2B5EF4-FFF2-40B4-BE49-F238E27FC236}">
                <a16:creationId xmlns:a16="http://schemas.microsoft.com/office/drawing/2014/main" id="{223DB41D-5041-4133-BC95-FFA1894DCB9F}"/>
              </a:ext>
            </a:extLst>
          </p:cNvPr>
          <p:cNvSpPr/>
          <p:nvPr/>
        </p:nvSpPr>
        <p:spPr>
          <a:xfrm>
            <a:off x="7739369" y="3789759"/>
            <a:ext cx="270272" cy="2000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Tree>
    <p:extLst>
      <p:ext uri="{BB962C8B-B14F-4D97-AF65-F5344CB8AC3E}">
        <p14:creationId xmlns:p14="http://schemas.microsoft.com/office/powerpoint/2010/main" val="233191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644928-0516-4C03-AF01-B94133CD32CF}"/>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10" name="Rectangle 9">
            <a:extLst>
              <a:ext uri="{FF2B5EF4-FFF2-40B4-BE49-F238E27FC236}">
                <a16:creationId xmlns:a16="http://schemas.microsoft.com/office/drawing/2014/main" id="{0658FA3A-F2EC-4ED3-9A23-06C2946F1B00}"/>
              </a:ext>
            </a:extLst>
          </p:cNvPr>
          <p:cNvSpPr/>
          <p:nvPr/>
        </p:nvSpPr>
        <p:spPr>
          <a:xfrm>
            <a:off x="3724724" y="188640"/>
            <a:ext cx="4814138" cy="369332"/>
          </a:xfrm>
          <a:prstGeom prst="rect">
            <a:avLst/>
          </a:prstGeom>
          <a:noFill/>
        </p:spPr>
        <p:txBody>
          <a:bodyPr wrap="none">
            <a:spAutoFit/>
          </a:bodyPr>
          <a:lstStyle/>
          <a:p>
            <a:pPr algn="ctr" eaLnBrk="1" hangingPunct="1">
              <a:defRPr/>
            </a:pPr>
            <a:r>
              <a:rPr lang="cy-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Diverse features of churches and chapels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sp>
        <p:nvSpPr>
          <p:cNvPr id="12292" name="Rectangle 5">
            <a:extLst>
              <a:ext uri="{FF2B5EF4-FFF2-40B4-BE49-F238E27FC236}">
                <a16:creationId xmlns:a16="http://schemas.microsoft.com/office/drawing/2014/main" id="{70D60ACF-42AB-4471-8E6A-261F0DEF3EB6}"/>
              </a:ext>
            </a:extLst>
          </p:cNvPr>
          <p:cNvSpPr>
            <a:spLocks noChangeArrowheads="1"/>
          </p:cNvSpPr>
          <p:nvPr/>
        </p:nvSpPr>
        <p:spPr bwMode="auto">
          <a:xfrm>
            <a:off x="3719513" y="492919"/>
            <a:ext cx="47529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050" dirty="0">
                <a:latin typeface="Comic Sans MS" panose="030F0702030302020204" pitchFamily="66" charset="0"/>
              </a:rPr>
              <a:t>Watch True Tube: Holy Cribs Anglican Church</a:t>
            </a:r>
          </a:p>
          <a:p>
            <a:pPr eaLnBrk="1" hangingPunct="1">
              <a:spcBef>
                <a:spcPct val="50000"/>
              </a:spcBef>
              <a:buFontTx/>
              <a:buNone/>
            </a:pPr>
            <a:r>
              <a:rPr lang="en-GB" altLang="en-US" sz="1050" dirty="0">
                <a:latin typeface="Comic Sans MS" panose="030F0702030302020204" pitchFamily="66" charset="0"/>
                <a:hlinkClick r:id="rId2"/>
              </a:rPr>
              <a:t>https://www.truetube.co.uk/film/holy-cribs-anglican-church</a:t>
            </a:r>
            <a:endParaRPr lang="en-GB" altLang="en-US" sz="1050" dirty="0">
              <a:latin typeface="Comic Sans MS" panose="030F0702030302020204" pitchFamily="66" charset="0"/>
            </a:endParaRPr>
          </a:p>
          <a:p>
            <a:pPr eaLnBrk="1" hangingPunct="1">
              <a:spcBef>
                <a:spcPct val="50000"/>
              </a:spcBef>
              <a:buFontTx/>
              <a:buNone/>
            </a:pPr>
            <a:r>
              <a:rPr lang="en-GB" altLang="en-US" sz="1050" dirty="0">
                <a:latin typeface="Comic Sans MS" panose="030F0702030302020204" pitchFamily="66" charset="0"/>
                <a:hlinkClick r:id="rId3"/>
              </a:rPr>
              <a:t>http://request.org.uk/people/places/a-tour-of-a-welsh-chapel-english-and-cymraeg/</a:t>
            </a:r>
            <a:br>
              <a:rPr lang="en-GB" altLang="en-US" sz="1050" dirty="0">
                <a:latin typeface="Comic Sans MS" panose="030F0702030302020204" pitchFamily="66" charset="0"/>
              </a:rPr>
            </a:br>
            <a:endParaRPr lang="en-US" altLang="en-US" sz="1050" dirty="0">
              <a:latin typeface="Comic Sans MS" panose="030F0702030302020204" pitchFamily="66" charset="0"/>
            </a:endParaRPr>
          </a:p>
        </p:txBody>
      </p:sp>
      <p:sp>
        <p:nvSpPr>
          <p:cNvPr id="12293" name="Text Box 5">
            <a:extLst>
              <a:ext uri="{FF2B5EF4-FFF2-40B4-BE49-F238E27FC236}">
                <a16:creationId xmlns:a16="http://schemas.microsoft.com/office/drawing/2014/main" id="{C1777263-5A5E-4282-BA9E-7C290BB12BE0}"/>
              </a:ext>
            </a:extLst>
          </p:cNvPr>
          <p:cNvSpPr txBox="1">
            <a:spLocks noChangeArrowheads="1"/>
          </p:cNvSpPr>
          <p:nvPr/>
        </p:nvSpPr>
        <p:spPr bwMode="auto">
          <a:xfrm>
            <a:off x="3719513" y="1383507"/>
            <a:ext cx="4752975" cy="337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432" tIns="27432" rIns="27432" bIns="27432"/>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y-GB" altLang="en-US" sz="1050" u="sng" dirty="0">
                <a:latin typeface="Comic Sans MS" panose="030F0702030302020204" pitchFamily="66" charset="0"/>
              </a:rPr>
              <a:t>Why worship in particular buildings?</a:t>
            </a:r>
          </a:p>
          <a:p>
            <a:pPr>
              <a:spcBef>
                <a:spcPct val="0"/>
              </a:spcBef>
              <a:buFontTx/>
              <a:buNone/>
            </a:pPr>
            <a:endParaRPr lang="cy-GB" altLang="en-US" sz="1050" dirty="0">
              <a:solidFill>
                <a:srgbClr val="000000"/>
              </a:solidFill>
              <a:latin typeface="Comic Sans MS" panose="030F0702030302020204" pitchFamily="66" charset="0"/>
            </a:endParaRPr>
          </a:p>
          <a:p>
            <a:pPr>
              <a:spcBef>
                <a:spcPct val="0"/>
              </a:spcBef>
              <a:buFontTx/>
              <a:buNone/>
            </a:pPr>
            <a:r>
              <a:rPr lang="cy-GB" altLang="en-US" sz="1050" dirty="0">
                <a:solidFill>
                  <a:srgbClr val="000000"/>
                </a:solidFill>
                <a:latin typeface="Comic Sans MS" panose="030F0702030302020204" pitchFamily="66" charset="0"/>
              </a:rPr>
              <a:t>Why do Christians worship in a church or chapel? Here are some answers.</a:t>
            </a:r>
          </a:p>
          <a:p>
            <a:pPr>
              <a:spcBef>
                <a:spcPct val="0"/>
              </a:spcBef>
              <a:buFontTx/>
              <a:buNone/>
            </a:pPr>
            <a:endParaRPr lang="cy-GB" altLang="en-US" sz="1050" dirty="0">
              <a:solidFill>
                <a:srgbClr val="000000"/>
              </a:solidFill>
              <a:latin typeface="Comic Sans MS" panose="030F0702030302020204" pitchFamily="66" charset="0"/>
            </a:endParaRPr>
          </a:p>
          <a:p>
            <a:pPr>
              <a:spcBef>
                <a:spcPct val="0"/>
              </a:spcBef>
              <a:buSzPts val="1200"/>
              <a:buFont typeface="Wingdings" panose="05000000000000000000" pitchFamily="2" charset="2"/>
              <a:buChar char="n"/>
            </a:pPr>
            <a:r>
              <a:rPr lang="cy-GB" altLang="en-US" sz="1050" dirty="0">
                <a:solidFill>
                  <a:srgbClr val="000000"/>
                </a:solidFill>
                <a:latin typeface="Comic Sans MS" panose="030F0702030302020204" pitchFamily="66" charset="0"/>
              </a:rPr>
              <a:t>Worship means ‘putting value to’ and every religion wants to worship God.</a:t>
            </a:r>
            <a:endParaRPr lang="en-GB" altLang="en-US" sz="1050" dirty="0">
              <a:solidFill>
                <a:srgbClr val="000000"/>
              </a:solidFill>
              <a:latin typeface="Comic Sans MS" panose="030F0702030302020204" pitchFamily="66" charset="0"/>
            </a:endParaRPr>
          </a:p>
          <a:p>
            <a:pPr>
              <a:spcBef>
                <a:spcPct val="0"/>
              </a:spcBef>
              <a:buSzPts val="1200"/>
              <a:buFont typeface="Wingdings" panose="05000000000000000000" pitchFamily="2" charset="2"/>
              <a:buChar char="n"/>
            </a:pPr>
            <a:r>
              <a:rPr lang="cy-GB" altLang="en-US" sz="1050" dirty="0">
                <a:solidFill>
                  <a:srgbClr val="000000"/>
                </a:solidFill>
                <a:latin typeface="Comic Sans MS" panose="030F0702030302020204" pitchFamily="66" charset="0"/>
              </a:rPr>
              <a:t>Worshipping in a particular building means that:</a:t>
            </a:r>
            <a:endParaRPr lang="en-GB" altLang="en-US" sz="1050" dirty="0">
              <a:solidFill>
                <a:srgbClr val="000000"/>
              </a:solidFill>
              <a:latin typeface="Comic Sans MS" panose="030F0702030302020204" pitchFamily="66" charset="0"/>
            </a:endParaRPr>
          </a:p>
          <a:p>
            <a:pPr>
              <a:spcBef>
                <a:spcPct val="0"/>
              </a:spcBef>
              <a:buSzPts val="1200"/>
              <a:buFont typeface="Verdana" panose="020B0604030504040204" pitchFamily="34" charset="0"/>
              <a:buChar char="-"/>
            </a:pPr>
            <a:r>
              <a:rPr lang="cy-GB" altLang="en-US" sz="1050" dirty="0">
                <a:solidFill>
                  <a:srgbClr val="000000"/>
                </a:solidFill>
                <a:latin typeface="Comic Sans MS" panose="030F0702030302020204" pitchFamily="66" charset="0"/>
              </a:rPr>
              <a:t>there is a special atmosphere there</a:t>
            </a:r>
          </a:p>
          <a:p>
            <a:pPr>
              <a:spcBef>
                <a:spcPct val="0"/>
              </a:spcBef>
              <a:buSzPts val="1200"/>
              <a:buFont typeface="Verdana" panose="020B0604030504040204" pitchFamily="34" charset="0"/>
              <a:buChar char="-"/>
            </a:pPr>
            <a:r>
              <a:rPr lang="en-GB" altLang="en-US" sz="1050" dirty="0">
                <a:solidFill>
                  <a:srgbClr val="000000"/>
                </a:solidFill>
                <a:latin typeface="Comic Sans MS" panose="030F0702030302020204" pitchFamily="66" charset="0"/>
              </a:rPr>
              <a:t>there is a sense that God is present</a:t>
            </a:r>
            <a:endParaRPr lang="cy-GB" altLang="en-US" sz="1050" dirty="0">
              <a:solidFill>
                <a:srgbClr val="000000"/>
              </a:solidFill>
              <a:latin typeface="Comic Sans MS" panose="030F0702030302020204" pitchFamily="66" charset="0"/>
            </a:endParaRPr>
          </a:p>
          <a:p>
            <a:pPr>
              <a:spcBef>
                <a:spcPct val="0"/>
              </a:spcBef>
              <a:buSzPts val="1200"/>
              <a:buFont typeface="Verdana" panose="020B0604030504040204" pitchFamily="34" charset="0"/>
              <a:buChar char="-"/>
            </a:pPr>
            <a:r>
              <a:rPr lang="cy-GB" altLang="en-US" sz="1050" dirty="0">
                <a:solidFill>
                  <a:srgbClr val="000000"/>
                </a:solidFill>
                <a:latin typeface="Comic Sans MS" panose="030F0702030302020204" pitchFamily="66" charset="0"/>
              </a:rPr>
              <a:t>it provides a focus for prayers.</a:t>
            </a:r>
          </a:p>
          <a:p>
            <a:pPr>
              <a:spcBef>
                <a:spcPct val="0"/>
              </a:spcBef>
              <a:buSzPts val="1200"/>
              <a:buFont typeface="Wingdings" panose="05000000000000000000" pitchFamily="2" charset="2"/>
              <a:buChar char="n"/>
            </a:pPr>
            <a:r>
              <a:rPr lang="cy-GB" altLang="en-US" sz="1050" dirty="0">
                <a:solidFill>
                  <a:srgbClr val="000000"/>
                </a:solidFill>
                <a:latin typeface="Comic Sans MS" panose="030F0702030302020204" pitchFamily="66" charset="0"/>
              </a:rPr>
              <a:t>An opportunity to worship with others and develop a sense of community.</a:t>
            </a:r>
            <a:endParaRPr lang="en-GB" altLang="en-US" sz="1050" dirty="0">
              <a:solidFill>
                <a:srgbClr val="000000"/>
              </a:solidFill>
              <a:latin typeface="Comic Sans MS" panose="030F0702030302020204" pitchFamily="66" charset="0"/>
            </a:endParaRPr>
          </a:p>
          <a:p>
            <a:pPr>
              <a:spcBef>
                <a:spcPct val="0"/>
              </a:spcBef>
              <a:buSzPts val="1200"/>
              <a:buFont typeface="Wingdings" panose="05000000000000000000" pitchFamily="2" charset="2"/>
              <a:buChar char="n"/>
            </a:pPr>
            <a:r>
              <a:rPr lang="cy-GB" altLang="en-US" sz="1050" dirty="0">
                <a:solidFill>
                  <a:srgbClr val="000000"/>
                </a:solidFill>
                <a:latin typeface="Comic Sans MS" panose="030F0702030302020204" pitchFamily="66" charset="0"/>
              </a:rPr>
              <a:t>Family members can worship together.</a:t>
            </a:r>
            <a:endParaRPr lang="en-GB" altLang="en-US" sz="1050" dirty="0">
              <a:solidFill>
                <a:srgbClr val="000000"/>
              </a:solidFill>
              <a:latin typeface="Comic Sans MS" panose="030F0702030302020204" pitchFamily="66" charset="0"/>
            </a:endParaRPr>
          </a:p>
          <a:p>
            <a:pPr>
              <a:spcBef>
                <a:spcPct val="0"/>
              </a:spcBef>
              <a:buSzPts val="1200"/>
              <a:buFont typeface="Wingdings" panose="05000000000000000000" pitchFamily="2" charset="2"/>
              <a:buChar char="n"/>
            </a:pPr>
            <a:r>
              <a:rPr lang="cy-GB" altLang="en-US" sz="1050" dirty="0">
                <a:solidFill>
                  <a:srgbClr val="000000"/>
                </a:solidFill>
                <a:latin typeface="Comic Sans MS" panose="030F0702030302020204" pitchFamily="66" charset="0"/>
              </a:rPr>
              <a:t>It is a place which is used to celebrate life events, such as births, marriages and deaths.</a:t>
            </a:r>
            <a:endParaRPr lang="en-GB" altLang="en-US" sz="1050" dirty="0">
              <a:solidFill>
                <a:srgbClr val="000000"/>
              </a:solidFill>
              <a:latin typeface="Comic Sans MS" panose="030F0702030302020204" pitchFamily="66" charset="0"/>
            </a:endParaRPr>
          </a:p>
          <a:p>
            <a:pPr>
              <a:spcBef>
                <a:spcPct val="0"/>
              </a:spcBef>
              <a:buSzPts val="1200"/>
              <a:buFont typeface="Wingdings" panose="05000000000000000000" pitchFamily="2" charset="2"/>
              <a:buChar char="n"/>
            </a:pPr>
            <a:r>
              <a:rPr lang="cy-GB" altLang="en-US" sz="1050" dirty="0">
                <a:solidFill>
                  <a:srgbClr val="000000"/>
                </a:solidFill>
                <a:latin typeface="Comic Sans MS" panose="030F0702030302020204" pitchFamily="66" charset="0"/>
              </a:rPr>
              <a:t>It provides an opportunity to put religious teaching in prayers.</a:t>
            </a:r>
            <a:endParaRPr lang="en-GB" altLang="en-US" sz="1050" dirty="0">
              <a:solidFill>
                <a:srgbClr val="000000"/>
              </a:solidFill>
              <a:latin typeface="Comic Sans MS" panose="030F0702030302020204" pitchFamily="66" charset="0"/>
            </a:endParaRPr>
          </a:p>
          <a:p>
            <a:pPr>
              <a:spcBef>
                <a:spcPct val="0"/>
              </a:spcBef>
              <a:buSzPts val="1200"/>
              <a:buFont typeface="Wingdings" panose="05000000000000000000" pitchFamily="2" charset="2"/>
              <a:buChar char="n"/>
            </a:pPr>
            <a:r>
              <a:rPr lang="cy-GB" altLang="en-US" sz="1050" dirty="0">
                <a:solidFill>
                  <a:srgbClr val="000000"/>
                </a:solidFill>
                <a:latin typeface="Comic Sans MS" panose="030F0702030302020204" pitchFamily="66" charset="0"/>
              </a:rPr>
              <a:t>It provides an opportunity for people to sing and worship in diverse ways, rather than just pray.</a:t>
            </a:r>
            <a:endParaRPr lang="en-GB" altLang="en-US" sz="1050" dirty="0">
              <a:solidFill>
                <a:srgbClr val="000000"/>
              </a:solidFill>
              <a:latin typeface="Comic Sans MS" panose="030F0702030302020204" pitchFamily="66" charset="0"/>
            </a:endParaRPr>
          </a:p>
          <a:p>
            <a:pPr>
              <a:spcBef>
                <a:spcPct val="0"/>
              </a:spcBef>
              <a:buSzPts val="1200"/>
              <a:buFont typeface="Wingdings" panose="05000000000000000000" pitchFamily="2" charset="2"/>
              <a:buChar char="n"/>
            </a:pPr>
            <a:r>
              <a:rPr lang="cy-GB" altLang="en-US" sz="1050" dirty="0">
                <a:solidFill>
                  <a:srgbClr val="000000"/>
                </a:solidFill>
                <a:latin typeface="Comic Sans MS" panose="030F0702030302020204" pitchFamily="66" charset="0"/>
              </a:rPr>
              <a:t>The artefacts in the building can assist the the act of worship.</a:t>
            </a:r>
            <a:endParaRPr lang="en-GB" altLang="en-US" sz="1050" dirty="0">
              <a:solidFill>
                <a:srgbClr val="000000"/>
              </a:solidFill>
              <a:latin typeface="Comic Sans MS" panose="030F0702030302020204" pitchFamily="66" charset="0"/>
            </a:endParaRPr>
          </a:p>
          <a:p>
            <a:pPr>
              <a:spcBef>
                <a:spcPct val="0"/>
              </a:spcBef>
              <a:buSzPts val="1200"/>
              <a:buFont typeface="Wingdings" panose="05000000000000000000" pitchFamily="2" charset="2"/>
              <a:buChar char="n"/>
            </a:pPr>
            <a:r>
              <a:rPr lang="cy-GB" altLang="en-US" sz="1050" dirty="0">
                <a:solidFill>
                  <a:srgbClr val="000000"/>
                </a:solidFill>
                <a:latin typeface="Comic Sans MS" panose="030F0702030302020204" pitchFamily="66" charset="0"/>
              </a:rPr>
              <a:t>It is a strong tradition.</a:t>
            </a:r>
            <a:endParaRPr lang="en-US" altLang="en-US" sz="1050" dirty="0">
              <a:latin typeface="Comic Sans MS" panose="030F0702030302020204" pitchFamily="66" charset="0"/>
            </a:endParaRPr>
          </a:p>
        </p:txBody>
      </p:sp>
      <p:pic>
        <p:nvPicPr>
          <p:cNvPr id="12294" name="Picture 6" descr="Cathedral%20Altar">
            <a:extLst>
              <a:ext uri="{FF2B5EF4-FFF2-40B4-BE49-F238E27FC236}">
                <a16:creationId xmlns:a16="http://schemas.microsoft.com/office/drawing/2014/main" id="{608BA06F-08AB-4699-8E79-0A94783DE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114" y="4419712"/>
            <a:ext cx="1504950" cy="18323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295" name="Text Box 7">
            <a:extLst>
              <a:ext uri="{FF2B5EF4-FFF2-40B4-BE49-F238E27FC236}">
                <a16:creationId xmlns:a16="http://schemas.microsoft.com/office/drawing/2014/main" id="{6FDE69AD-42E8-4839-94E4-675E089B2BF8}"/>
              </a:ext>
            </a:extLst>
          </p:cNvPr>
          <p:cNvSpPr txBox="1">
            <a:spLocks noChangeArrowheads="1"/>
          </p:cNvSpPr>
          <p:nvPr/>
        </p:nvSpPr>
        <p:spPr bwMode="auto">
          <a:xfrm>
            <a:off x="3873104" y="5079207"/>
            <a:ext cx="1475184" cy="351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432" tIns="27432" rIns="27432" bIns="27432"/>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y-GB" altLang="en-US" sz="1050" i="1" dirty="0">
                <a:solidFill>
                  <a:srgbClr val="000000"/>
                </a:solidFill>
                <a:latin typeface="Comic Sans MS" panose="030F0702030302020204" pitchFamily="66" charset="0"/>
              </a:rPr>
              <a:t>Religious buildings are often very striking.  </a:t>
            </a:r>
          </a:p>
          <a:p>
            <a:pPr>
              <a:spcBef>
                <a:spcPct val="0"/>
              </a:spcBef>
              <a:buFontTx/>
              <a:buNone/>
            </a:pPr>
            <a:r>
              <a:rPr lang="cy-GB" altLang="en-US" sz="1050" i="1" dirty="0">
                <a:solidFill>
                  <a:srgbClr val="000000"/>
                </a:solidFill>
                <a:latin typeface="Comic Sans MS" panose="030F0702030302020204" pitchFamily="66" charset="0"/>
              </a:rPr>
              <a:t>What symbols can you see in this photograph?</a:t>
            </a:r>
            <a:endParaRPr lang="en-US" altLang="en-US" sz="1050" dirty="0">
              <a:latin typeface="Comic Sans MS" panose="030F0702030302020204" pitchFamily="66" charset="0"/>
            </a:endParaRPr>
          </a:p>
        </p:txBody>
      </p:sp>
      <p:sp>
        <p:nvSpPr>
          <p:cNvPr id="12297" name="Slide Number Placeholder 2">
            <a:extLst>
              <a:ext uri="{FF2B5EF4-FFF2-40B4-BE49-F238E27FC236}">
                <a16:creationId xmlns:a16="http://schemas.microsoft.com/office/drawing/2014/main" id="{E9028CC3-25D2-4E3F-B96C-52AABFB66F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EE1AE44F-A51E-4131-A538-F9B7FDA3E5D8}" type="slidenum">
              <a:rPr lang="en-GB" altLang="en-US" sz="900">
                <a:solidFill>
                  <a:srgbClr val="898989"/>
                </a:solidFill>
              </a:rPr>
              <a:pPr>
                <a:spcBef>
                  <a:spcPct val="0"/>
                </a:spcBef>
                <a:buFontTx/>
                <a:buNone/>
              </a:pPr>
              <a:t>11</a:t>
            </a:fld>
            <a:endParaRPr lang="en-GB" altLang="en-US" sz="900" dirty="0">
              <a:solidFill>
                <a:srgbClr val="898989"/>
              </a:solidFill>
            </a:endParaRPr>
          </a:p>
        </p:txBody>
      </p:sp>
    </p:spTree>
    <p:extLst>
      <p:ext uri="{BB962C8B-B14F-4D97-AF65-F5344CB8AC3E}">
        <p14:creationId xmlns:p14="http://schemas.microsoft.com/office/powerpoint/2010/main" val="89935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5352E74E-B639-4CB4-B40B-AC08C060D0EF}"/>
              </a:ext>
            </a:extLst>
          </p:cNvPr>
          <p:cNvSpPr>
            <a:spLocks noGrp="1"/>
          </p:cNvSpPr>
          <p:nvPr>
            <p:ph idx="1"/>
          </p:nvPr>
        </p:nvSpPr>
        <p:spPr>
          <a:xfrm>
            <a:off x="3757613" y="185738"/>
            <a:ext cx="4629150" cy="5937647"/>
          </a:xfrm>
        </p:spPr>
        <p:txBody>
          <a:bodyPr/>
          <a:lstStyle/>
          <a:p>
            <a:pPr marL="0" indent="0">
              <a:buNone/>
            </a:pPr>
            <a:endParaRPr lang="en-US" altLang="en-US" dirty="0"/>
          </a:p>
        </p:txBody>
      </p:sp>
      <p:sp>
        <p:nvSpPr>
          <p:cNvPr id="13315" name="Text Box 2">
            <a:extLst>
              <a:ext uri="{FF2B5EF4-FFF2-40B4-BE49-F238E27FC236}">
                <a16:creationId xmlns:a16="http://schemas.microsoft.com/office/drawing/2014/main" id="{FCED20C0-4C28-4916-B889-BC69881D0EBF}"/>
              </a:ext>
            </a:extLst>
          </p:cNvPr>
          <p:cNvSpPr txBox="1">
            <a:spLocks noChangeArrowheads="1"/>
          </p:cNvSpPr>
          <p:nvPr/>
        </p:nvSpPr>
        <p:spPr bwMode="auto">
          <a:xfrm>
            <a:off x="3827860" y="209948"/>
            <a:ext cx="4482703" cy="1241822"/>
          </a:xfrm>
          <a:prstGeom prst="rect">
            <a:avLst/>
          </a:prstGeom>
          <a:solidFill>
            <a:srgbClr val="00808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432" tIns="27432" rIns="27432" bIns="27432"/>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SzPts val="1200"/>
              <a:buFont typeface="Wingdings" panose="05000000000000000000" pitchFamily="2" charset="2"/>
              <a:buChar char="n"/>
            </a:pPr>
            <a:r>
              <a:rPr lang="cy-GB" altLang="en-US" sz="1050" b="1" dirty="0">
                <a:solidFill>
                  <a:srgbClr val="FFFFFF"/>
                </a:solidFill>
                <a:latin typeface="Comic Sans MS" panose="030F0702030302020204" pitchFamily="66" charset="0"/>
              </a:rPr>
              <a:t>Sacred buildings are an important feature of every religious tradition. In your opinion, why is this the case?</a:t>
            </a:r>
          </a:p>
          <a:p>
            <a:pPr>
              <a:spcBef>
                <a:spcPct val="0"/>
              </a:spcBef>
              <a:buFontTx/>
              <a:buNone/>
            </a:pPr>
            <a:endParaRPr lang="en-GB" altLang="en-US" sz="1050" b="1" dirty="0">
              <a:solidFill>
                <a:srgbClr val="FFFFFF"/>
              </a:solidFill>
              <a:latin typeface="Comic Sans MS" panose="030F0702030302020204" pitchFamily="66" charset="0"/>
            </a:endParaRPr>
          </a:p>
          <a:p>
            <a:pPr>
              <a:spcBef>
                <a:spcPct val="0"/>
              </a:spcBef>
              <a:buSzPts val="1200"/>
              <a:buFont typeface="Wingdings" panose="05000000000000000000" pitchFamily="2" charset="2"/>
              <a:buChar char="n"/>
            </a:pPr>
            <a:r>
              <a:rPr lang="cy-GB" altLang="en-US" sz="1050" b="1" dirty="0">
                <a:solidFill>
                  <a:srgbClr val="FFFFFF"/>
                </a:solidFill>
                <a:latin typeface="Comic Sans MS" panose="030F0702030302020204" pitchFamily="66" charset="0"/>
              </a:rPr>
              <a:t>What is so special about a sacred building?</a:t>
            </a:r>
            <a:endParaRPr lang="en-GB" altLang="en-US" sz="1050" b="1" dirty="0">
              <a:solidFill>
                <a:srgbClr val="FFFFFF"/>
              </a:solidFill>
              <a:latin typeface="Comic Sans MS" panose="030F0702030302020204" pitchFamily="66" charset="0"/>
            </a:endParaRPr>
          </a:p>
          <a:p>
            <a:pPr>
              <a:spcBef>
                <a:spcPct val="0"/>
              </a:spcBef>
              <a:buFontTx/>
              <a:buNone/>
            </a:pPr>
            <a:endParaRPr lang="cy-GB" altLang="en-US" sz="1050" b="1" dirty="0">
              <a:solidFill>
                <a:srgbClr val="FFFFFF"/>
              </a:solidFill>
              <a:latin typeface="Comic Sans MS" panose="030F0702030302020204" pitchFamily="66" charset="0"/>
            </a:endParaRPr>
          </a:p>
          <a:p>
            <a:pPr>
              <a:spcBef>
                <a:spcPct val="0"/>
              </a:spcBef>
              <a:buSzPts val="1200"/>
              <a:buFont typeface="Wingdings" panose="05000000000000000000" pitchFamily="2" charset="2"/>
              <a:buChar char="n"/>
            </a:pPr>
            <a:r>
              <a:rPr lang="cy-GB" altLang="en-US" sz="1050" b="1" dirty="0" err="1">
                <a:solidFill>
                  <a:srgbClr val="FFFFFF"/>
                </a:solidFill>
                <a:latin typeface="Comic Sans MS" panose="030F0702030302020204" pitchFamily="66" charset="0"/>
              </a:rPr>
              <a:t>What</a:t>
            </a:r>
            <a:r>
              <a:rPr lang="cy-GB" altLang="en-US" sz="1050" b="1" dirty="0">
                <a:solidFill>
                  <a:srgbClr val="FFFFFF"/>
                </a:solidFill>
                <a:latin typeface="Comic Sans MS" panose="030F0702030302020204" pitchFamily="66" charset="0"/>
              </a:rPr>
              <a:t>’ in them which </a:t>
            </a:r>
            <a:r>
              <a:rPr lang="cy-GB" altLang="en-US" sz="1050" b="1" dirty="0" err="1">
                <a:solidFill>
                  <a:srgbClr val="FFFFFF"/>
                </a:solidFill>
                <a:latin typeface="Comic Sans MS" panose="030F0702030302020204" pitchFamily="66" charset="0"/>
              </a:rPr>
              <a:t>makes</a:t>
            </a:r>
            <a:r>
              <a:rPr lang="cy-GB" altLang="en-US" sz="1050" b="1" dirty="0">
                <a:solidFill>
                  <a:srgbClr val="FFFFFF"/>
                </a:solidFill>
                <a:latin typeface="Comic Sans MS" panose="030F0702030302020204" pitchFamily="66" charset="0"/>
              </a:rPr>
              <a:t> </a:t>
            </a:r>
            <a:r>
              <a:rPr lang="cy-GB" altLang="en-US" sz="1050" b="1" dirty="0" err="1">
                <a:solidFill>
                  <a:srgbClr val="FFFFFF"/>
                </a:solidFill>
                <a:latin typeface="Comic Sans MS" panose="030F0702030302020204" pitchFamily="66" charset="0"/>
              </a:rPr>
              <a:t>them</a:t>
            </a:r>
            <a:r>
              <a:rPr lang="cy-GB" altLang="en-US" sz="1050" b="1" dirty="0">
                <a:solidFill>
                  <a:srgbClr val="FFFFFF"/>
                </a:solidFill>
                <a:latin typeface="Comic Sans MS" panose="030F0702030302020204" pitchFamily="66" charset="0"/>
              </a:rPr>
              <a:t> fulfill their purpose?</a:t>
            </a:r>
            <a:endParaRPr lang="en-US" altLang="en-US" sz="1050" dirty="0">
              <a:latin typeface="Comic Sans MS" panose="030F0702030302020204" pitchFamily="66" charset="0"/>
            </a:endParaRPr>
          </a:p>
        </p:txBody>
      </p:sp>
      <p:sp>
        <p:nvSpPr>
          <p:cNvPr id="13316" name="Text Box 3">
            <a:extLst>
              <a:ext uri="{FF2B5EF4-FFF2-40B4-BE49-F238E27FC236}">
                <a16:creationId xmlns:a16="http://schemas.microsoft.com/office/drawing/2014/main" id="{27B550E1-2846-4C9C-9DC1-8F2EFA633BFB}"/>
              </a:ext>
            </a:extLst>
          </p:cNvPr>
          <p:cNvSpPr txBox="1">
            <a:spLocks noChangeArrowheads="1"/>
          </p:cNvSpPr>
          <p:nvPr/>
        </p:nvSpPr>
        <p:spPr bwMode="auto">
          <a:xfrm>
            <a:off x="3881438" y="1684735"/>
            <a:ext cx="4374356" cy="1322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27432" tIns="27432" rIns="27432" bIns="27432"/>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y-GB" altLang="en-US" sz="1050" dirty="0" err="1">
                <a:solidFill>
                  <a:srgbClr val="996633"/>
                </a:solidFill>
                <a:latin typeface="Comic Sans MS" panose="030F0702030302020204" pitchFamily="66" charset="0"/>
              </a:rPr>
              <a:t>What</a:t>
            </a:r>
            <a:r>
              <a:rPr lang="cy-GB" altLang="en-US" sz="1050" dirty="0">
                <a:solidFill>
                  <a:srgbClr val="996633"/>
                </a:solidFill>
                <a:latin typeface="Comic Sans MS" panose="030F0702030302020204" pitchFamily="66" charset="0"/>
              </a:rPr>
              <a:t> </a:t>
            </a:r>
            <a:r>
              <a:rPr lang="cy-GB" altLang="en-US" sz="1050" dirty="0" err="1">
                <a:solidFill>
                  <a:srgbClr val="996633"/>
                </a:solidFill>
                <a:latin typeface="Comic Sans MS" panose="030F0702030302020204" pitchFamily="66" charset="0"/>
              </a:rPr>
              <a:t>creates</a:t>
            </a:r>
            <a:r>
              <a:rPr lang="cy-GB" altLang="en-US" sz="1050" dirty="0">
                <a:solidFill>
                  <a:srgbClr val="996633"/>
                </a:solidFill>
                <a:latin typeface="Comic Sans MS" panose="030F0702030302020204" pitchFamily="66" charset="0"/>
              </a:rPr>
              <a:t> </a:t>
            </a:r>
            <a:r>
              <a:rPr lang="cy-GB" altLang="en-US" sz="1050" dirty="0" err="1">
                <a:solidFill>
                  <a:srgbClr val="996633"/>
                </a:solidFill>
                <a:latin typeface="Comic Sans MS" panose="030F0702030302020204" pitchFamily="66" charset="0"/>
              </a:rPr>
              <a:t>an</a:t>
            </a:r>
            <a:r>
              <a:rPr lang="cy-GB" altLang="en-US" sz="1050" dirty="0">
                <a:solidFill>
                  <a:srgbClr val="996633"/>
                </a:solidFill>
                <a:latin typeface="Comic Sans MS" panose="030F0702030302020204" pitchFamily="66" charset="0"/>
              </a:rPr>
              <a:t> </a:t>
            </a:r>
            <a:r>
              <a:rPr lang="cy-GB" altLang="en-US" sz="1050" dirty="0" err="1">
                <a:solidFill>
                  <a:srgbClr val="996633"/>
                </a:solidFill>
                <a:latin typeface="Comic Sans MS" panose="030F0702030302020204" pitchFamily="66" charset="0"/>
              </a:rPr>
              <a:t>appropriate</a:t>
            </a:r>
            <a:r>
              <a:rPr lang="cy-GB" altLang="en-US" sz="1050" dirty="0">
                <a:solidFill>
                  <a:srgbClr val="996633"/>
                </a:solidFill>
                <a:latin typeface="Comic Sans MS" panose="030F0702030302020204" pitchFamily="66" charset="0"/>
              </a:rPr>
              <a:t> </a:t>
            </a:r>
            <a:r>
              <a:rPr lang="cy-GB" altLang="en-US" sz="1050" dirty="0" err="1">
                <a:solidFill>
                  <a:srgbClr val="996633"/>
                </a:solidFill>
                <a:latin typeface="Comic Sans MS" panose="030F0702030302020204" pitchFamily="66" charset="0"/>
              </a:rPr>
              <a:t>atmosphere</a:t>
            </a:r>
            <a:r>
              <a:rPr lang="cy-GB" altLang="en-US" sz="1050" dirty="0">
                <a:solidFill>
                  <a:srgbClr val="996633"/>
                </a:solidFill>
                <a:latin typeface="Comic Sans MS" panose="030F0702030302020204" pitchFamily="66" charset="0"/>
              </a:rPr>
              <a:t> </a:t>
            </a:r>
            <a:r>
              <a:rPr lang="cy-GB" altLang="en-US" sz="1050" dirty="0" err="1">
                <a:solidFill>
                  <a:srgbClr val="996633"/>
                </a:solidFill>
                <a:latin typeface="Comic Sans MS" panose="030F0702030302020204" pitchFamily="66" charset="0"/>
              </a:rPr>
              <a:t>for</a:t>
            </a:r>
            <a:r>
              <a:rPr lang="cy-GB" altLang="en-US" sz="1050" dirty="0">
                <a:solidFill>
                  <a:srgbClr val="996633"/>
                </a:solidFill>
                <a:latin typeface="Comic Sans MS" panose="030F0702030302020204" pitchFamily="66" charset="0"/>
              </a:rPr>
              <a:t> </a:t>
            </a:r>
            <a:r>
              <a:rPr lang="cy-GB" altLang="en-US" sz="1050" dirty="0" err="1">
                <a:solidFill>
                  <a:srgbClr val="996633"/>
                </a:solidFill>
                <a:latin typeface="Comic Sans MS" panose="030F0702030302020204" pitchFamily="66" charset="0"/>
              </a:rPr>
              <a:t>worship</a:t>
            </a:r>
            <a:r>
              <a:rPr lang="cy-GB" altLang="en-US" sz="1050" dirty="0">
                <a:solidFill>
                  <a:srgbClr val="996633"/>
                </a:solidFill>
                <a:latin typeface="Comic Sans MS" panose="030F0702030302020204" pitchFamily="66" charset="0"/>
              </a:rPr>
              <a:t> </a:t>
            </a:r>
            <a:r>
              <a:rPr lang="cy-GB" altLang="en-US" sz="1050" dirty="0" err="1">
                <a:solidFill>
                  <a:srgbClr val="996633"/>
                </a:solidFill>
                <a:latin typeface="Comic Sans MS" panose="030F0702030302020204" pitchFamily="66" charset="0"/>
              </a:rPr>
              <a:t>in</a:t>
            </a:r>
            <a:r>
              <a:rPr lang="cy-GB" altLang="en-US" sz="1050" dirty="0">
                <a:solidFill>
                  <a:srgbClr val="996633"/>
                </a:solidFill>
                <a:latin typeface="Comic Sans MS" panose="030F0702030302020204" pitchFamily="66" charset="0"/>
              </a:rPr>
              <a:t> a </a:t>
            </a:r>
            <a:r>
              <a:rPr lang="cy-GB" altLang="en-US" sz="1050" dirty="0" err="1">
                <a:solidFill>
                  <a:srgbClr val="996633"/>
                </a:solidFill>
                <a:latin typeface="Comic Sans MS" panose="030F0702030302020204" pitchFamily="66" charset="0"/>
              </a:rPr>
              <a:t>building</a:t>
            </a:r>
            <a:r>
              <a:rPr lang="cy-GB" altLang="en-US" sz="1050" dirty="0">
                <a:solidFill>
                  <a:srgbClr val="996633"/>
                </a:solidFill>
                <a:latin typeface="Comic Sans MS" panose="030F0702030302020204" pitchFamily="66" charset="0"/>
              </a:rPr>
              <a:t>?</a:t>
            </a:r>
            <a:br>
              <a:rPr lang="cy-GB" altLang="en-US" sz="1050" dirty="0">
                <a:solidFill>
                  <a:srgbClr val="000000"/>
                </a:solidFill>
                <a:latin typeface="Comic Sans MS" panose="030F0702030302020204" pitchFamily="66" charset="0"/>
              </a:rPr>
            </a:br>
            <a:r>
              <a:rPr lang="cy-GB" altLang="en-US" sz="1050" dirty="0" err="1">
                <a:solidFill>
                  <a:srgbClr val="000000"/>
                </a:solidFill>
                <a:latin typeface="Comic Sans MS" panose="030F0702030302020204" pitchFamily="66" charset="0"/>
              </a:rPr>
              <a:t>Places</a:t>
            </a:r>
            <a:r>
              <a:rPr lang="cy-GB" altLang="en-US" sz="1050" dirty="0">
                <a:solidFill>
                  <a:srgbClr val="000000"/>
                </a:solidFill>
                <a:latin typeface="Comic Sans MS" panose="030F0702030302020204" pitchFamily="66" charset="0"/>
              </a:rPr>
              <a:t> of </a:t>
            </a:r>
            <a:r>
              <a:rPr lang="cy-GB" altLang="en-US" sz="1050" dirty="0" err="1">
                <a:solidFill>
                  <a:srgbClr val="000000"/>
                </a:solidFill>
                <a:latin typeface="Comic Sans MS" panose="030F0702030302020204" pitchFamily="66" charset="0"/>
              </a:rPr>
              <a:t>worship</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have</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been</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designed</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for</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that</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purpose</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Often</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they</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are</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quiet</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places</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where</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believers</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are</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surrounded</a:t>
            </a:r>
            <a:r>
              <a:rPr lang="cy-GB" altLang="en-US" sz="1050" dirty="0">
                <a:solidFill>
                  <a:srgbClr val="000000"/>
                </a:solidFill>
                <a:latin typeface="Comic Sans MS" panose="030F0702030302020204" pitchFamily="66" charset="0"/>
              </a:rPr>
              <a:t> by </a:t>
            </a:r>
            <a:r>
              <a:rPr lang="cy-GB" altLang="en-US" sz="1050" dirty="0" err="1">
                <a:solidFill>
                  <a:srgbClr val="000000"/>
                </a:solidFill>
                <a:latin typeface="Comic Sans MS" panose="030F0702030302020204" pitchFamily="66" charset="0"/>
              </a:rPr>
              <a:t>artefacts</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images</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and</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objects</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which</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are</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associated</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with</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their</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religion</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Sometimes</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there</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will</a:t>
            </a:r>
            <a:r>
              <a:rPr lang="cy-GB" altLang="en-US" sz="1050" dirty="0">
                <a:solidFill>
                  <a:srgbClr val="000000"/>
                </a:solidFill>
                <a:latin typeface="Comic Sans MS" panose="030F0702030302020204" pitchFamily="66" charset="0"/>
              </a:rPr>
              <a:t> be </a:t>
            </a:r>
            <a:r>
              <a:rPr lang="cy-GB" altLang="en-US" sz="1050" dirty="0" err="1">
                <a:solidFill>
                  <a:srgbClr val="000000"/>
                </a:solidFill>
                <a:latin typeface="Comic Sans MS" panose="030F0702030302020204" pitchFamily="66" charset="0"/>
              </a:rPr>
              <a:t>scents</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in</a:t>
            </a:r>
            <a:r>
              <a:rPr lang="cy-GB" altLang="en-US" sz="1050" dirty="0">
                <a:solidFill>
                  <a:srgbClr val="000000"/>
                </a:solidFill>
                <a:latin typeface="Comic Sans MS" panose="030F0702030302020204" pitchFamily="66" charset="0"/>
              </a:rPr>
              <a:t> the </a:t>
            </a:r>
            <a:r>
              <a:rPr lang="cy-GB" altLang="en-US" sz="1050" dirty="0" err="1">
                <a:solidFill>
                  <a:srgbClr val="000000"/>
                </a:solidFill>
                <a:latin typeface="Comic Sans MS" panose="030F0702030302020204" pitchFamily="66" charset="0"/>
              </a:rPr>
              <a:t>building</a:t>
            </a:r>
            <a:r>
              <a:rPr lang="cy-GB" altLang="en-US" sz="1050" dirty="0">
                <a:solidFill>
                  <a:srgbClr val="000000"/>
                </a:solidFill>
                <a:latin typeface="Comic Sans MS" panose="030F0702030302020204" pitchFamily="66" charset="0"/>
              </a:rPr>
              <a:t> to help </a:t>
            </a:r>
            <a:r>
              <a:rPr lang="cy-GB" altLang="en-US" sz="1050" dirty="0" err="1">
                <a:solidFill>
                  <a:srgbClr val="000000"/>
                </a:solidFill>
                <a:latin typeface="Comic Sans MS" panose="030F0702030302020204" pitchFamily="66" charset="0"/>
              </a:rPr>
              <a:t>worship</a:t>
            </a:r>
            <a:r>
              <a:rPr lang="cy-GB" altLang="en-US" sz="1050" dirty="0">
                <a:solidFill>
                  <a:srgbClr val="000000"/>
                </a:solidFill>
                <a:latin typeface="Comic Sans MS" panose="030F0702030302020204" pitchFamily="66" charset="0"/>
              </a:rPr>
              <a:t>, or </a:t>
            </a:r>
            <a:r>
              <a:rPr lang="cy-GB" altLang="en-US" sz="1050" dirty="0" err="1">
                <a:solidFill>
                  <a:srgbClr val="000000"/>
                </a:solidFill>
                <a:latin typeface="Comic Sans MS" panose="030F0702030302020204" pitchFamily="66" charset="0"/>
              </a:rPr>
              <a:t>even</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sounds</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such</a:t>
            </a:r>
            <a:r>
              <a:rPr lang="cy-GB" altLang="en-US" sz="1050" dirty="0">
                <a:solidFill>
                  <a:srgbClr val="000000"/>
                </a:solidFill>
                <a:latin typeface="Comic Sans MS" panose="030F0702030302020204" pitchFamily="66" charset="0"/>
              </a:rPr>
              <a:t> as </a:t>
            </a:r>
            <a:r>
              <a:rPr lang="cy-GB" altLang="en-US" sz="1050" dirty="0" err="1">
                <a:solidFill>
                  <a:srgbClr val="000000"/>
                </a:solidFill>
                <a:latin typeface="Comic Sans MS" panose="030F0702030302020204" pitchFamily="66" charset="0"/>
              </a:rPr>
              <a:t>music</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which</a:t>
            </a:r>
            <a:r>
              <a:rPr lang="cy-GB" altLang="en-US" sz="1050" dirty="0">
                <a:solidFill>
                  <a:srgbClr val="000000"/>
                </a:solidFill>
                <a:latin typeface="Comic Sans MS" panose="030F0702030302020204" pitchFamily="66" charset="0"/>
              </a:rPr>
              <a:t> is </a:t>
            </a:r>
            <a:r>
              <a:rPr lang="cy-GB" altLang="en-US" sz="1050" dirty="0" err="1">
                <a:solidFill>
                  <a:srgbClr val="000000"/>
                </a:solidFill>
                <a:latin typeface="Comic Sans MS" panose="030F0702030302020204" pitchFamily="66" charset="0"/>
              </a:rPr>
              <a:t>familiar</a:t>
            </a:r>
            <a:r>
              <a:rPr lang="cy-GB" altLang="en-US" sz="1050" dirty="0">
                <a:solidFill>
                  <a:srgbClr val="000000"/>
                </a:solidFill>
                <a:latin typeface="Comic Sans MS" panose="030F0702030302020204" pitchFamily="66" charset="0"/>
              </a:rPr>
              <a:t> to </a:t>
            </a:r>
            <a:r>
              <a:rPr lang="cy-GB" altLang="en-US" sz="1050" dirty="0" err="1">
                <a:solidFill>
                  <a:srgbClr val="000000"/>
                </a:solidFill>
                <a:latin typeface="Comic Sans MS" panose="030F0702030302020204" pitchFamily="66" charset="0"/>
              </a:rPr>
              <a:t>worshippers</a:t>
            </a:r>
            <a:r>
              <a:rPr lang="cy-GB" altLang="en-US" sz="1050" dirty="0">
                <a:solidFill>
                  <a:srgbClr val="000000"/>
                </a:solidFill>
                <a:latin typeface="Comic Sans MS" panose="030F0702030302020204" pitchFamily="66" charset="0"/>
              </a:rPr>
              <a:t>.  It is </a:t>
            </a:r>
            <a:r>
              <a:rPr lang="cy-GB" altLang="en-US" sz="1050" dirty="0" err="1">
                <a:solidFill>
                  <a:srgbClr val="000000"/>
                </a:solidFill>
                <a:latin typeface="Comic Sans MS" panose="030F0702030302020204" pitchFamily="66" charset="0"/>
              </a:rPr>
              <a:t>very</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important</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that</a:t>
            </a:r>
            <a:r>
              <a:rPr lang="cy-GB" altLang="en-US" sz="1050" dirty="0">
                <a:solidFill>
                  <a:srgbClr val="000000"/>
                </a:solidFill>
                <a:latin typeface="Comic Sans MS" panose="030F0702030302020204" pitchFamily="66" charset="0"/>
              </a:rPr>
              <a:t> a </a:t>
            </a:r>
            <a:r>
              <a:rPr lang="cy-GB" altLang="en-US" sz="1050" dirty="0" err="1">
                <a:solidFill>
                  <a:srgbClr val="000000"/>
                </a:solidFill>
                <a:latin typeface="Comic Sans MS" panose="030F0702030302020204" pitchFamily="66" charset="0"/>
              </a:rPr>
              <a:t>sacred</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place</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conveys</a:t>
            </a:r>
            <a:r>
              <a:rPr lang="cy-GB" altLang="en-US" sz="1050" dirty="0">
                <a:solidFill>
                  <a:srgbClr val="000000"/>
                </a:solidFill>
                <a:latin typeface="Comic Sans MS" panose="030F0702030302020204" pitchFamily="66" charset="0"/>
              </a:rPr>
              <a:t> the </a:t>
            </a:r>
            <a:r>
              <a:rPr lang="cy-GB" altLang="en-US" sz="1050" dirty="0" err="1">
                <a:solidFill>
                  <a:srgbClr val="000000"/>
                </a:solidFill>
                <a:latin typeface="Comic Sans MS" panose="030F0702030302020204" pitchFamily="66" charset="0"/>
              </a:rPr>
              <a:t>appropriate</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atmosphere</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for</a:t>
            </a:r>
            <a:r>
              <a:rPr lang="cy-GB" altLang="en-US" sz="1050" dirty="0">
                <a:solidFill>
                  <a:srgbClr val="000000"/>
                </a:solidFill>
                <a:latin typeface="Comic Sans MS" panose="030F0702030302020204" pitchFamily="66" charset="0"/>
              </a:rPr>
              <a:t> </a:t>
            </a:r>
            <a:r>
              <a:rPr lang="cy-GB" altLang="en-US" sz="1050" dirty="0" err="1">
                <a:solidFill>
                  <a:srgbClr val="000000"/>
                </a:solidFill>
                <a:latin typeface="Comic Sans MS" panose="030F0702030302020204" pitchFamily="66" charset="0"/>
              </a:rPr>
              <a:t>worship</a:t>
            </a:r>
            <a:r>
              <a:rPr lang="cy-GB" altLang="en-US" sz="1050" dirty="0">
                <a:solidFill>
                  <a:srgbClr val="000000"/>
                </a:solidFill>
                <a:latin typeface="Comic Sans MS" panose="030F0702030302020204" pitchFamily="66" charset="0"/>
              </a:rPr>
              <a:t> as </a:t>
            </a:r>
            <a:r>
              <a:rPr lang="cy-GB" altLang="en-US" sz="1050" dirty="0" err="1">
                <a:solidFill>
                  <a:srgbClr val="000000"/>
                </a:solidFill>
                <a:latin typeface="Comic Sans MS" panose="030F0702030302020204" pitchFamily="66" charset="0"/>
              </a:rPr>
              <a:t>that</a:t>
            </a:r>
            <a:r>
              <a:rPr lang="cy-GB" altLang="en-US" sz="1050" dirty="0">
                <a:solidFill>
                  <a:srgbClr val="000000"/>
                </a:solidFill>
                <a:latin typeface="Comic Sans MS" panose="030F0702030302020204" pitchFamily="66" charset="0"/>
              </a:rPr>
              <a:t> is the main </a:t>
            </a:r>
            <a:r>
              <a:rPr lang="cy-GB" altLang="en-US" sz="1050" dirty="0" err="1">
                <a:solidFill>
                  <a:srgbClr val="000000"/>
                </a:solidFill>
                <a:latin typeface="Comic Sans MS" panose="030F0702030302020204" pitchFamily="66" charset="0"/>
              </a:rPr>
              <a:t>purpose</a:t>
            </a:r>
            <a:r>
              <a:rPr lang="cy-GB" altLang="en-US" sz="1050" dirty="0">
                <a:solidFill>
                  <a:srgbClr val="000000"/>
                </a:solidFill>
                <a:latin typeface="Comic Sans MS" panose="030F0702030302020204" pitchFamily="66" charset="0"/>
              </a:rPr>
              <a:t> of the </a:t>
            </a:r>
            <a:r>
              <a:rPr lang="cy-GB" altLang="en-US" sz="1050" dirty="0" err="1">
                <a:solidFill>
                  <a:srgbClr val="000000"/>
                </a:solidFill>
                <a:latin typeface="Comic Sans MS" panose="030F0702030302020204" pitchFamily="66" charset="0"/>
              </a:rPr>
              <a:t>building</a:t>
            </a:r>
            <a:r>
              <a:rPr lang="cy-GB" altLang="en-US" sz="1050" dirty="0">
                <a:solidFill>
                  <a:srgbClr val="000000"/>
                </a:solidFill>
                <a:latin typeface="Comic Sans MS" panose="030F0702030302020204" pitchFamily="66" charset="0"/>
              </a:rPr>
              <a:t>.</a:t>
            </a:r>
          </a:p>
          <a:p>
            <a:pPr>
              <a:spcBef>
                <a:spcPct val="0"/>
              </a:spcBef>
              <a:buFontTx/>
              <a:buNone/>
            </a:pPr>
            <a:endParaRPr lang="cy-GB" altLang="en-US" sz="1050" dirty="0">
              <a:solidFill>
                <a:srgbClr val="000000"/>
              </a:solidFill>
              <a:latin typeface="Comic Sans MS" panose="030F0702030302020204" pitchFamily="66" charset="0"/>
            </a:endParaRPr>
          </a:p>
          <a:p>
            <a:pPr>
              <a:spcBef>
                <a:spcPct val="0"/>
              </a:spcBef>
              <a:buFontTx/>
              <a:buNone/>
            </a:pPr>
            <a:r>
              <a:rPr lang="cy-GB" altLang="en-US" sz="1050" dirty="0">
                <a:solidFill>
                  <a:srgbClr val="000000"/>
                </a:solidFill>
                <a:latin typeface="Comic Sans MS" panose="030F0702030302020204" pitchFamily="66" charset="0"/>
              </a:rPr>
              <a:t>PP Presentation Church Features Lesson (click on the presentation)</a:t>
            </a:r>
            <a:endParaRPr lang="en-US" altLang="en-US" sz="1050" dirty="0">
              <a:latin typeface="Comic Sans MS" panose="030F0702030302020204" pitchFamily="66" charset="0"/>
            </a:endParaRPr>
          </a:p>
        </p:txBody>
      </p:sp>
      <p:graphicFrame>
        <p:nvGraphicFramePr>
          <p:cNvPr id="13317" name="Object 5">
            <a:hlinkClick r:id="" action="ppaction://ole?verb=0"/>
            <a:extLst>
              <a:ext uri="{FF2B5EF4-FFF2-40B4-BE49-F238E27FC236}">
                <a16:creationId xmlns:a16="http://schemas.microsoft.com/office/drawing/2014/main" id="{C72F47F4-BBB3-49F7-9BF2-D3BBB89357CC}"/>
              </a:ext>
            </a:extLst>
          </p:cNvPr>
          <p:cNvGraphicFramePr>
            <a:graphicFrameLocks noChangeAspect="1"/>
          </p:cNvGraphicFramePr>
          <p:nvPr>
            <p:extLst>
              <p:ext uri="{D42A27DB-BD31-4B8C-83A1-F6EECF244321}">
                <p14:modId xmlns:p14="http://schemas.microsoft.com/office/powerpoint/2010/main" val="1775806695"/>
              </p:ext>
            </p:extLst>
          </p:nvPr>
        </p:nvGraphicFramePr>
        <p:xfrm>
          <a:off x="3703638" y="3579813"/>
          <a:ext cx="4552950" cy="3019425"/>
        </p:xfrm>
        <a:graphic>
          <a:graphicData uri="http://schemas.openxmlformats.org/presentationml/2006/ole">
            <mc:AlternateContent xmlns:mc="http://schemas.openxmlformats.org/markup-compatibility/2006">
              <mc:Choice xmlns:v="urn:schemas-microsoft-com:vml" Requires="v">
                <p:oleObj spid="_x0000_s1185" name="Presentation" r:id="rId3" imgW="4020680" imgH="3015072" progId="PowerPoint.Show.12">
                  <p:embed/>
                </p:oleObj>
              </mc:Choice>
              <mc:Fallback>
                <p:oleObj name="Presentation" r:id="rId3" imgW="4020680" imgH="3015072" progId="PowerPoint.Show.12">
                  <p:embed/>
                  <p:pic>
                    <p:nvPicPr>
                      <p:cNvPr id="13317" name="Object 5">
                        <a:hlinkClick r:id="" action="ppaction://ole?verb=0"/>
                        <a:extLst>
                          <a:ext uri="{FF2B5EF4-FFF2-40B4-BE49-F238E27FC236}">
                            <a16:creationId xmlns:a16="http://schemas.microsoft.com/office/drawing/2014/main" id="{C72F47F4-BBB3-49F7-9BF2-D3BBB89357CC}"/>
                          </a:ext>
                        </a:extLst>
                      </p:cNvPr>
                      <p:cNvPicPr>
                        <a:picLocks noChangeAspect="1" noChangeArrowheads="1"/>
                      </p:cNvPicPr>
                      <p:nvPr/>
                    </p:nvPicPr>
                    <p:blipFill>
                      <a:blip r:embed="rId4"/>
                      <a:srcRect/>
                      <a:stretch>
                        <a:fillRect/>
                      </a:stretch>
                    </p:blipFill>
                    <p:spPr bwMode="auto">
                      <a:xfrm>
                        <a:off x="3703638" y="3579813"/>
                        <a:ext cx="455295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9" name="Slide Number Placeholder 2">
            <a:extLst>
              <a:ext uri="{FF2B5EF4-FFF2-40B4-BE49-F238E27FC236}">
                <a16:creationId xmlns:a16="http://schemas.microsoft.com/office/drawing/2014/main" id="{DEF35EF4-8EF2-4A65-9BC2-C6017112CC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D377285F-61FC-4866-874D-A7AB7229F371}" type="slidenum">
              <a:rPr lang="en-GB" altLang="en-US" sz="900">
                <a:solidFill>
                  <a:srgbClr val="898989"/>
                </a:solidFill>
              </a:rPr>
              <a:pPr>
                <a:spcBef>
                  <a:spcPct val="0"/>
                </a:spcBef>
                <a:buFontTx/>
                <a:buNone/>
              </a:pPr>
              <a:t>12</a:t>
            </a:fld>
            <a:endParaRPr lang="en-GB" altLang="en-US" sz="900" dirty="0">
              <a:solidFill>
                <a:srgbClr val="898989"/>
              </a:solidFill>
            </a:endParaRPr>
          </a:p>
        </p:txBody>
      </p:sp>
    </p:spTree>
    <p:extLst>
      <p:ext uri="{BB962C8B-B14F-4D97-AF65-F5344CB8AC3E}">
        <p14:creationId xmlns:p14="http://schemas.microsoft.com/office/powerpoint/2010/main" val="3180891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1">
            <a:extLst>
              <a:ext uri="{FF2B5EF4-FFF2-40B4-BE49-F238E27FC236}">
                <a16:creationId xmlns:a16="http://schemas.microsoft.com/office/drawing/2014/main" id="{91953B08-6978-47F6-9662-3612FBE3A748}"/>
              </a:ext>
            </a:extLst>
          </p:cNvPr>
          <p:cNvGraphicFramePr>
            <a:graphicFrameLocks noChangeAspect="1"/>
          </p:cNvGraphicFramePr>
          <p:nvPr>
            <p:extLst>
              <p:ext uri="{D42A27DB-BD31-4B8C-83A1-F6EECF244321}">
                <p14:modId xmlns:p14="http://schemas.microsoft.com/office/powerpoint/2010/main" val="2885747467"/>
              </p:ext>
            </p:extLst>
          </p:nvPr>
        </p:nvGraphicFramePr>
        <p:xfrm>
          <a:off x="3873547" y="111124"/>
          <a:ext cx="4262437" cy="6427788"/>
        </p:xfrm>
        <a:graphic>
          <a:graphicData uri="http://schemas.openxmlformats.org/presentationml/2006/ole">
            <mc:AlternateContent xmlns:mc="http://schemas.openxmlformats.org/markup-compatibility/2006">
              <mc:Choice xmlns:v="urn:schemas-microsoft-com:vml" Requires="v">
                <p:oleObj spid="_x0000_s2211" name="Document" r:id="rId3" imgW="6101919" imgH="9231780" progId="Word.Document.12">
                  <p:embed/>
                </p:oleObj>
              </mc:Choice>
              <mc:Fallback>
                <p:oleObj name="Document" r:id="rId3" imgW="6101919" imgH="9231780" progId="Word.Document.12">
                  <p:embed/>
                  <p:pic>
                    <p:nvPicPr>
                      <p:cNvPr id="14338" name="Object 1">
                        <a:extLst>
                          <a:ext uri="{FF2B5EF4-FFF2-40B4-BE49-F238E27FC236}">
                            <a16:creationId xmlns:a16="http://schemas.microsoft.com/office/drawing/2014/main" id="{91953B08-6978-47F6-9662-3612FBE3A748}"/>
                          </a:ext>
                        </a:extLst>
                      </p:cNvPr>
                      <p:cNvPicPr>
                        <a:picLocks noChangeAspect="1" noChangeArrowheads="1"/>
                      </p:cNvPicPr>
                      <p:nvPr/>
                    </p:nvPicPr>
                    <p:blipFill>
                      <a:blip r:embed="rId4"/>
                      <a:srcRect/>
                      <a:stretch>
                        <a:fillRect/>
                      </a:stretch>
                    </p:blipFill>
                    <p:spPr bwMode="auto">
                      <a:xfrm>
                        <a:off x="3873547" y="111124"/>
                        <a:ext cx="4262437"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Slide Number Placeholder 2">
            <a:extLst>
              <a:ext uri="{FF2B5EF4-FFF2-40B4-BE49-F238E27FC236}">
                <a16:creationId xmlns:a16="http://schemas.microsoft.com/office/drawing/2014/main" id="{2F6D1B39-6834-4716-880C-421858C06B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6B66D286-C017-42E1-B7B9-FD8E0B49618C}" type="slidenum">
              <a:rPr lang="en-GB" altLang="en-US" sz="900">
                <a:solidFill>
                  <a:srgbClr val="898989"/>
                </a:solidFill>
              </a:rPr>
              <a:pPr>
                <a:spcBef>
                  <a:spcPct val="0"/>
                </a:spcBef>
                <a:buFontTx/>
                <a:buNone/>
              </a:pPr>
              <a:t>13</a:t>
            </a:fld>
            <a:endParaRPr lang="en-GB" altLang="en-US" sz="900" dirty="0">
              <a:solidFill>
                <a:srgbClr val="898989"/>
              </a:solidFill>
            </a:endParaRPr>
          </a:p>
        </p:txBody>
      </p:sp>
    </p:spTree>
    <p:extLst>
      <p:ext uri="{BB962C8B-B14F-4D97-AF65-F5344CB8AC3E}">
        <p14:creationId xmlns:p14="http://schemas.microsoft.com/office/powerpoint/2010/main" val="857648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493BC7-A564-43AD-8F7C-41F730A50EAC}"/>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10" name="Rectangle 9">
            <a:extLst>
              <a:ext uri="{FF2B5EF4-FFF2-40B4-BE49-F238E27FC236}">
                <a16:creationId xmlns:a16="http://schemas.microsoft.com/office/drawing/2014/main" id="{19353DC9-88FD-4C07-8A30-618A4DEA603F}"/>
              </a:ext>
            </a:extLst>
          </p:cNvPr>
          <p:cNvSpPr/>
          <p:nvPr/>
        </p:nvSpPr>
        <p:spPr>
          <a:xfrm>
            <a:off x="4374424" y="188640"/>
            <a:ext cx="3514744" cy="369332"/>
          </a:xfrm>
          <a:prstGeom prst="rect">
            <a:avLst/>
          </a:prstGeom>
          <a:noFill/>
        </p:spPr>
        <p:txBody>
          <a:bodyPr wrap="none">
            <a:spAutoFit/>
          </a:bodyPr>
          <a:lstStyle/>
          <a:p>
            <a:pPr algn="ctr" eaLnBrk="1" hangingPunct="1">
              <a:defRPr/>
            </a:pPr>
            <a:r>
              <a:rPr lang="cy-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Diversity of Worship Practices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sp>
        <p:nvSpPr>
          <p:cNvPr id="2" name="TextBox 1">
            <a:extLst>
              <a:ext uri="{FF2B5EF4-FFF2-40B4-BE49-F238E27FC236}">
                <a16:creationId xmlns:a16="http://schemas.microsoft.com/office/drawing/2014/main" id="{179E436B-AC60-4CB7-B73C-AD9E3818D146}"/>
              </a:ext>
            </a:extLst>
          </p:cNvPr>
          <p:cNvSpPr txBox="1"/>
          <p:nvPr/>
        </p:nvSpPr>
        <p:spPr>
          <a:xfrm>
            <a:off x="3719513" y="544116"/>
            <a:ext cx="4752975" cy="3808735"/>
          </a:xfrm>
          <a:prstGeom prst="rect">
            <a:avLst/>
          </a:prstGeom>
          <a:noFill/>
        </p:spPr>
        <p:txBody>
          <a:bodyPr wrap="square">
            <a:spAutoFit/>
          </a:bodyPr>
          <a:lstStyle/>
          <a:p>
            <a:pPr>
              <a:defRPr/>
            </a:pPr>
            <a:r>
              <a:rPr lang="cy-GB" sz="1050" dirty="0">
                <a:latin typeface="Comic Sans MS" panose="030F0702030302020204" pitchFamily="66" charset="0"/>
              </a:rPr>
              <a:t>Worship Practices</a:t>
            </a:r>
          </a:p>
          <a:p>
            <a:pPr>
              <a:defRPr/>
            </a:pPr>
            <a:endParaRPr lang="cy-GB" sz="1050" dirty="0">
              <a:latin typeface="Comic Sans MS" panose="030F0702030302020204" pitchFamily="66" charset="0"/>
            </a:endParaRPr>
          </a:p>
          <a:p>
            <a:pPr>
              <a:defRPr/>
            </a:pPr>
            <a:r>
              <a:rPr lang="cy-GB" sz="1050" dirty="0">
                <a:latin typeface="Comic Sans MS" panose="030F0702030302020204" pitchFamily="66" charset="0"/>
              </a:rPr>
              <a:t>Worship is an expression of praise to God.  Worship and its importance is often expressed in the Bible. In the Ten Commandments, it says that the ‘Sabbath should be </a:t>
            </a:r>
            <a:r>
              <a:rPr lang="cy-GB" sz="1050" dirty="0" err="1">
                <a:latin typeface="Comic Sans MS" panose="030F0702030302020204" pitchFamily="66" charset="0"/>
              </a:rPr>
              <a:t>kept</a:t>
            </a:r>
            <a:r>
              <a:rPr lang="cy-GB" sz="1050" dirty="0">
                <a:latin typeface="Comic Sans MS" panose="030F0702030302020204" pitchFamily="66" charset="0"/>
              </a:rPr>
              <a:t> </a:t>
            </a:r>
            <a:r>
              <a:rPr lang="cy-GB" sz="1050" dirty="0" err="1">
                <a:latin typeface="Comic Sans MS" panose="030F0702030302020204" pitchFamily="66" charset="0"/>
              </a:rPr>
              <a:t>holy</a:t>
            </a:r>
            <a:r>
              <a:rPr lang="cy-GB" sz="1050" dirty="0">
                <a:latin typeface="Comic Sans MS" panose="030F0702030302020204" pitchFamily="66" charset="0"/>
              </a:rPr>
              <a:t>.’ </a:t>
            </a:r>
            <a:r>
              <a:rPr lang="cy-GB" sz="1050" dirty="0" err="1">
                <a:latin typeface="Comic Sans MS" panose="030F0702030302020204" pitchFamily="66" charset="0"/>
              </a:rPr>
              <a:t>This</a:t>
            </a:r>
            <a:r>
              <a:rPr lang="cy-GB" sz="1050" dirty="0">
                <a:latin typeface="Comic Sans MS" panose="030F0702030302020204" pitchFamily="66" charset="0"/>
              </a:rPr>
              <a:t> has been interpretd as a command to worship God.  </a:t>
            </a:r>
          </a:p>
          <a:p>
            <a:pPr>
              <a:defRPr/>
            </a:pPr>
            <a:r>
              <a:rPr lang="cy-GB" sz="1050" dirty="0">
                <a:latin typeface="Comic Sans MS" panose="030F0702030302020204" pitchFamily="66" charset="0"/>
              </a:rPr>
              <a:t>There are many different ways of worship and different Christian traditions worship in different ways.</a:t>
            </a:r>
          </a:p>
          <a:p>
            <a:pPr>
              <a:defRPr/>
            </a:pPr>
            <a:r>
              <a:rPr lang="cy-GB" sz="1050" dirty="0">
                <a:latin typeface="Comic Sans MS" panose="030F0702030302020204" pitchFamily="66" charset="0"/>
              </a:rPr>
              <a:t>Worship Practices:</a:t>
            </a:r>
          </a:p>
          <a:p>
            <a:pPr marL="214313" indent="-214313">
              <a:buFont typeface="Arial" panose="020B0604020202020204" pitchFamily="34" charset="0"/>
              <a:buChar char="•"/>
              <a:defRPr/>
            </a:pPr>
            <a:r>
              <a:rPr lang="cy-GB" sz="1050" b="1" dirty="0">
                <a:latin typeface="Comic Sans MS" panose="030F0702030302020204" pitchFamily="66" charset="0"/>
              </a:rPr>
              <a:t>Liturgical Worship </a:t>
            </a:r>
            <a:r>
              <a:rPr lang="cy-GB" sz="1050" dirty="0">
                <a:latin typeface="Comic Sans MS" panose="030F0702030302020204" pitchFamily="66" charset="0"/>
              </a:rPr>
              <a:t>– where worshippers follow a strict structure, which is more or less the same every time.  An example of this is the Eucharist service.</a:t>
            </a:r>
          </a:p>
          <a:p>
            <a:pPr marL="214313" indent="-214313">
              <a:buFont typeface="Arial" panose="020B0604020202020204" pitchFamily="34" charset="0"/>
              <a:buChar char="•"/>
              <a:defRPr/>
            </a:pPr>
            <a:r>
              <a:rPr lang="cy-GB" sz="1050" b="1" dirty="0">
                <a:latin typeface="Comic Sans MS" panose="030F0702030302020204" pitchFamily="66" charset="0"/>
              </a:rPr>
              <a:t>Informal Worship </a:t>
            </a:r>
            <a:r>
              <a:rPr lang="cy-GB" sz="1050" dirty="0">
                <a:latin typeface="Comic Sans MS" panose="030F0702030302020204" pitchFamily="66" charset="0"/>
              </a:rPr>
              <a:t>– there is no definite structure and the worship of far more spontaneous than the liturgical worship. Services in evangelical denominations are often more informal than more traditional forms of worship.</a:t>
            </a:r>
          </a:p>
          <a:p>
            <a:pPr marL="214313" indent="-214313">
              <a:buFont typeface="Arial" panose="020B0604020202020204" pitchFamily="34" charset="0"/>
              <a:buChar char="•"/>
              <a:defRPr/>
            </a:pPr>
            <a:r>
              <a:rPr lang="cy-GB" sz="1050" b="1" dirty="0">
                <a:latin typeface="Comic Sans MS" panose="030F0702030302020204" pitchFamily="66" charset="0"/>
              </a:rPr>
              <a:t>Private Worship </a:t>
            </a:r>
            <a:r>
              <a:rPr lang="cy-GB" sz="1050" dirty="0">
                <a:latin typeface="Comic Sans MS" panose="030F0702030302020204" pitchFamily="66" charset="0"/>
              </a:rPr>
              <a:t>– private worship takes place in addition to communal worship in churches. Christians believe that it is importnat to form a personal relationship with God, and private worthip is often part of this.</a:t>
            </a:r>
          </a:p>
          <a:p>
            <a:pPr marL="214313" indent="-214313">
              <a:buFont typeface="Arial" panose="020B0604020202020204" pitchFamily="34" charset="0"/>
              <a:buChar char="•"/>
              <a:defRPr/>
            </a:pPr>
            <a:r>
              <a:rPr lang="cy-GB" sz="1050" dirty="0">
                <a:latin typeface="Comic Sans MS" panose="030F0702030302020204" pitchFamily="66" charset="0"/>
              </a:rPr>
              <a:t>Not every worship includes prayer or listening to a sermon. For some denominations such as the Salvation Army, music is central to the worship and communal hymn singing is an important part of worship.</a:t>
            </a:r>
            <a:endParaRPr lang="en-US" sz="1050" dirty="0">
              <a:latin typeface="Comic Sans MS" panose="030F0702030302020204" pitchFamily="66" charset="0"/>
            </a:endParaRPr>
          </a:p>
        </p:txBody>
      </p:sp>
      <p:pic>
        <p:nvPicPr>
          <p:cNvPr id="15365" name="Picture 2">
            <a:extLst>
              <a:ext uri="{FF2B5EF4-FFF2-40B4-BE49-F238E27FC236}">
                <a16:creationId xmlns:a16="http://schemas.microsoft.com/office/drawing/2014/main" id="{44A552CA-05EE-4667-9C74-E940061CEB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0728" y="4595813"/>
            <a:ext cx="1756172" cy="131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a:extLst>
              <a:ext uri="{FF2B5EF4-FFF2-40B4-BE49-F238E27FC236}">
                <a16:creationId xmlns:a16="http://schemas.microsoft.com/office/drawing/2014/main" id="{A1018776-3DDD-41AF-8B0C-09B9F76CBE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0017" y="4356498"/>
            <a:ext cx="1477565" cy="98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5">
            <a:extLst>
              <a:ext uri="{FF2B5EF4-FFF2-40B4-BE49-F238E27FC236}">
                <a16:creationId xmlns:a16="http://schemas.microsoft.com/office/drawing/2014/main" id="{EAAA277E-386F-4999-A3B5-B47F9050FA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1294" y="5505450"/>
            <a:ext cx="1552575" cy="99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845E244E-A989-4FBC-8F2B-7C0B0AAEA7DE}"/>
              </a:ext>
            </a:extLst>
          </p:cNvPr>
          <p:cNvSpPr>
            <a:spLocks noGrp="1"/>
          </p:cNvSpPr>
          <p:nvPr>
            <p:ph type="ftr" sz="quarter" idx="11"/>
          </p:nvPr>
        </p:nvSpPr>
        <p:spPr/>
        <p:txBody>
          <a:bodyPr/>
          <a:lstStyle/>
          <a:p>
            <a:pPr>
              <a:defRPr/>
            </a:pPr>
            <a:endParaRPr lang="en-GB" dirty="0"/>
          </a:p>
        </p:txBody>
      </p:sp>
      <p:sp>
        <p:nvSpPr>
          <p:cNvPr id="15369" name="Slide Number Placeholder 3">
            <a:extLst>
              <a:ext uri="{FF2B5EF4-FFF2-40B4-BE49-F238E27FC236}">
                <a16:creationId xmlns:a16="http://schemas.microsoft.com/office/drawing/2014/main" id="{127B4B9A-ADDA-4A38-BC44-36B7BB9BF6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C5923360-E6EF-49C5-892E-B79490649214}" type="slidenum">
              <a:rPr lang="en-GB" altLang="en-US" sz="900">
                <a:solidFill>
                  <a:srgbClr val="898989"/>
                </a:solidFill>
              </a:rPr>
              <a:pPr>
                <a:spcBef>
                  <a:spcPct val="0"/>
                </a:spcBef>
                <a:buFontTx/>
                <a:buNone/>
              </a:pPr>
              <a:t>14</a:t>
            </a:fld>
            <a:endParaRPr lang="en-GB" altLang="en-US" sz="900" dirty="0">
              <a:solidFill>
                <a:srgbClr val="898989"/>
              </a:solidFill>
            </a:endParaRPr>
          </a:p>
        </p:txBody>
      </p:sp>
    </p:spTree>
    <p:extLst>
      <p:ext uri="{BB962C8B-B14F-4D97-AF65-F5344CB8AC3E}">
        <p14:creationId xmlns:p14="http://schemas.microsoft.com/office/powerpoint/2010/main" val="4116709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0AE31C-6512-4A1E-AA18-9C7431A0EBD1}"/>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cy-GB" sz="1350" dirty="0">
              <a:latin typeface="Comic Sans MS" panose="030F0702030302020204" pitchFamily="66" charset="0"/>
            </a:endParaRPr>
          </a:p>
        </p:txBody>
      </p:sp>
      <p:sp>
        <p:nvSpPr>
          <p:cNvPr id="10243" name="Rectangle 5">
            <a:extLst>
              <a:ext uri="{FF2B5EF4-FFF2-40B4-BE49-F238E27FC236}">
                <a16:creationId xmlns:a16="http://schemas.microsoft.com/office/drawing/2014/main" id="{28BAEBD8-8226-464A-A767-360E671B5573}"/>
              </a:ext>
            </a:extLst>
          </p:cNvPr>
          <p:cNvSpPr>
            <a:spLocks noChangeArrowheads="1"/>
          </p:cNvSpPr>
          <p:nvPr/>
        </p:nvSpPr>
        <p:spPr bwMode="auto">
          <a:xfrm>
            <a:off x="3719513" y="464344"/>
            <a:ext cx="4752975" cy="66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900" dirty="0">
                <a:latin typeface="Comic Sans MS" panose="030F0702030302020204" pitchFamily="66" charset="0"/>
              </a:rPr>
              <a:t>Liturgical worship is a type of worship which follows a strict pattern, which has established practices as part of church worship. This can be a  particular set of prayers, or the use of a set book. Most denominations include the Lord’s Prayer in their services and because of its Biblical roots, it has a special significance to every Protestant denomination.</a:t>
            </a:r>
          </a:p>
          <a:p>
            <a:pPr>
              <a:buFont typeface="Arial" panose="020B0604020202020204" pitchFamily="34" charset="0"/>
              <a:buNone/>
              <a:defRPr/>
            </a:pPr>
            <a:r>
              <a:rPr lang="cy-GB" sz="900" dirty="0">
                <a:latin typeface="Comic Sans MS" panose="030F0702030302020204" pitchFamily="66" charset="0"/>
              </a:rPr>
              <a:t>The majority of Christian Churches have some form of Liturgical worship.  A good example is the Eucharist/ Holy Communion.  In the Catholic Church the Eucharist service includes:-</a:t>
            </a:r>
          </a:p>
          <a:p>
            <a:pPr marL="214313" indent="-214313">
              <a:buFont typeface="Wingdings" panose="05000000000000000000" pitchFamily="2" charset="2"/>
              <a:buChar char="v"/>
              <a:defRPr/>
            </a:pPr>
            <a:r>
              <a:rPr lang="cy-GB" sz="900" dirty="0">
                <a:latin typeface="Comic Sans MS" panose="030F0702030302020204" pitchFamily="66" charset="0"/>
              </a:rPr>
              <a:t>The Liturgy of Word: this includes readings from the Bible, homily, public confession of faith prayers of advocacy (for those in need)</a:t>
            </a:r>
          </a:p>
          <a:p>
            <a:pPr marL="214313" indent="-214313">
              <a:buFont typeface="Wingdings" panose="05000000000000000000" pitchFamily="2" charset="2"/>
              <a:buChar char="v"/>
              <a:defRPr/>
            </a:pPr>
            <a:r>
              <a:rPr lang="cy-GB" sz="900" dirty="0">
                <a:latin typeface="Comic Sans MS" panose="030F0702030302020204" pitchFamily="66" charset="0"/>
              </a:rPr>
              <a:t>The Liturgy of the Eucharist:  in this part of the service the altar is prepared with bread and wine. The Eucharist and the Lord’s Prayer are said and people share the bread and wine. The service ends with a blessing from the priest. </a:t>
            </a:r>
          </a:p>
          <a:p>
            <a:pPr>
              <a:buFont typeface="Arial" panose="020B0604020202020204" pitchFamily="34" charset="0"/>
              <a:buNone/>
              <a:defRPr/>
            </a:pPr>
            <a:endParaRPr lang="cy-GB" sz="900" b="1" u="sng" dirty="0">
              <a:latin typeface="Comic Sans MS" panose="030F0702030302020204" pitchFamily="66" charset="0"/>
            </a:endParaRPr>
          </a:p>
          <a:p>
            <a:pPr>
              <a:buFont typeface="Arial" panose="020B0604020202020204" pitchFamily="34" charset="0"/>
              <a:buNone/>
              <a:defRPr/>
            </a:pPr>
            <a:r>
              <a:rPr lang="cy-GB" sz="900" b="1" u="sng" dirty="0">
                <a:latin typeface="Comic Sans MS" panose="030F0702030302020204" pitchFamily="66" charset="0"/>
              </a:rPr>
              <a:t>Informal worship</a:t>
            </a:r>
          </a:p>
          <a:p>
            <a:pPr>
              <a:buFont typeface="Arial" panose="020B0604020202020204" pitchFamily="34" charset="0"/>
              <a:buNone/>
              <a:defRPr/>
            </a:pPr>
            <a:r>
              <a:rPr lang="cy-GB" sz="900" dirty="0">
                <a:latin typeface="Comic Sans MS" panose="030F0702030302020204" pitchFamily="66" charset="0"/>
              </a:rPr>
              <a:t>A number of churches have moved away from liturgical workship and take a more informal approach, with no definite structure.  In some denominations where informal worship is more common, it would be difficult to recognise any form of definite structure or liturgy at all. An evangelical and charismatic approach has distanced itself from the more traditional Protestant practices. They emphasise the importance of the Holy Spirit and spontaneous action, and this is shown in the worship and prayer services. Although informal worship appears modern, it is likely that this was the type of worship which was offered by Christians in the early decades of the Church before practices and traditions had been established. Some Christian organisations have moved away from a church building as a place of worship. Instead, </a:t>
            </a:r>
            <a:r>
              <a:rPr lang="cy-GB" sz="900" dirty="0" err="1">
                <a:latin typeface="Comic Sans MS" panose="030F0702030302020204" pitchFamily="66" charset="0"/>
              </a:rPr>
              <a:t>they</a:t>
            </a:r>
            <a:r>
              <a:rPr lang="cy-GB" sz="900" dirty="0">
                <a:latin typeface="Comic Sans MS" panose="030F0702030302020204" pitchFamily="66" charset="0"/>
              </a:rPr>
              <a:t> </a:t>
            </a:r>
            <a:r>
              <a:rPr lang="cy-GB" sz="900" dirty="0" err="1">
                <a:latin typeface="Comic Sans MS" panose="030F0702030302020204" pitchFamily="66" charset="0"/>
              </a:rPr>
              <a:t>emphasise</a:t>
            </a:r>
            <a:r>
              <a:rPr lang="cy-GB" sz="900" dirty="0">
                <a:latin typeface="Comic Sans MS" panose="030F0702030302020204" pitchFamily="66" charset="0"/>
              </a:rPr>
              <a:t> that is is possible to worship anywhere where Christians meet. However, this is similar to worship in the early church.</a:t>
            </a:r>
          </a:p>
          <a:p>
            <a:pPr>
              <a:buFont typeface="Arial" panose="020B0604020202020204" pitchFamily="34" charset="0"/>
              <a:buNone/>
              <a:defRPr/>
            </a:pPr>
            <a:endParaRPr lang="cy-GB" sz="900" b="1" u="sng" dirty="0">
              <a:latin typeface="Comic Sans MS" panose="030F0702030302020204" pitchFamily="66" charset="0"/>
            </a:endParaRPr>
          </a:p>
          <a:p>
            <a:pPr>
              <a:buFont typeface="Arial" panose="020B0604020202020204" pitchFamily="34" charset="0"/>
              <a:buNone/>
              <a:defRPr/>
            </a:pPr>
            <a:r>
              <a:rPr lang="cy-GB" sz="900" b="1" u="sng" dirty="0">
                <a:latin typeface="Comic Sans MS" panose="030F0702030302020204" pitchFamily="66" charset="0"/>
              </a:rPr>
              <a:t>Private Worship</a:t>
            </a:r>
          </a:p>
          <a:p>
            <a:pPr>
              <a:buFont typeface="Arial" panose="020B0604020202020204" pitchFamily="34" charset="0"/>
              <a:buNone/>
              <a:defRPr/>
            </a:pPr>
            <a:r>
              <a:rPr lang="cy-GB" sz="900" dirty="0">
                <a:latin typeface="Comic Sans MS" panose="030F0702030302020204" pitchFamily="66" charset="0"/>
              </a:rPr>
              <a:t>A number of Christians believe that a personal relationship with God is possible and is important, and private worship is therefore important to them. Traditionally, worship was seen as a formal process which should take place where Christians congregated at a particular time, and in a particular place (chapel/church). This is ‘communal worship’ and this is what truly makes a church.</a:t>
            </a:r>
          </a:p>
          <a:p>
            <a:pPr>
              <a:buFont typeface="Arial" panose="020B0604020202020204" pitchFamily="34" charset="0"/>
              <a:buNone/>
              <a:defRPr/>
            </a:pPr>
            <a:r>
              <a:rPr lang="cy-GB" sz="900" dirty="0">
                <a:latin typeface="Comic Sans MS" panose="030F0702030302020204" pitchFamily="66" charset="0"/>
              </a:rPr>
              <a:t>However, as society changes over the centuries and individuals were given more responsibilities and freedom, the idea of private worship has gained ground.</a:t>
            </a:r>
          </a:p>
          <a:p>
            <a:pPr marL="214313" indent="-214313">
              <a:buFont typeface="Wingdings" panose="05000000000000000000" pitchFamily="2" charset="2"/>
              <a:buChar char="v"/>
              <a:defRPr/>
            </a:pPr>
            <a:endParaRPr lang="cy-GB" sz="900" dirty="0">
              <a:latin typeface="Comic Sans MS" panose="030F0702030302020204" pitchFamily="66" charset="0"/>
            </a:endParaRPr>
          </a:p>
          <a:p>
            <a:pPr marL="214313" indent="-214313">
              <a:buFont typeface="Wingdings" panose="05000000000000000000" pitchFamily="2" charset="2"/>
              <a:buChar char="v"/>
              <a:defRPr/>
            </a:pPr>
            <a:endParaRPr lang="cy-GB" sz="900" dirty="0">
              <a:latin typeface="Comic Sans MS" panose="030F0702030302020204" pitchFamily="66" charset="0"/>
            </a:endParaRPr>
          </a:p>
          <a:p>
            <a:pPr eaLnBrk="1" hangingPunct="1">
              <a:spcBef>
                <a:spcPct val="50000"/>
              </a:spcBef>
              <a:buFontTx/>
              <a:buNone/>
              <a:defRPr/>
            </a:pPr>
            <a:endParaRPr lang="en-US" altLang="en-US" sz="900" dirty="0">
              <a:latin typeface="Comic Sans MS" panose="030F0702030302020204" pitchFamily="66" charset="0"/>
            </a:endParaRPr>
          </a:p>
          <a:p>
            <a:pPr eaLnBrk="1" hangingPunct="1">
              <a:spcBef>
                <a:spcPct val="50000"/>
              </a:spcBef>
              <a:buFontTx/>
              <a:buNone/>
              <a:defRPr/>
            </a:pPr>
            <a:endParaRPr lang="en-US" altLang="en-US" sz="900" dirty="0">
              <a:latin typeface="Comic Sans MS" panose="030F0702030302020204" pitchFamily="66" charset="0"/>
            </a:endParaRPr>
          </a:p>
          <a:p>
            <a:pPr>
              <a:defRPr/>
            </a:pPr>
            <a:endParaRPr lang="en-US" altLang="en-US" sz="900" dirty="0">
              <a:latin typeface="Comic Sans MS" panose="030F0702030302020204" pitchFamily="66" charset="0"/>
            </a:endParaRPr>
          </a:p>
          <a:p>
            <a:pPr eaLnBrk="1" hangingPunct="1">
              <a:spcBef>
                <a:spcPct val="50000"/>
              </a:spcBef>
              <a:buFontTx/>
              <a:buNone/>
              <a:defRPr/>
            </a:pPr>
            <a:r>
              <a:rPr lang="en-US" altLang="en-US" sz="900" dirty="0">
                <a:latin typeface="Comic Sans MS" panose="030F0702030302020204" pitchFamily="66" charset="0"/>
              </a:rPr>
              <a:t> </a:t>
            </a:r>
          </a:p>
        </p:txBody>
      </p:sp>
      <p:sp>
        <p:nvSpPr>
          <p:cNvPr id="16388" name="TextBox 1">
            <a:extLst>
              <a:ext uri="{FF2B5EF4-FFF2-40B4-BE49-F238E27FC236}">
                <a16:creationId xmlns:a16="http://schemas.microsoft.com/office/drawing/2014/main" id="{B96AB050-873B-4678-A0A5-9683D1B6AD20}"/>
              </a:ext>
            </a:extLst>
          </p:cNvPr>
          <p:cNvSpPr txBox="1">
            <a:spLocks noChangeArrowheads="1"/>
          </p:cNvSpPr>
          <p:nvPr/>
        </p:nvSpPr>
        <p:spPr bwMode="auto">
          <a:xfrm>
            <a:off x="3719513" y="210741"/>
            <a:ext cx="137409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y-GB" altLang="en-US" sz="1050" b="1" u="sng" dirty="0">
                <a:latin typeface="Comic Sans MS" panose="030F0702030302020204" pitchFamily="66" charset="0"/>
              </a:rPr>
              <a:t>Liturgical Worship</a:t>
            </a:r>
            <a:endParaRPr lang="en-US" altLang="en-US" sz="1050" b="1" u="sng" dirty="0">
              <a:latin typeface="Comic Sans MS" panose="030F0702030302020204" pitchFamily="66" charset="0"/>
            </a:endParaRPr>
          </a:p>
        </p:txBody>
      </p:sp>
      <p:sp>
        <p:nvSpPr>
          <p:cNvPr id="16390" name="Slide Number Placeholder 2">
            <a:extLst>
              <a:ext uri="{FF2B5EF4-FFF2-40B4-BE49-F238E27FC236}">
                <a16:creationId xmlns:a16="http://schemas.microsoft.com/office/drawing/2014/main" id="{B02DD9F7-E184-4A12-B931-5E270352664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EBE8F4B6-2A5D-47F6-9577-95D683A2AA8C}" type="slidenum">
              <a:rPr lang="en-GB" altLang="en-US" sz="900">
                <a:solidFill>
                  <a:srgbClr val="898989"/>
                </a:solidFill>
              </a:rPr>
              <a:pPr>
                <a:spcBef>
                  <a:spcPct val="0"/>
                </a:spcBef>
                <a:buFontTx/>
                <a:buNone/>
              </a:pPr>
              <a:t>15</a:t>
            </a:fld>
            <a:endParaRPr lang="en-GB" altLang="en-US" sz="900" dirty="0">
              <a:solidFill>
                <a:srgbClr val="898989"/>
              </a:solidFill>
            </a:endParaRPr>
          </a:p>
        </p:txBody>
      </p:sp>
    </p:spTree>
    <p:extLst>
      <p:ext uri="{BB962C8B-B14F-4D97-AF65-F5344CB8AC3E}">
        <p14:creationId xmlns:p14="http://schemas.microsoft.com/office/powerpoint/2010/main" val="3618539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8A3B66-6261-413D-9A25-2B1B2FA8A18E}"/>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2" name="TextBox 1">
            <a:extLst>
              <a:ext uri="{FF2B5EF4-FFF2-40B4-BE49-F238E27FC236}">
                <a16:creationId xmlns:a16="http://schemas.microsoft.com/office/drawing/2014/main" id="{85BE7756-B066-420F-ADA7-17B7010522A9}"/>
              </a:ext>
            </a:extLst>
          </p:cNvPr>
          <p:cNvSpPr txBox="1"/>
          <p:nvPr/>
        </p:nvSpPr>
        <p:spPr>
          <a:xfrm>
            <a:off x="3827860" y="351235"/>
            <a:ext cx="4482703" cy="5262979"/>
          </a:xfrm>
          <a:prstGeom prst="rect">
            <a:avLst/>
          </a:prstGeom>
          <a:noFill/>
        </p:spPr>
        <p:txBody>
          <a:bodyPr>
            <a:spAutoFit/>
          </a:bodyPr>
          <a:lstStyle/>
          <a:p>
            <a:pPr>
              <a:defRPr/>
            </a:pPr>
            <a:r>
              <a:rPr lang="cy-GB" sz="1050" b="1" u="sng" dirty="0">
                <a:latin typeface="Comic Sans MS" panose="030F0702030302020204" pitchFamily="66" charset="0"/>
              </a:rPr>
              <a:t>The importance of prayer, communal and private</a:t>
            </a:r>
          </a:p>
          <a:p>
            <a:pPr>
              <a:defRPr/>
            </a:pPr>
            <a:endParaRPr lang="cy-GB" sz="1050" u="sng" dirty="0">
              <a:latin typeface="Comic Sans MS" panose="030F0702030302020204" pitchFamily="66" charset="0"/>
            </a:endParaRPr>
          </a:p>
          <a:p>
            <a:pPr>
              <a:defRPr/>
            </a:pPr>
            <a:r>
              <a:rPr lang="cy-GB" sz="1050" dirty="0">
                <a:latin typeface="Comic Sans MS" panose="030F0702030302020204" pitchFamily="66" charset="0"/>
              </a:rPr>
              <a:t>Prayer was extremely important in Jesus’s life. Christians today believe that is is an essential part of their faith. Jesus says in the Gospel of John 4:23</a:t>
            </a:r>
          </a:p>
          <a:p>
            <a:pPr>
              <a:defRPr/>
            </a:pPr>
            <a:r>
              <a:rPr lang="en-US" sz="1050" baseline="30000" dirty="0"/>
              <a:t>‘</a:t>
            </a:r>
            <a:r>
              <a:rPr lang="en-US" sz="1050" i="1" baseline="30000" dirty="0"/>
              <a:t>23</a:t>
            </a:r>
            <a:r>
              <a:rPr lang="en-US" sz="1050" i="1" dirty="0"/>
              <a:t> Yet a time is coming and has now come when the true worshippers will worship the Father in the Spirit and in the truth, for they are the kind of worshippers the Father seeks.’</a:t>
            </a:r>
          </a:p>
          <a:p>
            <a:pPr>
              <a:defRPr/>
            </a:pPr>
            <a:endParaRPr lang="cy-GB" sz="1050" i="1" dirty="0">
              <a:latin typeface="Comic Sans MS" panose="030F0702030302020204" pitchFamily="66" charset="0"/>
            </a:endParaRPr>
          </a:p>
          <a:p>
            <a:pPr>
              <a:defRPr/>
            </a:pPr>
            <a:r>
              <a:rPr lang="cy-GB" sz="1050" dirty="0">
                <a:latin typeface="Comic Sans MS" panose="030F0702030302020204" pitchFamily="66" charset="0"/>
              </a:rPr>
              <a:t>Jesus says that Christians should worship God in the spirit and the truth.  For Christians, this means that </a:t>
            </a:r>
            <a:r>
              <a:rPr lang="cy-GB" sz="1050" dirty="0" err="1">
                <a:latin typeface="Comic Sans MS" panose="030F0702030302020204" pitchFamily="66" charset="0"/>
              </a:rPr>
              <a:t>worship</a:t>
            </a:r>
            <a:r>
              <a:rPr lang="cy-GB" sz="1050" dirty="0">
                <a:latin typeface="Comic Sans MS" panose="030F0702030302020204" pitchFamily="66" charset="0"/>
              </a:rPr>
              <a:t> </a:t>
            </a:r>
            <a:r>
              <a:rPr lang="cy-GB" sz="1050" dirty="0" err="1">
                <a:latin typeface="Comic Sans MS" panose="030F0702030302020204" pitchFamily="66" charset="0"/>
              </a:rPr>
              <a:t>would</a:t>
            </a:r>
            <a:r>
              <a:rPr lang="cy-GB" sz="1050" dirty="0">
                <a:latin typeface="Comic Sans MS" panose="030F0702030302020204" pitchFamily="66" charset="0"/>
              </a:rPr>
              <a:t> not be superficial, but that they should worship God with all his mind, action and words. Worship includes prayer, and prayer involves developing a special relationship with God.  Prayer has several purposes and there are several different forms of prayer within Christian denominations. The most important types of prayer are :-</a:t>
            </a:r>
          </a:p>
          <a:p>
            <a:pPr>
              <a:defRPr/>
            </a:pPr>
            <a:endParaRPr lang="cy-GB" sz="1050" dirty="0">
              <a:latin typeface="Comic Sans MS" panose="030F0702030302020204" pitchFamily="66" charset="0"/>
            </a:endParaRPr>
          </a:p>
          <a:p>
            <a:pPr marL="214313" indent="-214313">
              <a:buFont typeface="Wingdings" panose="05000000000000000000" pitchFamily="2" charset="2"/>
              <a:buChar char="v"/>
              <a:defRPr/>
            </a:pPr>
            <a:r>
              <a:rPr lang="cy-GB" sz="1050" dirty="0">
                <a:latin typeface="Comic Sans MS" panose="030F0702030302020204" pitchFamily="66" charset="0"/>
              </a:rPr>
              <a:t>Adoration – deep love and respect towards God</a:t>
            </a:r>
          </a:p>
          <a:p>
            <a:pPr marL="214313" indent="-214313">
              <a:buFont typeface="Wingdings" panose="05000000000000000000" pitchFamily="2" charset="2"/>
              <a:buChar char="v"/>
              <a:defRPr/>
            </a:pPr>
            <a:r>
              <a:rPr lang="cy-GB" sz="1050" dirty="0">
                <a:latin typeface="Comic Sans MS" panose="030F0702030302020204" pitchFamily="66" charset="0"/>
              </a:rPr>
              <a:t>Confession – statement of faith through prayer</a:t>
            </a:r>
          </a:p>
          <a:p>
            <a:pPr marL="214313" indent="-214313">
              <a:buFont typeface="Wingdings" panose="05000000000000000000" pitchFamily="2" charset="2"/>
              <a:buChar char="v"/>
              <a:defRPr/>
            </a:pPr>
            <a:r>
              <a:rPr lang="cy-GB" sz="1050" dirty="0">
                <a:latin typeface="Comic Sans MS" panose="030F0702030302020204" pitchFamily="66" charset="0"/>
              </a:rPr>
              <a:t>Reflection – contemplation</a:t>
            </a:r>
          </a:p>
          <a:p>
            <a:pPr marL="214313" indent="-214313">
              <a:buFont typeface="Wingdings" panose="05000000000000000000" pitchFamily="2" charset="2"/>
              <a:buChar char="v"/>
              <a:defRPr/>
            </a:pPr>
            <a:r>
              <a:rPr lang="cy-GB" sz="1050" dirty="0">
                <a:latin typeface="Comic Sans MS" panose="030F0702030302020204" pitchFamily="66" charset="0"/>
              </a:rPr>
              <a:t>Repentance – saying sorry</a:t>
            </a:r>
          </a:p>
          <a:p>
            <a:pPr marL="214313" indent="-214313">
              <a:buFont typeface="Wingdings" panose="05000000000000000000" pitchFamily="2" charset="2"/>
              <a:buChar char="v"/>
              <a:defRPr/>
            </a:pPr>
            <a:r>
              <a:rPr lang="cy-GB" sz="1050" dirty="0">
                <a:latin typeface="Comic Sans MS" panose="030F0702030302020204" pitchFamily="66" charset="0"/>
              </a:rPr>
              <a:t>Praise – give praise, this can include singing hymns</a:t>
            </a:r>
          </a:p>
          <a:p>
            <a:pPr marL="214313" indent="-214313">
              <a:buFont typeface="Wingdings" panose="05000000000000000000" pitchFamily="2" charset="2"/>
              <a:buChar char="v"/>
              <a:defRPr/>
            </a:pPr>
            <a:r>
              <a:rPr lang="cy-GB" sz="1050" dirty="0">
                <a:latin typeface="Comic Sans MS" panose="030F0702030302020204" pitchFamily="66" charset="0"/>
              </a:rPr>
              <a:t>Thanksgiving – saying thank you very much</a:t>
            </a:r>
          </a:p>
          <a:p>
            <a:pPr marL="214313" indent="-214313">
              <a:buFont typeface="Wingdings" panose="05000000000000000000" pitchFamily="2" charset="2"/>
              <a:buChar char="v"/>
              <a:defRPr/>
            </a:pPr>
            <a:r>
              <a:rPr lang="cy-GB" sz="1050" dirty="0">
                <a:latin typeface="Comic Sans MS" panose="030F0702030302020204" pitchFamily="66" charset="0"/>
              </a:rPr>
              <a:t>Desire – ask for something</a:t>
            </a:r>
          </a:p>
          <a:p>
            <a:pPr>
              <a:defRPr/>
            </a:pPr>
            <a:endParaRPr lang="cy-GB" sz="1050" dirty="0">
              <a:latin typeface="Comic Sans MS" panose="030F0702030302020204" pitchFamily="66" charset="0"/>
            </a:endParaRPr>
          </a:p>
          <a:p>
            <a:pPr>
              <a:defRPr/>
            </a:pPr>
            <a:r>
              <a:rPr lang="cy-GB" sz="1050" dirty="0">
                <a:latin typeface="Comic Sans MS" panose="030F0702030302020204" pitchFamily="66" charset="0"/>
              </a:rPr>
              <a:t>People are familiar with the idea of someone sitting or kneeling on their own in a church, deep in thought and surrounded with silence.  Perhaps many more people, including those with no faith are familiar with the need  to say a prayer quietly, particularly at difficult times, often because of a sense of hopelessness.</a:t>
            </a:r>
          </a:p>
          <a:p>
            <a:pPr>
              <a:defRPr/>
            </a:pPr>
            <a:endParaRPr lang="en-US" sz="1050" dirty="0">
              <a:latin typeface="Comic Sans MS" panose="030F0702030302020204" pitchFamily="66" charset="0"/>
            </a:endParaRPr>
          </a:p>
        </p:txBody>
      </p:sp>
      <p:pic>
        <p:nvPicPr>
          <p:cNvPr id="17412" name="Picture 2">
            <a:extLst>
              <a:ext uri="{FF2B5EF4-FFF2-40B4-BE49-F238E27FC236}">
                <a16:creationId xmlns:a16="http://schemas.microsoft.com/office/drawing/2014/main" id="{0A32EE7D-62B0-4DC2-BB42-9C9781129D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3804" y="5426869"/>
            <a:ext cx="1027509"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Slide Number Placeholder 3">
            <a:extLst>
              <a:ext uri="{FF2B5EF4-FFF2-40B4-BE49-F238E27FC236}">
                <a16:creationId xmlns:a16="http://schemas.microsoft.com/office/drawing/2014/main" id="{CC293D0B-4D9A-4D8E-BA52-F8573A2C3D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D0C803A5-99E3-43B2-B38D-A778CB14F0E1}" type="slidenum">
              <a:rPr lang="en-GB" altLang="en-US" sz="900">
                <a:solidFill>
                  <a:srgbClr val="898989"/>
                </a:solidFill>
              </a:rPr>
              <a:pPr>
                <a:spcBef>
                  <a:spcPct val="0"/>
                </a:spcBef>
                <a:buFontTx/>
                <a:buNone/>
              </a:pPr>
              <a:t>16</a:t>
            </a:fld>
            <a:endParaRPr lang="en-GB" altLang="en-US" sz="900" dirty="0">
              <a:solidFill>
                <a:srgbClr val="898989"/>
              </a:solidFill>
            </a:endParaRPr>
          </a:p>
        </p:txBody>
      </p:sp>
    </p:spTree>
    <p:extLst>
      <p:ext uri="{BB962C8B-B14F-4D97-AF65-F5344CB8AC3E}">
        <p14:creationId xmlns:p14="http://schemas.microsoft.com/office/powerpoint/2010/main" val="1088031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3D04B9-A6C1-4348-8350-0A1260697FE7}"/>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10" name="Rectangle 9">
            <a:extLst>
              <a:ext uri="{FF2B5EF4-FFF2-40B4-BE49-F238E27FC236}">
                <a16:creationId xmlns:a16="http://schemas.microsoft.com/office/drawing/2014/main" id="{6A9B7437-7700-4590-B901-1C99DF4A795B}"/>
              </a:ext>
            </a:extLst>
          </p:cNvPr>
          <p:cNvSpPr/>
          <p:nvPr/>
        </p:nvSpPr>
        <p:spPr>
          <a:xfrm>
            <a:off x="4499775" y="188640"/>
            <a:ext cx="3264035" cy="461665"/>
          </a:xfrm>
          <a:prstGeom prst="rect">
            <a:avLst/>
          </a:prstGeom>
          <a:noFill/>
        </p:spPr>
        <p:txBody>
          <a:bodyPr wrap="none">
            <a:spAutoFit/>
          </a:bodyPr>
          <a:lstStyle/>
          <a:p>
            <a:pPr algn="ctr" eaLnBrk="1" hangingPunct="1">
              <a:defRPr/>
            </a:pPr>
            <a:r>
              <a:rPr lang="cy-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Importance of Prayer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sp>
        <p:nvSpPr>
          <p:cNvPr id="18436" name="Rectangle 5">
            <a:extLst>
              <a:ext uri="{FF2B5EF4-FFF2-40B4-BE49-F238E27FC236}">
                <a16:creationId xmlns:a16="http://schemas.microsoft.com/office/drawing/2014/main" id="{6C6884C1-623E-4812-8B82-8E886711BF96}"/>
              </a:ext>
            </a:extLst>
          </p:cNvPr>
          <p:cNvSpPr>
            <a:spLocks noChangeArrowheads="1"/>
          </p:cNvSpPr>
          <p:nvPr/>
        </p:nvSpPr>
        <p:spPr bwMode="auto">
          <a:xfrm>
            <a:off x="3719513" y="675085"/>
            <a:ext cx="475297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1050" dirty="0">
                <a:latin typeface="Comic Sans MS" panose="030F0702030302020204" pitchFamily="66" charset="0"/>
              </a:rPr>
              <a:t>Worshippers are speaking to God in their own way, and prayer is way in which Christians communicate with God.  For some, they truly feel that they are speaking to God, and for other is it a more mysterious way of communicating.</a:t>
            </a:r>
          </a:p>
          <a:p>
            <a:pPr algn="just" eaLnBrk="1" hangingPunct="1">
              <a:spcBef>
                <a:spcPct val="0"/>
              </a:spcBef>
              <a:buFontTx/>
              <a:buNone/>
            </a:pPr>
            <a:endParaRPr lang="en-GB" altLang="en-US" sz="1050" dirty="0">
              <a:solidFill>
                <a:srgbClr val="FF0000"/>
              </a:solidFill>
              <a:latin typeface="Comic Sans MS" panose="030F0702030302020204" pitchFamily="66" charset="0"/>
            </a:endParaRPr>
          </a:p>
          <a:p>
            <a:pPr algn="just" eaLnBrk="1" hangingPunct="1">
              <a:spcBef>
                <a:spcPct val="0"/>
              </a:spcBef>
              <a:buFontTx/>
              <a:buNone/>
            </a:pPr>
            <a:r>
              <a:rPr lang="en-GB" altLang="en-US" sz="1050" dirty="0">
                <a:latin typeface="Comic Sans MS" panose="030F0702030302020204" pitchFamily="66" charset="0"/>
              </a:rPr>
              <a:t>Jesus taught the early disciples to pray, and encouraged them to pray to God as the Father, and this suggests that prayer is something which can be learnt.</a:t>
            </a:r>
          </a:p>
          <a:p>
            <a:pPr algn="just" eaLnBrk="1" hangingPunct="1">
              <a:spcBef>
                <a:spcPct val="0"/>
              </a:spcBef>
              <a:buFontTx/>
              <a:buNone/>
            </a:pPr>
            <a:endParaRPr lang="en-US" altLang="en-US" sz="1050" dirty="0"/>
          </a:p>
          <a:p>
            <a:pPr algn="just" eaLnBrk="1" hangingPunct="1">
              <a:spcBef>
                <a:spcPct val="0"/>
              </a:spcBef>
              <a:buFontTx/>
              <a:buNone/>
            </a:pPr>
            <a:r>
              <a:rPr lang="en-US" altLang="en-US" sz="1050" i="1" dirty="0">
                <a:latin typeface="Comic Sans MS" panose="030F0702030302020204" pitchFamily="66" charset="0"/>
              </a:rPr>
              <a:t>“And when you pray do not be like the hypocrites, for they love to pray standing in the synagogues and on the street corners to be seen by others. Truly, I tell you they have received their reward in full! </a:t>
            </a:r>
            <a:r>
              <a:rPr lang="en-US" altLang="en-US" sz="1050" i="1" baseline="30000" dirty="0">
                <a:latin typeface="Comic Sans MS" panose="030F0702030302020204" pitchFamily="66" charset="0"/>
              </a:rPr>
              <a:t>6</a:t>
            </a:r>
            <a:r>
              <a:rPr lang="en-US" altLang="en-US" sz="1050" i="1" dirty="0">
                <a:latin typeface="Comic Sans MS" panose="030F0702030302020204" pitchFamily="66" charset="0"/>
              </a:rPr>
              <a:t> But when you pray, go into your room, close the door and pray to your Father, who is unseen. Then your Father, who sees what is done in secret, will reward you. </a:t>
            </a:r>
            <a:r>
              <a:rPr lang="en-US" altLang="en-US" sz="1050" i="1" baseline="30000" dirty="0">
                <a:latin typeface="Comic Sans MS" panose="030F0702030302020204" pitchFamily="66" charset="0"/>
              </a:rPr>
              <a:t>7</a:t>
            </a:r>
            <a:r>
              <a:rPr lang="en-US" altLang="en-US" sz="1050" i="1" dirty="0">
                <a:latin typeface="Comic Sans MS" panose="030F0702030302020204" pitchFamily="66" charset="0"/>
              </a:rPr>
              <a:t> And when you pray, do not keep on babbling like pagans, for they think they will be heard because of their many words. </a:t>
            </a:r>
            <a:r>
              <a:rPr lang="en-US" altLang="en-US" sz="1050" i="1" baseline="30000" dirty="0">
                <a:latin typeface="Comic Sans MS" panose="030F0702030302020204" pitchFamily="66" charset="0"/>
              </a:rPr>
              <a:t>8</a:t>
            </a:r>
            <a:r>
              <a:rPr lang="en-US" altLang="en-US" sz="1050" i="1" dirty="0">
                <a:latin typeface="Comic Sans MS" panose="030F0702030302020204" pitchFamily="66" charset="0"/>
              </a:rPr>
              <a:t> Do not be like them, for your Father knows what you need before you ask him.”   Matthew 6:5-8</a:t>
            </a:r>
          </a:p>
          <a:p>
            <a:pPr algn="just" eaLnBrk="1" hangingPunct="1">
              <a:spcBef>
                <a:spcPct val="0"/>
              </a:spcBef>
              <a:buFontTx/>
              <a:buNone/>
            </a:pPr>
            <a:endParaRPr lang="cy-GB" altLang="en-US" sz="1050" dirty="0">
              <a:latin typeface="Comic Sans MS" panose="030F0702030302020204" pitchFamily="66" charset="0"/>
            </a:endParaRPr>
          </a:p>
          <a:p>
            <a:pPr algn="just" eaLnBrk="1" hangingPunct="1">
              <a:spcBef>
                <a:spcPct val="0"/>
              </a:spcBef>
              <a:buFontTx/>
              <a:buNone/>
            </a:pPr>
            <a:r>
              <a:rPr lang="cy-GB" altLang="en-US" sz="1050" dirty="0">
                <a:latin typeface="Comic Sans MS" panose="030F0702030302020204" pitchFamily="66" charset="0"/>
              </a:rPr>
              <a:t>For protestants, private prayer is crucial. They believe that every Christian has direct access to God through Jesus Christ, and that they do not need to communicate via a priest.</a:t>
            </a:r>
          </a:p>
          <a:p>
            <a:pPr algn="just" eaLnBrk="1" hangingPunct="1">
              <a:spcBef>
                <a:spcPct val="0"/>
              </a:spcBef>
              <a:buFontTx/>
              <a:buNone/>
            </a:pPr>
            <a:endParaRPr lang="cy-GB" altLang="en-US" sz="1050" dirty="0">
              <a:latin typeface="Comic Sans MS" panose="030F0702030302020204" pitchFamily="66" charset="0"/>
            </a:endParaRPr>
          </a:p>
          <a:p>
            <a:pPr algn="just" eaLnBrk="1" hangingPunct="1">
              <a:spcBef>
                <a:spcPct val="0"/>
              </a:spcBef>
              <a:buFontTx/>
              <a:buNone/>
            </a:pPr>
            <a:r>
              <a:rPr lang="cy-GB" altLang="en-US" sz="1050" dirty="0">
                <a:latin typeface="Comic Sans MS" panose="030F0702030302020204" pitchFamily="66" charset="0"/>
              </a:rPr>
              <a:t>Prayer is a significant factor in making faith something wholly personal.  Some people pray together, but many decide to gain spiritual support by praying together. They believe they are following Christ’s instructions, for he encouraged his followers to pray together.</a:t>
            </a:r>
            <a:endParaRPr lang="en-GB" altLang="en-US" sz="1050" dirty="0">
              <a:latin typeface="Comic Sans MS" panose="030F0702030302020204" pitchFamily="66" charset="0"/>
            </a:endParaRPr>
          </a:p>
        </p:txBody>
      </p:sp>
      <p:sp>
        <p:nvSpPr>
          <p:cNvPr id="18438" name="Slide Number Placeholder 2">
            <a:extLst>
              <a:ext uri="{FF2B5EF4-FFF2-40B4-BE49-F238E27FC236}">
                <a16:creationId xmlns:a16="http://schemas.microsoft.com/office/drawing/2014/main" id="{C23B361B-E8A6-4974-AE35-F6FB3EDE70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420F5CB1-C82A-497E-A5AA-5707E388C290}" type="slidenum">
              <a:rPr lang="en-GB" altLang="en-US" sz="900">
                <a:solidFill>
                  <a:srgbClr val="898989"/>
                </a:solidFill>
              </a:rPr>
              <a:pPr>
                <a:spcBef>
                  <a:spcPct val="0"/>
                </a:spcBef>
                <a:buFontTx/>
                <a:buNone/>
              </a:pPr>
              <a:t>17</a:t>
            </a:fld>
            <a:endParaRPr lang="en-GB" altLang="en-US" sz="900" dirty="0">
              <a:solidFill>
                <a:srgbClr val="898989"/>
              </a:solidFill>
            </a:endParaRPr>
          </a:p>
        </p:txBody>
      </p:sp>
    </p:spTree>
    <p:extLst>
      <p:ext uri="{BB962C8B-B14F-4D97-AF65-F5344CB8AC3E}">
        <p14:creationId xmlns:p14="http://schemas.microsoft.com/office/powerpoint/2010/main" val="3861265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57116D-32A2-45F3-AE6F-4973052CB7FD}"/>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10" name="Rectangle 9">
            <a:extLst>
              <a:ext uri="{FF2B5EF4-FFF2-40B4-BE49-F238E27FC236}">
                <a16:creationId xmlns:a16="http://schemas.microsoft.com/office/drawing/2014/main" id="{752E0452-8F1D-4217-A98C-1B877A540905}"/>
              </a:ext>
            </a:extLst>
          </p:cNvPr>
          <p:cNvSpPr/>
          <p:nvPr/>
        </p:nvSpPr>
        <p:spPr>
          <a:xfrm>
            <a:off x="4737117" y="188640"/>
            <a:ext cx="2789354" cy="461665"/>
          </a:xfrm>
          <a:prstGeom prst="rect">
            <a:avLst/>
          </a:prstGeom>
          <a:noFill/>
        </p:spPr>
        <p:txBody>
          <a:bodyPr wrap="none">
            <a:spAutoFit/>
          </a:bodyPr>
          <a:lstStyle/>
          <a:p>
            <a:pPr algn="ctr" eaLnBrk="1" hangingPunct="1">
              <a:defRPr/>
            </a:pPr>
            <a:r>
              <a:rPr lang="cy-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The Lord’s Prayer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sp>
        <p:nvSpPr>
          <p:cNvPr id="19460" name="Rectangle 5">
            <a:extLst>
              <a:ext uri="{FF2B5EF4-FFF2-40B4-BE49-F238E27FC236}">
                <a16:creationId xmlns:a16="http://schemas.microsoft.com/office/drawing/2014/main" id="{4ABA0501-2153-49F5-B4BE-C06DC9065F09}"/>
              </a:ext>
            </a:extLst>
          </p:cNvPr>
          <p:cNvSpPr>
            <a:spLocks noChangeArrowheads="1"/>
          </p:cNvSpPr>
          <p:nvPr/>
        </p:nvSpPr>
        <p:spPr bwMode="auto">
          <a:xfrm>
            <a:off x="3719513" y="675085"/>
            <a:ext cx="4752975" cy="746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1050" dirty="0">
                <a:latin typeface="Comic Sans MS" panose="030F0702030302020204" pitchFamily="66" charset="0"/>
              </a:rPr>
              <a:t>This is most important prayer for Christians. These are Jesus’ words to his disciples when he was asked to teach the to pray.</a:t>
            </a:r>
          </a:p>
          <a:p>
            <a:pPr algn="just" eaLnBrk="1" hangingPunct="1">
              <a:spcBef>
                <a:spcPct val="0"/>
              </a:spcBef>
              <a:buFontTx/>
              <a:buNone/>
            </a:pPr>
            <a:endParaRPr lang="en-GB" altLang="en-US" sz="1050" dirty="0">
              <a:latin typeface="Comic Sans MS" panose="030F0702030302020204" pitchFamily="66"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Our Father, in heaven,</a:t>
            </a:r>
            <a:endParaRPr lang="en-US" altLang="en-US" sz="1350" b="1" dirty="0">
              <a:latin typeface="Comic Sans MS" panose="030F0702030302020204" pitchFamily="66" charset="0"/>
              <a:cs typeface="Aharoni" pitchFamily="2"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hallowed be your name.</a:t>
            </a:r>
            <a:endParaRPr lang="en-US" altLang="en-US" sz="1350" b="1" dirty="0">
              <a:latin typeface="Comic Sans MS" panose="030F0702030302020204" pitchFamily="66" charset="0"/>
              <a:cs typeface="Aharoni" pitchFamily="2"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Your kingdom come.</a:t>
            </a:r>
            <a:endParaRPr lang="en-US" altLang="en-US" sz="1350" b="1" dirty="0">
              <a:latin typeface="Comic Sans MS" panose="030F0702030302020204" pitchFamily="66" charset="0"/>
              <a:cs typeface="Aharoni" pitchFamily="2"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Your will be done,</a:t>
            </a:r>
            <a:endParaRPr lang="en-US" altLang="en-US" sz="1350" b="1" dirty="0">
              <a:latin typeface="Comic Sans MS" panose="030F0702030302020204" pitchFamily="66" charset="0"/>
              <a:cs typeface="Aharoni" pitchFamily="2"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on earth, as it is in heaven.</a:t>
            </a:r>
            <a:endParaRPr lang="en-US" altLang="en-US" sz="1350" b="1" dirty="0">
              <a:latin typeface="Comic Sans MS" panose="030F0702030302020204" pitchFamily="66" charset="0"/>
              <a:cs typeface="Aharoni" pitchFamily="2"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Give us today our daily bread.</a:t>
            </a:r>
            <a:endParaRPr lang="en-US" altLang="en-US" sz="1350" b="1" dirty="0">
              <a:latin typeface="Comic Sans MS" panose="030F0702030302020204" pitchFamily="66" charset="0"/>
              <a:cs typeface="Aharoni" pitchFamily="2"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And forgive us our debts,</a:t>
            </a:r>
            <a:endParaRPr lang="en-US" altLang="en-US" sz="1350" b="1" dirty="0">
              <a:latin typeface="Comic Sans MS" panose="030F0702030302020204" pitchFamily="66" charset="0"/>
              <a:cs typeface="Aharoni" pitchFamily="2"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as we also have forgiven our debtors.</a:t>
            </a:r>
            <a:endParaRPr lang="en-US" altLang="en-US" sz="1350" b="1" dirty="0">
              <a:latin typeface="Comic Sans MS" panose="030F0702030302020204" pitchFamily="66" charset="0"/>
              <a:cs typeface="Aharoni" pitchFamily="2"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And lead us not into temptation,</a:t>
            </a:r>
            <a:endParaRPr lang="en-US" altLang="en-US" sz="1350" b="1" dirty="0">
              <a:latin typeface="Comic Sans MS" panose="030F0702030302020204" pitchFamily="66" charset="0"/>
              <a:cs typeface="Aharoni" pitchFamily="2"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but deliver us from evil.</a:t>
            </a:r>
            <a:endParaRPr lang="en-US" altLang="en-US" sz="1350" b="1" dirty="0">
              <a:latin typeface="Comic Sans MS" panose="030F0702030302020204" pitchFamily="66" charset="0"/>
              <a:cs typeface="Aharoni" pitchFamily="2"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For the kingdom, the power and the glory,</a:t>
            </a:r>
            <a:endParaRPr lang="en-US" altLang="en-US" sz="1350" b="1" dirty="0">
              <a:latin typeface="Comic Sans MS" panose="030F0702030302020204" pitchFamily="66" charset="0"/>
              <a:cs typeface="Aharoni" pitchFamily="2"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are yours. Now and forever.</a:t>
            </a:r>
            <a:endParaRPr lang="en-US" altLang="en-US" sz="1350" b="1" dirty="0">
              <a:latin typeface="Comic Sans MS" panose="030F0702030302020204" pitchFamily="66" charset="0"/>
              <a:cs typeface="Aharoni" pitchFamily="2" charset="0"/>
            </a:endParaRPr>
          </a:p>
          <a:p>
            <a:pPr algn="ctr">
              <a:buFont typeface="Arial" panose="020B0604020202020204" pitchFamily="34" charset="0"/>
              <a:buNone/>
            </a:pPr>
            <a:r>
              <a:rPr lang="cy-GB" altLang="en-US" sz="1350" b="1" dirty="0">
                <a:latin typeface="Comic Sans MS" panose="030F0702030302020204" pitchFamily="66" charset="0"/>
                <a:cs typeface="Aharoni" pitchFamily="2" charset="0"/>
              </a:rPr>
              <a:t>Amen.</a:t>
            </a:r>
          </a:p>
          <a:p>
            <a:pPr algn="ctr">
              <a:buFont typeface="Arial" panose="020B0604020202020204" pitchFamily="34" charset="0"/>
              <a:buNone/>
            </a:pPr>
            <a:r>
              <a:rPr lang="cy-GB" altLang="en-US" sz="1050" b="1" dirty="0">
                <a:latin typeface="Comic Sans MS" panose="030F0702030302020204" pitchFamily="66" charset="0"/>
                <a:cs typeface="Aharoni" pitchFamily="2" charset="0"/>
              </a:rPr>
              <a:t>(Digital Task: EDUQUAS Digital Resources - Christianity Practices- Lord’s Prayer)</a:t>
            </a:r>
          </a:p>
          <a:p>
            <a:pPr algn="ctr">
              <a:buFont typeface="Arial" panose="020B0604020202020204" pitchFamily="34" charset="0"/>
              <a:buNone/>
            </a:pPr>
            <a:endParaRPr lang="cy-GB" altLang="en-US" sz="1800" dirty="0">
              <a:latin typeface="Aharoni" pitchFamily="2" charset="0"/>
              <a:cs typeface="Aharoni" pitchFamily="2" charset="0"/>
            </a:endParaRPr>
          </a:p>
          <a:p>
            <a:pPr>
              <a:buFont typeface="Arial" panose="020B0604020202020204" pitchFamily="34" charset="0"/>
              <a:buNone/>
            </a:pPr>
            <a:r>
              <a:rPr lang="cy-GB" altLang="en-US" sz="1050" dirty="0">
                <a:latin typeface="Comic Sans MS" panose="030F0702030302020204" pitchFamily="66" charset="0"/>
                <a:cs typeface="Aharoni" pitchFamily="2" charset="0"/>
              </a:rPr>
              <a:t>Read the Lord’s Prayer. Explain, by using quotations if needed, three different things which it tells Christians about God.</a:t>
            </a:r>
          </a:p>
          <a:p>
            <a:pPr>
              <a:buFont typeface="Arial" panose="020B0604020202020204" pitchFamily="34" charset="0"/>
              <a:buNone/>
            </a:pPr>
            <a:endParaRPr lang="cy-GB" altLang="en-US" sz="1050" dirty="0">
              <a:latin typeface="Comic Sans MS" panose="030F0702030302020204" pitchFamily="66" charset="0"/>
              <a:cs typeface="Aharoni" pitchFamily="2" charset="0"/>
            </a:endParaRPr>
          </a:p>
          <a:p>
            <a:pPr>
              <a:buFont typeface="Arial" panose="020B0604020202020204" pitchFamily="34" charset="0"/>
              <a:buNone/>
            </a:pPr>
            <a:r>
              <a:rPr lang="cy-GB" altLang="en-US" sz="1050" dirty="0">
                <a:latin typeface="Comic Sans MS" panose="030F0702030302020204" pitchFamily="66" charset="0"/>
                <a:cs typeface="Aharoni" pitchFamily="2" charset="0"/>
              </a:rPr>
              <a:t>__________________________________________________________________________________________________________________________________________________________________</a:t>
            </a:r>
          </a:p>
          <a:p>
            <a:pPr>
              <a:buFont typeface="Arial" panose="020B0604020202020204" pitchFamily="34" charset="0"/>
              <a:buNone/>
            </a:pPr>
            <a:r>
              <a:rPr lang="cy-GB" altLang="en-US" sz="1050" dirty="0">
                <a:latin typeface="Comic Sans MS" panose="030F0702030302020204" pitchFamily="66" charset="0"/>
                <a:cs typeface="Aharoni" pitchFamily="2" charset="0"/>
              </a:rPr>
              <a:t>____________________________________________________________________________________________________________</a:t>
            </a:r>
            <a:endParaRPr lang="en-US" altLang="en-US" sz="1050" dirty="0">
              <a:latin typeface="Comic Sans MS" panose="030F0702030302020204" pitchFamily="66" charset="0"/>
              <a:cs typeface="Aharoni" pitchFamily="2" charset="0"/>
            </a:endParaRPr>
          </a:p>
          <a:p>
            <a:endParaRPr lang="en-US" altLang="en-US" sz="1050" dirty="0"/>
          </a:p>
          <a:p>
            <a:pPr algn="just" eaLnBrk="1" hangingPunct="1">
              <a:spcBef>
                <a:spcPct val="0"/>
              </a:spcBef>
              <a:buFontTx/>
              <a:buNone/>
            </a:pPr>
            <a:endParaRPr lang="en-GB" altLang="en-US" sz="1050" dirty="0">
              <a:latin typeface="Comic Sans MS" panose="030F0702030302020204" pitchFamily="66" charset="0"/>
            </a:endParaRPr>
          </a:p>
          <a:p>
            <a:pPr algn="just" eaLnBrk="1" hangingPunct="1">
              <a:spcBef>
                <a:spcPct val="0"/>
              </a:spcBef>
              <a:buFontTx/>
              <a:buNone/>
            </a:pPr>
            <a:endParaRPr lang="en-GB" altLang="en-US" sz="825" dirty="0">
              <a:latin typeface="Comic Sans MS" panose="030F0702030302020204" pitchFamily="66" charset="0"/>
            </a:endParaRPr>
          </a:p>
          <a:p>
            <a:pPr algn="just" eaLnBrk="1" hangingPunct="1">
              <a:spcBef>
                <a:spcPct val="0"/>
              </a:spcBef>
              <a:buFontTx/>
              <a:buNone/>
            </a:pPr>
            <a:endParaRPr lang="en-GB" altLang="en-US" sz="825" dirty="0">
              <a:latin typeface="Comic Sans MS" panose="030F0702030302020204" pitchFamily="66" charset="0"/>
            </a:endParaRPr>
          </a:p>
          <a:p>
            <a:pPr algn="just" eaLnBrk="1" hangingPunct="1">
              <a:spcBef>
                <a:spcPct val="0"/>
              </a:spcBef>
              <a:buFontTx/>
              <a:buNone/>
            </a:pPr>
            <a:endParaRPr lang="en-GB" altLang="en-US" sz="825" dirty="0">
              <a:latin typeface="Comic Sans MS" panose="030F0702030302020204" pitchFamily="66" charset="0"/>
            </a:endParaRPr>
          </a:p>
          <a:p>
            <a:pPr algn="just" eaLnBrk="1" hangingPunct="1">
              <a:spcBef>
                <a:spcPct val="0"/>
              </a:spcBef>
              <a:buFontTx/>
              <a:buNone/>
            </a:pPr>
            <a:endParaRPr lang="en-GB" altLang="en-US" sz="825" dirty="0">
              <a:latin typeface="Comic Sans MS" panose="030F0702030302020204" pitchFamily="66" charset="0"/>
            </a:endParaRPr>
          </a:p>
          <a:p>
            <a:pPr algn="just" eaLnBrk="1" hangingPunct="1">
              <a:spcBef>
                <a:spcPct val="0"/>
              </a:spcBef>
              <a:buFontTx/>
              <a:buNone/>
            </a:pPr>
            <a:endParaRPr lang="en-GB" altLang="en-US" sz="825" dirty="0">
              <a:latin typeface="Comic Sans MS" panose="030F0702030302020204" pitchFamily="66" charset="0"/>
            </a:endParaRPr>
          </a:p>
          <a:p>
            <a:pPr algn="just" eaLnBrk="1" hangingPunct="1">
              <a:spcBef>
                <a:spcPct val="0"/>
              </a:spcBef>
              <a:buFontTx/>
              <a:buNone/>
            </a:pPr>
            <a:endParaRPr lang="en-GB" altLang="en-US" sz="825" dirty="0">
              <a:latin typeface="Comic Sans MS" panose="030F0702030302020204" pitchFamily="66" charset="0"/>
            </a:endParaRPr>
          </a:p>
          <a:p>
            <a:pPr algn="just" eaLnBrk="1" hangingPunct="1">
              <a:spcBef>
                <a:spcPct val="0"/>
              </a:spcBef>
              <a:buFontTx/>
              <a:buNone/>
            </a:pPr>
            <a:endParaRPr lang="en-GB" altLang="en-US" sz="825" dirty="0">
              <a:latin typeface="Comic Sans MS" panose="030F0702030302020204" pitchFamily="66" charset="0"/>
            </a:endParaRPr>
          </a:p>
          <a:p>
            <a:pPr algn="just" eaLnBrk="1" hangingPunct="1">
              <a:spcBef>
                <a:spcPct val="0"/>
              </a:spcBef>
              <a:buFontTx/>
              <a:buNone/>
            </a:pPr>
            <a:endParaRPr lang="en-GB" altLang="en-US" sz="825" dirty="0">
              <a:latin typeface="Comic Sans MS" panose="030F0702030302020204" pitchFamily="66" charset="0"/>
            </a:endParaRPr>
          </a:p>
        </p:txBody>
      </p:sp>
      <p:sp>
        <p:nvSpPr>
          <p:cNvPr id="19462" name="Slide Number Placeholder 2">
            <a:extLst>
              <a:ext uri="{FF2B5EF4-FFF2-40B4-BE49-F238E27FC236}">
                <a16:creationId xmlns:a16="http://schemas.microsoft.com/office/drawing/2014/main" id="{5189B4D2-26E3-4A0C-967A-7C6C3552BD7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2467D801-2FD4-4AAD-8426-E0A809E851F1}" type="slidenum">
              <a:rPr lang="en-GB" altLang="en-US" sz="900">
                <a:solidFill>
                  <a:srgbClr val="898989"/>
                </a:solidFill>
              </a:rPr>
              <a:pPr>
                <a:spcBef>
                  <a:spcPct val="0"/>
                </a:spcBef>
                <a:buFontTx/>
                <a:buNone/>
              </a:pPr>
              <a:t>18</a:t>
            </a:fld>
            <a:endParaRPr lang="en-GB" altLang="en-US" sz="900" dirty="0">
              <a:solidFill>
                <a:srgbClr val="898989"/>
              </a:solidFill>
            </a:endParaRPr>
          </a:p>
        </p:txBody>
      </p:sp>
    </p:spTree>
    <p:extLst>
      <p:ext uri="{BB962C8B-B14F-4D97-AF65-F5344CB8AC3E}">
        <p14:creationId xmlns:p14="http://schemas.microsoft.com/office/powerpoint/2010/main" val="3732598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92FF78-ECFE-4E63-BB0F-329C56F48B42}"/>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10" name="Rectangle 9">
            <a:extLst>
              <a:ext uri="{FF2B5EF4-FFF2-40B4-BE49-F238E27FC236}">
                <a16:creationId xmlns:a16="http://schemas.microsoft.com/office/drawing/2014/main" id="{2C998C51-8531-4225-B427-DC3637EA9510}"/>
              </a:ext>
            </a:extLst>
          </p:cNvPr>
          <p:cNvSpPr/>
          <p:nvPr/>
        </p:nvSpPr>
        <p:spPr>
          <a:xfrm>
            <a:off x="5668750" y="188640"/>
            <a:ext cx="926086" cy="415498"/>
          </a:xfrm>
          <a:prstGeom prst="rect">
            <a:avLst/>
          </a:prstGeom>
          <a:noFill/>
        </p:spPr>
        <p:txBody>
          <a:bodyPr wrap="none">
            <a:spAutoFit/>
          </a:bodyPr>
          <a:lstStyle/>
          <a:p>
            <a:pPr algn="ctr" eaLnBrk="1" hangingPunct="1">
              <a:defRPr/>
            </a:pPr>
            <a:r>
              <a:rPr lang="cy-GB"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Tasks</a:t>
            </a:r>
            <a:endParaRPr lang="en-US"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sp>
        <p:nvSpPr>
          <p:cNvPr id="16388" name="Rectangle 5">
            <a:extLst>
              <a:ext uri="{FF2B5EF4-FFF2-40B4-BE49-F238E27FC236}">
                <a16:creationId xmlns:a16="http://schemas.microsoft.com/office/drawing/2014/main" id="{680F71A6-D1ED-4A76-9F79-A8BB3087D55B}"/>
              </a:ext>
            </a:extLst>
          </p:cNvPr>
          <p:cNvSpPr>
            <a:spLocks noChangeArrowheads="1"/>
          </p:cNvSpPr>
          <p:nvPr/>
        </p:nvSpPr>
        <p:spPr bwMode="auto">
          <a:xfrm>
            <a:off x="3719513" y="566738"/>
            <a:ext cx="4752975" cy="1915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lgn="just">
              <a:spcBef>
                <a:spcPct val="50000"/>
              </a:spcBef>
              <a:buFontTx/>
              <a:buAutoNum type="arabicPeriod"/>
              <a:defRPr/>
            </a:pPr>
            <a:r>
              <a:rPr lang="cy-GB" altLang="en-US" sz="1050" dirty="0">
                <a:latin typeface="Comic Sans MS" panose="030F0702030302020204" pitchFamily="66" charset="0"/>
              </a:rPr>
              <a:t>What is the meaning of worship?</a:t>
            </a:r>
          </a:p>
          <a:p>
            <a:pPr algn="just" eaLnBrk="1" hangingPunct="1">
              <a:spcBef>
                <a:spcPct val="50000"/>
              </a:spcBef>
              <a:buFont typeface="Arial" panose="020B0604020202020204" pitchFamily="34" charset="0"/>
              <a:buNone/>
              <a:defRPr/>
            </a:pPr>
            <a:r>
              <a:rPr lang="cy-GB" altLang="en-US" sz="1050" dirty="0">
                <a:latin typeface="Comic Sans MS" panose="030F0702030302020204" pitchFamily="66" charset="0"/>
              </a:rPr>
              <a:t>______________________________________________________</a:t>
            </a:r>
          </a:p>
          <a:p>
            <a:pPr algn="just" eaLnBrk="1" hangingPunct="1">
              <a:spcBef>
                <a:spcPct val="50000"/>
              </a:spcBef>
              <a:buFont typeface="Arial" panose="020B0604020202020204" pitchFamily="34" charset="0"/>
              <a:buNone/>
              <a:defRPr/>
            </a:pPr>
            <a:r>
              <a:rPr lang="cy-GB" altLang="en-US" sz="1050" dirty="0">
                <a:latin typeface="Comic Sans MS" panose="030F0702030302020204" pitchFamily="66" charset="0"/>
              </a:rPr>
              <a:t>______________________________________________________</a:t>
            </a:r>
          </a:p>
          <a:p>
            <a:pPr algn="just" eaLnBrk="1" hangingPunct="1">
              <a:spcBef>
                <a:spcPct val="50000"/>
              </a:spcBef>
              <a:buFont typeface="Arial" panose="020B0604020202020204" pitchFamily="34" charset="0"/>
              <a:buNone/>
              <a:defRPr/>
            </a:pPr>
            <a:r>
              <a:rPr lang="cy-GB" altLang="en-US" sz="1050" dirty="0">
                <a:latin typeface="Comic Sans MS" panose="030F0702030302020204" pitchFamily="66" charset="0"/>
              </a:rPr>
              <a:t>______________________________________________________</a:t>
            </a:r>
          </a:p>
          <a:p>
            <a:pPr algn="just" eaLnBrk="1" hangingPunct="1">
              <a:spcBef>
                <a:spcPct val="50000"/>
              </a:spcBef>
              <a:buFont typeface="Arial" panose="020B0604020202020204" pitchFamily="34" charset="0"/>
              <a:buNone/>
              <a:defRPr/>
            </a:pPr>
            <a:r>
              <a:rPr lang="cy-GB" altLang="en-US" sz="1050" dirty="0">
                <a:latin typeface="Comic Sans MS" panose="030F0702030302020204" pitchFamily="66" charset="0"/>
              </a:rPr>
              <a:t>______________________________________________________</a:t>
            </a:r>
          </a:p>
          <a:p>
            <a:pPr marL="257175" indent="-257175" algn="just">
              <a:spcBef>
                <a:spcPct val="50000"/>
              </a:spcBef>
              <a:buFont typeface="Arial" panose="020B0604020202020204" pitchFamily="34" charset="0"/>
              <a:buAutoNum type="arabicPeriod" startAt="2"/>
              <a:defRPr/>
            </a:pPr>
            <a:r>
              <a:rPr lang="cy-GB" altLang="en-US" sz="1050" dirty="0">
                <a:latin typeface="Comic Sans MS" panose="030F0702030302020204" pitchFamily="66" charset="0"/>
              </a:rPr>
              <a:t>Give the definition of the different types of prayer in the table.</a:t>
            </a:r>
          </a:p>
          <a:p>
            <a:pPr algn="just" eaLnBrk="1" hangingPunct="1">
              <a:spcBef>
                <a:spcPct val="50000"/>
              </a:spcBef>
              <a:buFont typeface="Arial" panose="020B0604020202020204" pitchFamily="34" charset="0"/>
              <a:buNone/>
              <a:defRPr/>
            </a:pPr>
            <a:endParaRPr lang="en-US" altLang="en-US" sz="1050" dirty="0">
              <a:latin typeface="Comic Sans MS" panose="030F0702030302020204" pitchFamily="66" charset="0"/>
            </a:endParaRPr>
          </a:p>
          <a:p>
            <a:pPr algn="just" eaLnBrk="1" hangingPunct="1">
              <a:spcBef>
                <a:spcPct val="50000"/>
              </a:spcBef>
              <a:buFontTx/>
              <a:buNone/>
              <a:defRPr/>
            </a:pPr>
            <a:endParaRPr lang="en-US" altLang="en-US" sz="900" dirty="0">
              <a:latin typeface="Comic Sans MS" panose="030F0702030302020204" pitchFamily="66" charset="0"/>
            </a:endParaRPr>
          </a:p>
        </p:txBody>
      </p:sp>
      <p:graphicFrame>
        <p:nvGraphicFramePr>
          <p:cNvPr id="4" name="Table 3">
            <a:extLst>
              <a:ext uri="{FF2B5EF4-FFF2-40B4-BE49-F238E27FC236}">
                <a16:creationId xmlns:a16="http://schemas.microsoft.com/office/drawing/2014/main" id="{F5C87EB8-D5A6-435B-B24D-26410252CE55}"/>
              </a:ext>
            </a:extLst>
          </p:cNvPr>
          <p:cNvGraphicFramePr>
            <a:graphicFrameLocks noGrp="1"/>
          </p:cNvGraphicFramePr>
          <p:nvPr>
            <p:extLst>
              <p:ext uri="{D42A27DB-BD31-4B8C-83A1-F6EECF244321}">
                <p14:modId xmlns:p14="http://schemas.microsoft.com/office/powerpoint/2010/main" val="3677207373"/>
              </p:ext>
            </p:extLst>
          </p:nvPr>
        </p:nvGraphicFramePr>
        <p:xfrm>
          <a:off x="3900488" y="2197496"/>
          <a:ext cx="4437754" cy="4158854"/>
        </p:xfrm>
        <a:graphic>
          <a:graphicData uri="http://schemas.openxmlformats.org/drawingml/2006/table">
            <a:tbl>
              <a:tblPr firstRow="1" bandRow="1">
                <a:tableStyleId>{5940675A-B579-460E-94D1-54222C63F5DA}</a:tableStyleId>
              </a:tblPr>
              <a:tblGrid>
                <a:gridCol w="1417658">
                  <a:extLst>
                    <a:ext uri="{9D8B030D-6E8A-4147-A177-3AD203B41FA5}">
                      <a16:colId xmlns:a16="http://schemas.microsoft.com/office/drawing/2014/main" val="20000"/>
                    </a:ext>
                  </a:extLst>
                </a:gridCol>
                <a:gridCol w="3020096">
                  <a:extLst>
                    <a:ext uri="{9D8B030D-6E8A-4147-A177-3AD203B41FA5}">
                      <a16:colId xmlns:a16="http://schemas.microsoft.com/office/drawing/2014/main" val="20001"/>
                    </a:ext>
                  </a:extLst>
                </a:gridCol>
              </a:tblGrid>
              <a:tr h="594122">
                <a:tc>
                  <a:txBody>
                    <a:bodyPr/>
                    <a:lstStyle/>
                    <a:p>
                      <a:r>
                        <a:rPr lang="cy-GB" sz="1400" dirty="0">
                          <a:latin typeface="Comic Sans MS" panose="030F0702030302020204" pitchFamily="66" charset="0"/>
                        </a:rPr>
                        <a:t>Adoration</a:t>
                      </a:r>
                      <a:endParaRPr lang="en-US" sz="1400" dirty="0">
                        <a:latin typeface="Comic Sans MS" panose="030F0702030302020204" pitchFamily="66" charset="0"/>
                      </a:endParaRPr>
                    </a:p>
                  </a:txBody>
                  <a:tcPr marL="68578" marR="68578" marT="34293" marB="34293"/>
                </a:tc>
                <a:tc>
                  <a:txBody>
                    <a:bodyPr/>
                    <a:lstStyle/>
                    <a:p>
                      <a:endParaRPr lang="en-US" sz="1400" dirty="0"/>
                    </a:p>
                  </a:txBody>
                  <a:tcPr marL="68578" marR="68578" marT="34293" marB="34293"/>
                </a:tc>
                <a:extLst>
                  <a:ext uri="{0D108BD9-81ED-4DB2-BD59-A6C34878D82A}">
                    <a16:rowId xmlns:a16="http://schemas.microsoft.com/office/drawing/2014/main" val="10000"/>
                  </a:ext>
                </a:extLst>
              </a:tr>
              <a:tr h="594122">
                <a:tc>
                  <a:txBody>
                    <a:bodyPr/>
                    <a:lstStyle/>
                    <a:p>
                      <a:r>
                        <a:rPr lang="cy-GB" sz="1400" dirty="0">
                          <a:latin typeface="Comic Sans MS" panose="030F0702030302020204" pitchFamily="66" charset="0"/>
                        </a:rPr>
                        <a:t>Confession</a:t>
                      </a:r>
                      <a:endParaRPr lang="en-US" sz="1400" dirty="0">
                        <a:latin typeface="Comic Sans MS" panose="030F0702030302020204" pitchFamily="66" charset="0"/>
                      </a:endParaRPr>
                    </a:p>
                  </a:txBody>
                  <a:tcPr marL="68578" marR="68578" marT="34293" marB="34293"/>
                </a:tc>
                <a:tc>
                  <a:txBody>
                    <a:bodyPr/>
                    <a:lstStyle/>
                    <a:p>
                      <a:endParaRPr lang="en-US" sz="1400" dirty="0"/>
                    </a:p>
                  </a:txBody>
                  <a:tcPr marL="68578" marR="68578" marT="34293" marB="34293"/>
                </a:tc>
                <a:extLst>
                  <a:ext uri="{0D108BD9-81ED-4DB2-BD59-A6C34878D82A}">
                    <a16:rowId xmlns:a16="http://schemas.microsoft.com/office/drawing/2014/main" val="10001"/>
                  </a:ext>
                </a:extLst>
              </a:tr>
              <a:tr h="594122">
                <a:tc>
                  <a:txBody>
                    <a:bodyPr/>
                    <a:lstStyle/>
                    <a:p>
                      <a:r>
                        <a:rPr lang="cy-GB" sz="1400" dirty="0">
                          <a:latin typeface="Comic Sans MS" panose="030F0702030302020204" pitchFamily="66" charset="0"/>
                        </a:rPr>
                        <a:t>Reflection</a:t>
                      </a:r>
                      <a:endParaRPr lang="en-US" sz="1400" dirty="0">
                        <a:latin typeface="Comic Sans MS" panose="030F0702030302020204" pitchFamily="66" charset="0"/>
                      </a:endParaRPr>
                    </a:p>
                  </a:txBody>
                  <a:tcPr marL="68578" marR="68578" marT="34293" marB="34293"/>
                </a:tc>
                <a:tc>
                  <a:txBody>
                    <a:bodyPr/>
                    <a:lstStyle/>
                    <a:p>
                      <a:endParaRPr lang="en-US" sz="1400" dirty="0"/>
                    </a:p>
                  </a:txBody>
                  <a:tcPr marL="68578" marR="68578" marT="34293" marB="34293"/>
                </a:tc>
                <a:extLst>
                  <a:ext uri="{0D108BD9-81ED-4DB2-BD59-A6C34878D82A}">
                    <a16:rowId xmlns:a16="http://schemas.microsoft.com/office/drawing/2014/main" val="10002"/>
                  </a:ext>
                </a:extLst>
              </a:tr>
              <a:tr h="540111">
                <a:tc>
                  <a:txBody>
                    <a:bodyPr/>
                    <a:lstStyle/>
                    <a:p>
                      <a:r>
                        <a:rPr lang="cy-GB" sz="1400" dirty="0">
                          <a:latin typeface="Comic Sans MS" panose="030F0702030302020204" pitchFamily="66" charset="0"/>
                        </a:rPr>
                        <a:t>Repentance</a:t>
                      </a:r>
                      <a:endParaRPr lang="en-US" sz="1400" dirty="0">
                        <a:latin typeface="Comic Sans MS" panose="030F0702030302020204" pitchFamily="66" charset="0"/>
                      </a:endParaRPr>
                    </a:p>
                  </a:txBody>
                  <a:tcPr marL="68578" marR="68578" marT="34293" marB="34293"/>
                </a:tc>
                <a:tc>
                  <a:txBody>
                    <a:bodyPr/>
                    <a:lstStyle/>
                    <a:p>
                      <a:endParaRPr lang="en-US" sz="1400" dirty="0"/>
                    </a:p>
                  </a:txBody>
                  <a:tcPr marL="68578" marR="68578" marT="34293" marB="34293"/>
                </a:tc>
                <a:extLst>
                  <a:ext uri="{0D108BD9-81ED-4DB2-BD59-A6C34878D82A}">
                    <a16:rowId xmlns:a16="http://schemas.microsoft.com/office/drawing/2014/main" val="10003"/>
                  </a:ext>
                </a:extLst>
              </a:tr>
              <a:tr h="594122">
                <a:tc>
                  <a:txBody>
                    <a:bodyPr/>
                    <a:lstStyle/>
                    <a:p>
                      <a:r>
                        <a:rPr lang="cy-GB" sz="1400" dirty="0">
                          <a:latin typeface="Comic Sans MS" panose="030F0702030302020204" pitchFamily="66" charset="0"/>
                        </a:rPr>
                        <a:t>Praise</a:t>
                      </a:r>
                      <a:endParaRPr lang="en-US" sz="1400" dirty="0">
                        <a:latin typeface="Comic Sans MS" panose="030F0702030302020204" pitchFamily="66" charset="0"/>
                      </a:endParaRPr>
                    </a:p>
                  </a:txBody>
                  <a:tcPr marL="68578" marR="68578" marT="34293" marB="34293"/>
                </a:tc>
                <a:tc>
                  <a:txBody>
                    <a:bodyPr/>
                    <a:lstStyle/>
                    <a:p>
                      <a:endParaRPr lang="en-US" sz="1400" dirty="0"/>
                    </a:p>
                  </a:txBody>
                  <a:tcPr marL="68578" marR="68578" marT="34293" marB="34293"/>
                </a:tc>
                <a:extLst>
                  <a:ext uri="{0D108BD9-81ED-4DB2-BD59-A6C34878D82A}">
                    <a16:rowId xmlns:a16="http://schemas.microsoft.com/office/drawing/2014/main" val="10004"/>
                  </a:ext>
                </a:extLst>
              </a:tr>
              <a:tr h="648133">
                <a:tc>
                  <a:txBody>
                    <a:bodyPr/>
                    <a:lstStyle/>
                    <a:p>
                      <a:r>
                        <a:rPr lang="cy-GB" sz="1400" dirty="0">
                          <a:latin typeface="Comic Sans MS" panose="030F0702030302020204" pitchFamily="66" charset="0"/>
                        </a:rPr>
                        <a:t>Thanksgiving</a:t>
                      </a:r>
                      <a:endParaRPr lang="en-US" sz="1400" dirty="0">
                        <a:latin typeface="Comic Sans MS" panose="030F0702030302020204" pitchFamily="66" charset="0"/>
                      </a:endParaRPr>
                    </a:p>
                  </a:txBody>
                  <a:tcPr marL="68578" marR="68578" marT="34293" marB="34293"/>
                </a:tc>
                <a:tc>
                  <a:txBody>
                    <a:bodyPr/>
                    <a:lstStyle/>
                    <a:p>
                      <a:endParaRPr lang="en-US" sz="1400" dirty="0"/>
                    </a:p>
                  </a:txBody>
                  <a:tcPr marL="68578" marR="68578" marT="34293" marB="34293"/>
                </a:tc>
                <a:extLst>
                  <a:ext uri="{0D108BD9-81ED-4DB2-BD59-A6C34878D82A}">
                    <a16:rowId xmlns:a16="http://schemas.microsoft.com/office/drawing/2014/main" val="10005"/>
                  </a:ext>
                </a:extLst>
              </a:tr>
              <a:tr h="594122">
                <a:tc>
                  <a:txBody>
                    <a:bodyPr/>
                    <a:lstStyle/>
                    <a:p>
                      <a:r>
                        <a:rPr lang="cy-GB" sz="1400" dirty="0">
                          <a:latin typeface="Comic Sans MS" panose="030F0702030302020204" pitchFamily="66" charset="0"/>
                        </a:rPr>
                        <a:t>Desire</a:t>
                      </a:r>
                      <a:endParaRPr lang="en-US" sz="1400" dirty="0">
                        <a:latin typeface="Comic Sans MS" panose="030F0702030302020204" pitchFamily="66" charset="0"/>
                      </a:endParaRPr>
                    </a:p>
                  </a:txBody>
                  <a:tcPr marL="68578" marR="68578" marT="34293" marB="34293"/>
                </a:tc>
                <a:tc>
                  <a:txBody>
                    <a:bodyPr/>
                    <a:lstStyle/>
                    <a:p>
                      <a:endParaRPr lang="en-US" sz="1400" dirty="0"/>
                    </a:p>
                  </a:txBody>
                  <a:tcPr marL="68578" marR="68578" marT="34293" marB="34293"/>
                </a:tc>
                <a:extLst>
                  <a:ext uri="{0D108BD9-81ED-4DB2-BD59-A6C34878D82A}">
                    <a16:rowId xmlns:a16="http://schemas.microsoft.com/office/drawing/2014/main" val="10006"/>
                  </a:ext>
                </a:extLst>
              </a:tr>
            </a:tbl>
          </a:graphicData>
        </a:graphic>
      </p:graphicFrame>
      <p:sp>
        <p:nvSpPr>
          <p:cNvPr id="20512" name="Slide Number Placeholder 2">
            <a:extLst>
              <a:ext uri="{FF2B5EF4-FFF2-40B4-BE49-F238E27FC236}">
                <a16:creationId xmlns:a16="http://schemas.microsoft.com/office/drawing/2014/main" id="{91FE8A45-6022-4991-9896-6C23534AA6A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D94D79C5-5955-4CBE-9F73-54FB0BAC8DA8}" type="slidenum">
              <a:rPr lang="en-GB" altLang="en-US" sz="900">
                <a:solidFill>
                  <a:srgbClr val="898989"/>
                </a:solidFill>
              </a:rPr>
              <a:pPr>
                <a:spcBef>
                  <a:spcPct val="0"/>
                </a:spcBef>
                <a:buFontTx/>
                <a:buNone/>
              </a:pPr>
              <a:t>19</a:t>
            </a:fld>
            <a:endParaRPr lang="en-GB" altLang="en-US" sz="900" dirty="0">
              <a:solidFill>
                <a:srgbClr val="898989"/>
              </a:solidFill>
            </a:endParaRPr>
          </a:p>
        </p:txBody>
      </p:sp>
    </p:spTree>
    <p:extLst>
      <p:ext uri="{BB962C8B-B14F-4D97-AF65-F5344CB8AC3E}">
        <p14:creationId xmlns:p14="http://schemas.microsoft.com/office/powerpoint/2010/main" val="361732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FB1E4-91D3-4737-9777-858005685A76}"/>
              </a:ext>
            </a:extLst>
          </p:cNvPr>
          <p:cNvSpPr>
            <a:spLocks noGrp="1"/>
          </p:cNvSpPr>
          <p:nvPr>
            <p:ph idx="1"/>
          </p:nvPr>
        </p:nvSpPr>
        <p:spPr>
          <a:xfrm>
            <a:off x="3665935" y="458391"/>
            <a:ext cx="4629150" cy="5779294"/>
          </a:xfrm>
        </p:spPr>
        <p:txBody>
          <a:bodyPr/>
          <a:lstStyle/>
          <a:p>
            <a:pPr marL="0" indent="0" algn="ctr">
              <a:buNone/>
              <a:defRPr/>
            </a:pPr>
            <a:r>
              <a:rPr lang="cy-GB" sz="1200" dirty="0">
                <a:latin typeface="Comic Sans MS" panose="030F0702030302020204" pitchFamily="66" charset="0"/>
              </a:rPr>
              <a:t>Unit contents:-</a:t>
            </a:r>
          </a:p>
          <a:p>
            <a:pPr marL="0" indent="0" algn="ctr">
              <a:buNone/>
              <a:defRPr/>
            </a:pPr>
            <a:r>
              <a:rPr lang="en-US" sz="1200" b="1" dirty="0">
                <a:latin typeface="Comic Sans MS" panose="030F0702030302020204" pitchFamily="66" charset="0"/>
              </a:rPr>
              <a:t>Church</a:t>
            </a:r>
          </a:p>
          <a:p>
            <a:pPr>
              <a:defRPr/>
            </a:pPr>
            <a:r>
              <a:rPr lang="en-US" sz="1200" dirty="0">
                <a:latin typeface="Comic Sans MS" panose="030F0702030302020204" pitchFamily="66" charset="0"/>
              </a:rPr>
              <a:t>Diversity of Christianity: Catholic, Anglican, Church in Wales, non-conformist churches and chapels</a:t>
            </a:r>
          </a:p>
          <a:p>
            <a:pPr>
              <a:defRPr/>
            </a:pPr>
            <a:r>
              <a:rPr lang="en-US" sz="1200" dirty="0">
                <a:latin typeface="Comic Sans MS" panose="030F0702030302020204" pitchFamily="66" charset="0"/>
              </a:rPr>
              <a:t>Role of the local church</a:t>
            </a:r>
          </a:p>
          <a:p>
            <a:pPr>
              <a:defRPr/>
            </a:pPr>
            <a:r>
              <a:rPr lang="en-US" sz="1200" dirty="0">
                <a:latin typeface="Comic Sans MS" panose="030F0702030302020204" pitchFamily="66" charset="0"/>
              </a:rPr>
              <a:t>Diverse features of churches and chapels and diversity of worship practices.</a:t>
            </a:r>
          </a:p>
          <a:p>
            <a:pPr>
              <a:defRPr/>
            </a:pPr>
            <a:r>
              <a:rPr lang="en-US" sz="1200" dirty="0">
                <a:latin typeface="Comic Sans MS" panose="030F0702030302020204" pitchFamily="66" charset="0"/>
              </a:rPr>
              <a:t>Importance of prayer, communal and private </a:t>
            </a:r>
            <a:r>
              <a:rPr lang="en-US" sz="1200" i="1" dirty="0">
                <a:latin typeface="Comic Sans MS" panose="030F0702030302020204" pitchFamily="66" charset="0"/>
              </a:rPr>
              <a:t>(Matthew 6:5-13, Matthew 18:20)</a:t>
            </a:r>
          </a:p>
          <a:p>
            <a:pPr>
              <a:defRPr/>
            </a:pPr>
            <a:r>
              <a:rPr lang="en-US" sz="1200" dirty="0">
                <a:latin typeface="Comic Sans MS" panose="030F0702030302020204" pitchFamily="66" charset="0"/>
              </a:rPr>
              <a:t>Social and community functions of churches, examples in Wales: food banks, the work of the Salvation Army, the work of Shelter </a:t>
            </a:r>
            <a:r>
              <a:rPr lang="en-US" sz="1200" dirty="0" err="1">
                <a:latin typeface="Comic Sans MS" panose="030F0702030302020204" pitchFamily="66" charset="0"/>
              </a:rPr>
              <a:t>Cymru</a:t>
            </a:r>
            <a:endParaRPr lang="en-US" sz="1200" dirty="0">
              <a:latin typeface="Comic Sans MS" panose="030F0702030302020204" pitchFamily="66" charset="0"/>
            </a:endParaRPr>
          </a:p>
          <a:p>
            <a:pPr>
              <a:defRPr/>
            </a:pPr>
            <a:r>
              <a:rPr lang="en-US" sz="1200" dirty="0">
                <a:latin typeface="Comic Sans MS" panose="030F0702030302020204" pitchFamily="66" charset="0"/>
              </a:rPr>
              <a:t>Christian groups working for Social Justice, Reconciliation, Inter-faith dialogue e.g. Interfaith Council for Wales, World Council of Churches, Christian-Muslim Forum, Council of Christians and Jews</a:t>
            </a:r>
          </a:p>
          <a:p>
            <a:pPr>
              <a:defRPr/>
            </a:pPr>
            <a:r>
              <a:rPr lang="en-US" sz="1200" dirty="0">
                <a:latin typeface="Comic Sans MS" panose="030F0702030302020204" pitchFamily="66" charset="0"/>
              </a:rPr>
              <a:t>Persecution of Christians in the modern world </a:t>
            </a:r>
            <a:r>
              <a:rPr lang="en-US" sz="1200" i="1" dirty="0">
                <a:latin typeface="Comic Sans MS" panose="030F0702030302020204" pitchFamily="66" charset="0"/>
              </a:rPr>
              <a:t>(Matthew 10:22)</a:t>
            </a:r>
          </a:p>
          <a:p>
            <a:pPr marL="0" indent="0">
              <a:buNone/>
              <a:defRPr/>
            </a:pPr>
            <a:endParaRPr lang="cy-GB" sz="1200" dirty="0">
              <a:latin typeface="Comic Sans MS" panose="030F0702030302020204" pitchFamily="66" charset="0"/>
            </a:endParaRPr>
          </a:p>
          <a:p>
            <a:pPr marL="0" indent="0">
              <a:buNone/>
              <a:defRPr/>
            </a:pPr>
            <a:endParaRPr lang="en-US" sz="1200" dirty="0">
              <a:latin typeface="Comic Sans MS" panose="030F0702030302020204" pitchFamily="66" charset="0"/>
            </a:endParaRPr>
          </a:p>
        </p:txBody>
      </p:sp>
      <p:sp>
        <p:nvSpPr>
          <p:cNvPr id="4" name="Footer Placeholder 3">
            <a:extLst>
              <a:ext uri="{FF2B5EF4-FFF2-40B4-BE49-F238E27FC236}">
                <a16:creationId xmlns:a16="http://schemas.microsoft.com/office/drawing/2014/main" id="{525EC48A-0FA3-482D-8AA8-7EECEEEE630D}"/>
              </a:ext>
            </a:extLst>
          </p:cNvPr>
          <p:cNvSpPr>
            <a:spLocks noGrp="1"/>
          </p:cNvSpPr>
          <p:nvPr>
            <p:ph type="ftr" sz="quarter" idx="11"/>
          </p:nvPr>
        </p:nvSpPr>
        <p:spPr/>
        <p:txBody>
          <a:bodyPr/>
          <a:lstStyle/>
          <a:p>
            <a:pPr>
              <a:defRPr/>
            </a:pPr>
            <a:endParaRPr lang="en-GB" dirty="0"/>
          </a:p>
        </p:txBody>
      </p:sp>
      <p:sp>
        <p:nvSpPr>
          <p:cNvPr id="4100" name="Slide Number Placeholder 4">
            <a:extLst>
              <a:ext uri="{FF2B5EF4-FFF2-40B4-BE49-F238E27FC236}">
                <a16:creationId xmlns:a16="http://schemas.microsoft.com/office/drawing/2014/main" id="{74CA1AD1-1AA2-4640-B755-BB4E861D2CC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655701EA-1C35-4181-BA2F-4023869EE11A}" type="slidenum">
              <a:rPr lang="en-GB" altLang="en-US" sz="900">
                <a:solidFill>
                  <a:srgbClr val="898989"/>
                </a:solidFill>
              </a:rPr>
              <a:pPr>
                <a:spcBef>
                  <a:spcPct val="0"/>
                </a:spcBef>
                <a:buFontTx/>
                <a:buNone/>
              </a:pPr>
              <a:t>2</a:t>
            </a:fld>
            <a:endParaRPr lang="en-GB" altLang="en-US" sz="900" dirty="0">
              <a:solidFill>
                <a:srgbClr val="898989"/>
              </a:solidFill>
            </a:endParaRPr>
          </a:p>
        </p:txBody>
      </p:sp>
      <p:pic>
        <p:nvPicPr>
          <p:cNvPr id="4101" name="Picture 5">
            <a:extLst>
              <a:ext uri="{FF2B5EF4-FFF2-40B4-BE49-F238E27FC236}">
                <a16:creationId xmlns:a16="http://schemas.microsoft.com/office/drawing/2014/main" id="{3CD6B98C-3D49-403E-8580-07AFB2461B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31607" y="4185047"/>
            <a:ext cx="1616869" cy="156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7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30011CB-2940-4AB3-B1E9-F370DEDD9D76}"/>
              </a:ext>
            </a:extLst>
          </p:cNvPr>
          <p:cNvSpPr>
            <a:spLocks noGrp="1"/>
          </p:cNvSpPr>
          <p:nvPr>
            <p:ph type="title"/>
          </p:nvPr>
        </p:nvSpPr>
        <p:spPr>
          <a:xfrm>
            <a:off x="3781425" y="126206"/>
            <a:ext cx="4629150" cy="1143000"/>
          </a:xfrm>
        </p:spPr>
        <p:txBody>
          <a:bodyPr/>
          <a:lstStyle/>
          <a:p>
            <a:r>
              <a:rPr lang="en-GB" altLang="en-US" sz="1200" dirty="0">
                <a:latin typeface="Comic Sans MS" panose="030F0702030302020204" pitchFamily="66" charset="0"/>
              </a:rPr>
              <a:t>After his second goal, the Hindu defender of Bali United, the Christian forward, and the Muslim striker celebrate by performing their own prayers. </a:t>
            </a:r>
            <a:br>
              <a:rPr lang="en-GB" altLang="en-US" sz="1200" dirty="0">
                <a:latin typeface="Comic Sans MS" panose="030F0702030302020204" pitchFamily="66" charset="0"/>
              </a:rPr>
            </a:br>
            <a:r>
              <a:rPr lang="en-GB" altLang="en-US" sz="1200" dirty="0">
                <a:latin typeface="Comic Sans MS" panose="030F0702030302020204" pitchFamily="66" charset="0"/>
              </a:rPr>
              <a:t>What does this photograph convey to you?</a:t>
            </a:r>
          </a:p>
        </p:txBody>
      </p:sp>
      <p:pic>
        <p:nvPicPr>
          <p:cNvPr id="21507" name="Content Placeholder 5">
            <a:extLst>
              <a:ext uri="{FF2B5EF4-FFF2-40B4-BE49-F238E27FC236}">
                <a16:creationId xmlns:a16="http://schemas.microsoft.com/office/drawing/2014/main" id="{8ED62E6D-18B4-4A8A-813F-F3E6C7C4C9E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65935" y="1269207"/>
            <a:ext cx="4886325" cy="4885135"/>
          </a:xfrm>
        </p:spPr>
      </p:pic>
      <p:sp>
        <p:nvSpPr>
          <p:cNvPr id="21509" name="Slide Number Placeholder 4">
            <a:extLst>
              <a:ext uri="{FF2B5EF4-FFF2-40B4-BE49-F238E27FC236}">
                <a16:creationId xmlns:a16="http://schemas.microsoft.com/office/drawing/2014/main" id="{16EFE47E-58D6-4EF7-9056-E8E01321D8E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1E926C2A-C33F-40E9-AC9B-20029D6D6AC5}" type="slidenum">
              <a:rPr lang="en-GB" altLang="en-US" sz="900">
                <a:solidFill>
                  <a:srgbClr val="898989"/>
                </a:solidFill>
              </a:rPr>
              <a:pPr>
                <a:spcBef>
                  <a:spcPct val="0"/>
                </a:spcBef>
                <a:buFontTx/>
                <a:buNone/>
              </a:pPr>
              <a:t>20</a:t>
            </a:fld>
            <a:endParaRPr lang="en-GB" altLang="en-US" sz="900" dirty="0">
              <a:solidFill>
                <a:srgbClr val="898989"/>
              </a:solidFill>
            </a:endParaRPr>
          </a:p>
        </p:txBody>
      </p:sp>
    </p:spTree>
    <p:extLst>
      <p:ext uri="{BB962C8B-B14F-4D97-AF65-F5344CB8AC3E}">
        <p14:creationId xmlns:p14="http://schemas.microsoft.com/office/powerpoint/2010/main" val="1567297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662021-F77B-44D7-87D5-D6C837DA1262}"/>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22531" name="Rectangle 5">
            <a:extLst>
              <a:ext uri="{FF2B5EF4-FFF2-40B4-BE49-F238E27FC236}">
                <a16:creationId xmlns:a16="http://schemas.microsoft.com/office/drawing/2014/main" id="{9FA8E485-4B14-4F9D-9755-506CFAE28B93}"/>
              </a:ext>
            </a:extLst>
          </p:cNvPr>
          <p:cNvSpPr>
            <a:spLocks noChangeArrowheads="1"/>
          </p:cNvSpPr>
          <p:nvPr/>
        </p:nvSpPr>
        <p:spPr bwMode="auto">
          <a:xfrm>
            <a:off x="3719513" y="296466"/>
            <a:ext cx="475297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1050" dirty="0">
                <a:latin typeface="Comic Sans MS" panose="030F0702030302020204" pitchFamily="66" charset="0"/>
              </a:rPr>
              <a:t>3.  Recreate the diagram below, analysing the different types of prayer.  For each one, give the definition/description, and suggest advantages and disadvantages for each one.</a:t>
            </a:r>
          </a:p>
        </p:txBody>
      </p:sp>
      <p:sp>
        <p:nvSpPr>
          <p:cNvPr id="2" name="Flowchart: Connector 1">
            <a:extLst>
              <a:ext uri="{FF2B5EF4-FFF2-40B4-BE49-F238E27FC236}">
                <a16:creationId xmlns:a16="http://schemas.microsoft.com/office/drawing/2014/main" id="{6923C1FC-C5A2-4817-BB2C-AD414130158A}"/>
              </a:ext>
            </a:extLst>
          </p:cNvPr>
          <p:cNvSpPr/>
          <p:nvPr/>
        </p:nvSpPr>
        <p:spPr>
          <a:xfrm>
            <a:off x="5598318" y="3134916"/>
            <a:ext cx="788195" cy="721519"/>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y-GB" sz="825" dirty="0"/>
              <a:t>Type of worship</a:t>
            </a:r>
            <a:endParaRPr lang="en-US" sz="825" dirty="0"/>
          </a:p>
        </p:txBody>
      </p:sp>
      <p:sp>
        <p:nvSpPr>
          <p:cNvPr id="6" name="Flowchart: Connector 5">
            <a:extLst>
              <a:ext uri="{FF2B5EF4-FFF2-40B4-BE49-F238E27FC236}">
                <a16:creationId xmlns:a16="http://schemas.microsoft.com/office/drawing/2014/main" id="{1336DBF7-28D5-4BB9-93DE-D5D82212EB48}"/>
              </a:ext>
            </a:extLst>
          </p:cNvPr>
          <p:cNvSpPr/>
          <p:nvPr/>
        </p:nvSpPr>
        <p:spPr>
          <a:xfrm>
            <a:off x="6286502" y="2457450"/>
            <a:ext cx="841772" cy="720329"/>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y-GB" sz="1050" b="1" dirty="0"/>
              <a:t>Private</a:t>
            </a:r>
            <a:endParaRPr lang="en-US" sz="1050" b="1" dirty="0"/>
          </a:p>
        </p:txBody>
      </p:sp>
      <p:sp>
        <p:nvSpPr>
          <p:cNvPr id="7" name="Flowchart: Connector 6">
            <a:extLst>
              <a:ext uri="{FF2B5EF4-FFF2-40B4-BE49-F238E27FC236}">
                <a16:creationId xmlns:a16="http://schemas.microsoft.com/office/drawing/2014/main" id="{B47AB1D4-1B73-496B-9848-7AACCEC2DB1B}"/>
              </a:ext>
            </a:extLst>
          </p:cNvPr>
          <p:cNvSpPr/>
          <p:nvPr/>
        </p:nvSpPr>
        <p:spPr>
          <a:xfrm>
            <a:off x="7284244" y="1863329"/>
            <a:ext cx="932260" cy="720328"/>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y-GB" sz="900" dirty="0"/>
              <a:t>This is when...</a:t>
            </a:r>
            <a:endParaRPr lang="en-US" sz="900" dirty="0"/>
          </a:p>
        </p:txBody>
      </p:sp>
      <p:sp>
        <p:nvSpPr>
          <p:cNvPr id="8" name="Flowchart: Connector 7">
            <a:extLst>
              <a:ext uri="{FF2B5EF4-FFF2-40B4-BE49-F238E27FC236}">
                <a16:creationId xmlns:a16="http://schemas.microsoft.com/office/drawing/2014/main" id="{067A868E-05CC-40EF-ABC4-E3632CD853D0}"/>
              </a:ext>
            </a:extLst>
          </p:cNvPr>
          <p:cNvSpPr/>
          <p:nvPr/>
        </p:nvSpPr>
        <p:spPr>
          <a:xfrm>
            <a:off x="5716192" y="1490663"/>
            <a:ext cx="1215627" cy="782241"/>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y-GB" sz="900" dirty="0"/>
              <a:t>Disadvantages</a:t>
            </a:r>
          </a:p>
        </p:txBody>
      </p:sp>
      <p:sp>
        <p:nvSpPr>
          <p:cNvPr id="9" name="Flowchart: Connector 8">
            <a:extLst>
              <a:ext uri="{FF2B5EF4-FFF2-40B4-BE49-F238E27FC236}">
                <a16:creationId xmlns:a16="http://schemas.microsoft.com/office/drawing/2014/main" id="{3824FB83-A08B-4C99-85CB-70AED1F880E1}"/>
              </a:ext>
            </a:extLst>
          </p:cNvPr>
          <p:cNvSpPr/>
          <p:nvPr/>
        </p:nvSpPr>
        <p:spPr>
          <a:xfrm>
            <a:off x="7110412" y="3350419"/>
            <a:ext cx="1042987" cy="728663"/>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y-GB" sz="825" dirty="0"/>
              <a:t>Advantages</a:t>
            </a:r>
            <a:endParaRPr lang="en-US" sz="825" dirty="0"/>
          </a:p>
        </p:txBody>
      </p:sp>
      <p:sp>
        <p:nvSpPr>
          <p:cNvPr id="11" name="Flowchart: Connector 10">
            <a:extLst>
              <a:ext uri="{FF2B5EF4-FFF2-40B4-BE49-F238E27FC236}">
                <a16:creationId xmlns:a16="http://schemas.microsoft.com/office/drawing/2014/main" id="{BAE5790E-E12E-48E8-895E-73C08A37F67C}"/>
              </a:ext>
            </a:extLst>
          </p:cNvPr>
          <p:cNvSpPr/>
          <p:nvPr/>
        </p:nvSpPr>
        <p:spPr>
          <a:xfrm>
            <a:off x="5588794" y="4102894"/>
            <a:ext cx="837010" cy="784622"/>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y-GB" sz="1050" b="1" dirty="0"/>
              <a:t>Prayer</a:t>
            </a:r>
            <a:endParaRPr lang="en-US" sz="1050" b="1" dirty="0"/>
          </a:p>
        </p:txBody>
      </p:sp>
      <p:sp>
        <p:nvSpPr>
          <p:cNvPr id="12" name="Flowchart: Connector 11">
            <a:extLst>
              <a:ext uri="{FF2B5EF4-FFF2-40B4-BE49-F238E27FC236}">
                <a16:creationId xmlns:a16="http://schemas.microsoft.com/office/drawing/2014/main" id="{6FF53C23-D780-47AB-A0F9-A88F2AE437AC}"/>
              </a:ext>
            </a:extLst>
          </p:cNvPr>
          <p:cNvSpPr/>
          <p:nvPr/>
        </p:nvSpPr>
        <p:spPr>
          <a:xfrm>
            <a:off x="5567363" y="5182791"/>
            <a:ext cx="969169" cy="720328"/>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y-GB" sz="825" dirty="0"/>
              <a:t>This is when...</a:t>
            </a:r>
            <a:endParaRPr lang="en-US" sz="825" dirty="0"/>
          </a:p>
        </p:txBody>
      </p:sp>
      <p:sp>
        <p:nvSpPr>
          <p:cNvPr id="13" name="Flowchart: Connector 12">
            <a:extLst>
              <a:ext uri="{FF2B5EF4-FFF2-40B4-BE49-F238E27FC236}">
                <a16:creationId xmlns:a16="http://schemas.microsoft.com/office/drawing/2014/main" id="{5F851821-921A-4FB8-BF8E-DA1F5DFA7D15}"/>
              </a:ext>
            </a:extLst>
          </p:cNvPr>
          <p:cNvSpPr/>
          <p:nvPr/>
        </p:nvSpPr>
        <p:spPr>
          <a:xfrm>
            <a:off x="4556522" y="2603898"/>
            <a:ext cx="1023938" cy="754856"/>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y-GB" sz="1050" b="1" dirty="0"/>
              <a:t>Liturgical</a:t>
            </a:r>
            <a:endParaRPr lang="en-US" sz="1050" b="1" dirty="0"/>
          </a:p>
        </p:txBody>
      </p:sp>
      <p:sp>
        <p:nvSpPr>
          <p:cNvPr id="14" name="Flowchart: Connector 13">
            <a:extLst>
              <a:ext uri="{FF2B5EF4-FFF2-40B4-BE49-F238E27FC236}">
                <a16:creationId xmlns:a16="http://schemas.microsoft.com/office/drawing/2014/main" id="{AE24F575-BE27-4677-ABAD-C40994349FF1}"/>
              </a:ext>
            </a:extLst>
          </p:cNvPr>
          <p:cNvSpPr/>
          <p:nvPr/>
        </p:nvSpPr>
        <p:spPr>
          <a:xfrm>
            <a:off x="3779044" y="1863329"/>
            <a:ext cx="927497" cy="720328"/>
          </a:xfrm>
          <a:prstGeom prst="flowChartConnector">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cy-GB" sz="900" dirty="0"/>
              <a:t>This is when...</a:t>
            </a:r>
            <a:endParaRPr lang="en-US" sz="900" dirty="0"/>
          </a:p>
        </p:txBody>
      </p:sp>
      <p:cxnSp>
        <p:nvCxnSpPr>
          <p:cNvPr id="4" name="Straight Arrow Connector 3">
            <a:extLst>
              <a:ext uri="{FF2B5EF4-FFF2-40B4-BE49-F238E27FC236}">
                <a16:creationId xmlns:a16="http://schemas.microsoft.com/office/drawing/2014/main" id="{4F1A36F3-6BAA-4240-B513-B4322C20E571}"/>
              </a:ext>
            </a:extLst>
          </p:cNvPr>
          <p:cNvCxnSpPr>
            <a:stCxn id="13" idx="1"/>
          </p:cNvCxnSpPr>
          <p:nvPr/>
        </p:nvCxnSpPr>
        <p:spPr>
          <a:xfrm flipH="1" flipV="1">
            <a:off x="4376737" y="2597944"/>
            <a:ext cx="329804" cy="116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D85AC6C-EC52-4D75-AC10-C6230EFD8639}"/>
              </a:ext>
            </a:extLst>
          </p:cNvPr>
          <p:cNvCxnSpPr/>
          <p:nvPr/>
        </p:nvCxnSpPr>
        <p:spPr>
          <a:xfrm flipV="1">
            <a:off x="5239942" y="2419351"/>
            <a:ext cx="97631" cy="21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27848E4-BC15-463E-BC52-742C6EBC4601}"/>
              </a:ext>
            </a:extLst>
          </p:cNvPr>
          <p:cNvCxnSpPr/>
          <p:nvPr/>
        </p:nvCxnSpPr>
        <p:spPr>
          <a:xfrm flipH="1">
            <a:off x="4682729" y="3324226"/>
            <a:ext cx="142875" cy="297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277563C-CD94-4319-9230-825ED0F494F9}"/>
              </a:ext>
            </a:extLst>
          </p:cNvPr>
          <p:cNvCxnSpPr/>
          <p:nvPr/>
        </p:nvCxnSpPr>
        <p:spPr>
          <a:xfrm flipH="1" flipV="1">
            <a:off x="5432823" y="3177778"/>
            <a:ext cx="283369" cy="146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7E1F95-F77D-4ED9-8728-0DB1FCA59321}"/>
              </a:ext>
            </a:extLst>
          </p:cNvPr>
          <p:cNvCxnSpPr>
            <a:cxnSpLocks/>
            <a:stCxn id="2" idx="7"/>
            <a:endCxn id="6" idx="3"/>
          </p:cNvCxnSpPr>
          <p:nvPr/>
        </p:nvCxnSpPr>
        <p:spPr>
          <a:xfrm flipV="1">
            <a:off x="6271085" y="3072289"/>
            <a:ext cx="138692" cy="168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AF7C910-0073-4448-BE6D-CE900AD683B5}"/>
              </a:ext>
            </a:extLst>
          </p:cNvPr>
          <p:cNvCxnSpPr/>
          <p:nvPr/>
        </p:nvCxnSpPr>
        <p:spPr>
          <a:xfrm flipH="1" flipV="1">
            <a:off x="6404373" y="2259806"/>
            <a:ext cx="92869" cy="344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984B51A-6BD1-4DC5-8881-5E322D3557F3}"/>
              </a:ext>
            </a:extLst>
          </p:cNvPr>
          <p:cNvCxnSpPr>
            <a:endCxn id="7" idx="3"/>
          </p:cNvCxnSpPr>
          <p:nvPr/>
        </p:nvCxnSpPr>
        <p:spPr>
          <a:xfrm flipV="1">
            <a:off x="7128273" y="2477692"/>
            <a:ext cx="292894" cy="19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BCE2362-68FA-4657-B8EB-B0A18D3ACFD6}"/>
              </a:ext>
            </a:extLst>
          </p:cNvPr>
          <p:cNvCxnSpPr/>
          <p:nvPr/>
        </p:nvCxnSpPr>
        <p:spPr>
          <a:xfrm>
            <a:off x="7092554" y="3020616"/>
            <a:ext cx="285750" cy="329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38F08CC-5736-4086-AC80-56B9B05783E1}"/>
              </a:ext>
            </a:extLst>
          </p:cNvPr>
          <p:cNvCxnSpPr>
            <a:endCxn id="11" idx="0"/>
          </p:cNvCxnSpPr>
          <p:nvPr/>
        </p:nvCxnSpPr>
        <p:spPr>
          <a:xfrm>
            <a:off x="5980510" y="3882629"/>
            <a:ext cx="27384" cy="220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411A94A-5DDA-49D5-AFAC-F9D2A05C1372}"/>
              </a:ext>
            </a:extLst>
          </p:cNvPr>
          <p:cNvCxnSpPr/>
          <p:nvPr/>
        </p:nvCxnSpPr>
        <p:spPr>
          <a:xfrm flipH="1">
            <a:off x="5993607" y="4887516"/>
            <a:ext cx="27385" cy="280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0FA9A01-C034-42B5-8C20-C04066A07013}"/>
              </a:ext>
            </a:extLst>
          </p:cNvPr>
          <p:cNvSpPr txBox="1"/>
          <p:nvPr/>
        </p:nvSpPr>
        <p:spPr>
          <a:xfrm>
            <a:off x="3827860" y="6075760"/>
            <a:ext cx="3757760" cy="415498"/>
          </a:xfrm>
          <a:prstGeom prst="rect">
            <a:avLst/>
          </a:prstGeom>
          <a:noFill/>
        </p:spPr>
        <p:txBody>
          <a:bodyPr wrap="none">
            <a:spAutoFit/>
          </a:bodyPr>
          <a:lstStyle/>
          <a:p>
            <a:pPr marL="257175" indent="-257175">
              <a:buFontTx/>
              <a:buAutoNum type="arabicPeriod" startAt="4"/>
              <a:defRPr/>
            </a:pPr>
            <a:r>
              <a:rPr lang="cy-GB" sz="1050" dirty="0">
                <a:latin typeface="Comic Sans MS" panose="030F0702030302020204" pitchFamily="66" charset="0"/>
              </a:rPr>
              <a:t>Why is the Lord’s Prayer so important to Christians?</a:t>
            </a:r>
          </a:p>
          <a:p>
            <a:pPr>
              <a:defRPr/>
            </a:pPr>
            <a:r>
              <a:rPr lang="cy-GB" sz="1050" dirty="0">
                <a:latin typeface="Comic Sans MS" panose="030F0702030302020204" pitchFamily="66" charset="0"/>
              </a:rPr>
              <a:t> </a:t>
            </a:r>
            <a:endParaRPr lang="en-US" sz="1050" dirty="0">
              <a:latin typeface="Comic Sans MS" panose="030F0702030302020204" pitchFamily="66" charset="0"/>
            </a:endParaRPr>
          </a:p>
        </p:txBody>
      </p:sp>
      <p:sp>
        <p:nvSpPr>
          <p:cNvPr id="22553" name="Slide Number Placeholder 9">
            <a:extLst>
              <a:ext uri="{FF2B5EF4-FFF2-40B4-BE49-F238E27FC236}">
                <a16:creationId xmlns:a16="http://schemas.microsoft.com/office/drawing/2014/main" id="{0B098103-057B-47B4-9912-D26E26633E6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0A00C2D8-CE48-4B5A-837B-DB31BF5069F6}" type="slidenum">
              <a:rPr lang="en-GB" altLang="en-US" sz="900">
                <a:solidFill>
                  <a:srgbClr val="898989"/>
                </a:solidFill>
              </a:rPr>
              <a:pPr>
                <a:spcBef>
                  <a:spcPct val="0"/>
                </a:spcBef>
                <a:buFontTx/>
                <a:buNone/>
              </a:pPr>
              <a:t>21</a:t>
            </a:fld>
            <a:endParaRPr lang="en-GB" altLang="en-US" sz="900" dirty="0">
              <a:solidFill>
                <a:srgbClr val="898989"/>
              </a:solidFill>
            </a:endParaRPr>
          </a:p>
        </p:txBody>
      </p:sp>
    </p:spTree>
    <p:extLst>
      <p:ext uri="{BB962C8B-B14F-4D97-AF65-F5344CB8AC3E}">
        <p14:creationId xmlns:p14="http://schemas.microsoft.com/office/powerpoint/2010/main" val="3782915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264519-BF6A-48EC-96DD-CEE242EE1BD2}"/>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10" name="Rectangle 9">
            <a:hlinkClick r:id="rId2"/>
            <a:extLst>
              <a:ext uri="{FF2B5EF4-FFF2-40B4-BE49-F238E27FC236}">
                <a16:creationId xmlns:a16="http://schemas.microsoft.com/office/drawing/2014/main" id="{97A0BE7F-BB26-4629-BA07-C990BE2B9CFF}"/>
              </a:ext>
            </a:extLst>
          </p:cNvPr>
          <p:cNvSpPr/>
          <p:nvPr/>
        </p:nvSpPr>
        <p:spPr>
          <a:xfrm>
            <a:off x="4061449" y="188640"/>
            <a:ext cx="4140685" cy="830997"/>
          </a:xfrm>
          <a:prstGeom prst="rect">
            <a:avLst/>
          </a:prstGeom>
          <a:noFill/>
        </p:spPr>
        <p:txBody>
          <a:bodyPr wrap="none">
            <a:spAutoFit/>
          </a:bodyPr>
          <a:lstStyle/>
          <a:p>
            <a:pPr algn="ctr" eaLnBrk="1" hangingPunct="1">
              <a:defRPr/>
            </a:pPr>
            <a:r>
              <a:rPr lang="cy-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Prayers – </a:t>
            </a:r>
            <a:r>
              <a:rPr lang="cy-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hlinkClick r:id="rId3"/>
              </a:rPr>
              <a:t>www.request.org</a:t>
            </a:r>
            <a:endParaRPr lang="cy-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a:p>
            <a:pPr algn="ctr" eaLnBrk="1" hangingPunct="1">
              <a:defRPr/>
            </a:pP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sp>
        <p:nvSpPr>
          <p:cNvPr id="6" name="Rectangle 5">
            <a:extLst>
              <a:ext uri="{FF2B5EF4-FFF2-40B4-BE49-F238E27FC236}">
                <a16:creationId xmlns:a16="http://schemas.microsoft.com/office/drawing/2014/main" id="{0C7BFAF3-D24F-40F1-98C6-3867ADDFBA4F}"/>
              </a:ext>
            </a:extLst>
          </p:cNvPr>
          <p:cNvSpPr/>
          <p:nvPr/>
        </p:nvSpPr>
        <p:spPr>
          <a:xfrm>
            <a:off x="3800475" y="1001316"/>
            <a:ext cx="4482704" cy="5238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350" dirty="0"/>
          </a:p>
        </p:txBody>
      </p:sp>
      <p:cxnSp>
        <p:nvCxnSpPr>
          <p:cNvPr id="8" name="Straight Connector 7">
            <a:extLst>
              <a:ext uri="{FF2B5EF4-FFF2-40B4-BE49-F238E27FC236}">
                <a16:creationId xmlns:a16="http://schemas.microsoft.com/office/drawing/2014/main" id="{DD4CC2AA-9E64-4593-B6FB-12F5A115BE51}"/>
              </a:ext>
            </a:extLst>
          </p:cNvPr>
          <p:cNvCxnSpPr>
            <a:stCxn id="6" idx="0"/>
            <a:endCxn id="6" idx="2"/>
          </p:cNvCxnSpPr>
          <p:nvPr/>
        </p:nvCxnSpPr>
        <p:spPr>
          <a:xfrm>
            <a:off x="6042422" y="1001316"/>
            <a:ext cx="0" cy="523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049F1E-8590-4F47-8352-6A751653167C}"/>
              </a:ext>
            </a:extLst>
          </p:cNvPr>
          <p:cNvCxnSpPr/>
          <p:nvPr/>
        </p:nvCxnSpPr>
        <p:spPr>
          <a:xfrm>
            <a:off x="3854054" y="3537347"/>
            <a:ext cx="4482703" cy="0"/>
          </a:xfrm>
          <a:prstGeom prst="line">
            <a:avLst/>
          </a:prstGeom>
        </p:spPr>
        <p:style>
          <a:lnRef idx="1">
            <a:schemeClr val="accent1"/>
          </a:lnRef>
          <a:fillRef idx="0">
            <a:schemeClr val="accent1"/>
          </a:fillRef>
          <a:effectRef idx="0">
            <a:schemeClr val="accent1"/>
          </a:effectRef>
          <a:fontRef idx="minor">
            <a:schemeClr val="tx1"/>
          </a:fontRef>
        </p:style>
      </p:cxnSp>
      <p:sp>
        <p:nvSpPr>
          <p:cNvPr id="23559" name="TextBox 11">
            <a:extLst>
              <a:ext uri="{FF2B5EF4-FFF2-40B4-BE49-F238E27FC236}">
                <a16:creationId xmlns:a16="http://schemas.microsoft.com/office/drawing/2014/main" id="{057B2F9E-AA00-4AB8-9533-7A5579681CB8}"/>
              </a:ext>
            </a:extLst>
          </p:cNvPr>
          <p:cNvSpPr txBox="1">
            <a:spLocks noChangeArrowheads="1"/>
          </p:cNvSpPr>
          <p:nvPr/>
        </p:nvSpPr>
        <p:spPr bwMode="auto">
          <a:xfrm>
            <a:off x="3881437" y="675085"/>
            <a:ext cx="432077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050" dirty="0">
                <a:latin typeface="Comic Sans MS" panose="030F0702030302020204" pitchFamily="66" charset="0"/>
              </a:rPr>
              <a:t> </a:t>
            </a:r>
            <a:r>
              <a:rPr lang="en-GB" altLang="en-US" sz="1050" b="1" dirty="0">
                <a:latin typeface="Comic Sans MS" panose="030F0702030302020204" pitchFamily="66" charset="0"/>
              </a:rPr>
              <a:t>What is prayer?  Different types of prayer</a:t>
            </a:r>
          </a:p>
        </p:txBody>
      </p:sp>
      <p:sp>
        <p:nvSpPr>
          <p:cNvPr id="23560" name="TextBox 1">
            <a:extLst>
              <a:ext uri="{FF2B5EF4-FFF2-40B4-BE49-F238E27FC236}">
                <a16:creationId xmlns:a16="http://schemas.microsoft.com/office/drawing/2014/main" id="{55577EEB-AEE4-4BA6-8C0F-FE8255693054}"/>
              </a:ext>
            </a:extLst>
          </p:cNvPr>
          <p:cNvSpPr txBox="1">
            <a:spLocks noChangeArrowheads="1"/>
          </p:cNvSpPr>
          <p:nvPr/>
        </p:nvSpPr>
        <p:spPr bwMode="auto">
          <a:xfrm>
            <a:off x="3881437" y="1088231"/>
            <a:ext cx="2214563"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y-GB" altLang="en-US" sz="900" u="sng" dirty="0">
                <a:latin typeface="Comic Sans MS" panose="030F0702030302020204" pitchFamily="66" charset="0"/>
              </a:rPr>
              <a:t>Set Prayers</a:t>
            </a:r>
          </a:p>
          <a:p>
            <a:pPr>
              <a:spcBef>
                <a:spcPct val="0"/>
              </a:spcBef>
              <a:buFontTx/>
              <a:buNone/>
            </a:pPr>
            <a:r>
              <a:rPr lang="cy-GB" altLang="en-US" sz="900" dirty="0">
                <a:latin typeface="Comic Sans MS" panose="030F0702030302020204" pitchFamily="66" charset="0"/>
              </a:rPr>
              <a:t>Set prayers allow the worshippers to understand and repeat prayers which have significant meaning. When Christians recite the Lord’s Prayer together, their individual voices becomes a communal voice. As </a:t>
            </a:r>
            <a:r>
              <a:rPr lang="cy-GB" altLang="en-US" sz="900" dirty="0" err="1">
                <a:latin typeface="Comic Sans MS" panose="030F0702030302020204" pitchFamily="66" charset="0"/>
              </a:rPr>
              <a:t>Jesus</a:t>
            </a:r>
            <a:r>
              <a:rPr lang="cy-GB" altLang="en-US" sz="900" dirty="0">
                <a:latin typeface="Comic Sans MS" panose="030F0702030302020204" pitchFamily="66" charset="0"/>
              </a:rPr>
              <a:t>’ disciples, many people feel that set prayers are extremely useful. They are part of a tradition and worship practices which go back hundreds of years. Originally, prayers were recited orally before they were written down, so that they could be repeated and used by more than one person.</a:t>
            </a:r>
          </a:p>
          <a:p>
            <a:pPr>
              <a:spcBef>
                <a:spcPct val="0"/>
              </a:spcBef>
              <a:buFontTx/>
              <a:buNone/>
            </a:pPr>
            <a:endParaRPr lang="en-US" altLang="en-US" sz="900" dirty="0">
              <a:latin typeface="Arial" panose="020B0604020202020204" pitchFamily="34" charset="0"/>
            </a:endParaRPr>
          </a:p>
        </p:txBody>
      </p:sp>
      <p:sp>
        <p:nvSpPr>
          <p:cNvPr id="23561" name="TextBox 2">
            <a:extLst>
              <a:ext uri="{FF2B5EF4-FFF2-40B4-BE49-F238E27FC236}">
                <a16:creationId xmlns:a16="http://schemas.microsoft.com/office/drawing/2014/main" id="{E5603D09-8D05-4B60-84A7-D50F0152A831}"/>
              </a:ext>
            </a:extLst>
          </p:cNvPr>
          <p:cNvSpPr txBox="1">
            <a:spLocks noChangeArrowheads="1"/>
          </p:cNvSpPr>
          <p:nvPr/>
        </p:nvSpPr>
        <p:spPr bwMode="auto">
          <a:xfrm>
            <a:off x="6069806" y="1060847"/>
            <a:ext cx="2213373"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y-GB" altLang="en-US" sz="900" u="sng" dirty="0">
                <a:latin typeface="Comic Sans MS" panose="030F0702030302020204" pitchFamily="66" charset="0"/>
              </a:rPr>
              <a:t>Prayers which have not been prepared</a:t>
            </a:r>
          </a:p>
          <a:p>
            <a:pPr algn="ctr">
              <a:spcBef>
                <a:spcPct val="0"/>
              </a:spcBef>
              <a:buFontTx/>
              <a:buNone/>
            </a:pPr>
            <a:endParaRPr lang="cy-GB" altLang="en-US" sz="900" dirty="0">
              <a:latin typeface="Comic Sans MS" panose="030F0702030302020204" pitchFamily="66" charset="0"/>
            </a:endParaRPr>
          </a:p>
          <a:p>
            <a:pPr>
              <a:spcBef>
                <a:spcPct val="0"/>
              </a:spcBef>
              <a:buFontTx/>
              <a:buNone/>
            </a:pPr>
            <a:r>
              <a:rPr lang="cy-GB" altLang="en-US" sz="900" dirty="0">
                <a:latin typeface="Comic Sans MS" panose="030F0702030302020204" pitchFamily="66" charset="0"/>
              </a:rPr>
              <a:t>These are spontaneous prayers which do not have a set formula. Some Christians prefer these types of prayers as they believe that they are more spiritually honest. Some Christians believe that when praying like this, their choice of words is influenced by the presence of the Holy Spirit. Some Christian denominations go so far as to reject set prayers, as the true meaning can be lost, and people repeat words without thinking carefully about the meaning.</a:t>
            </a:r>
            <a:endParaRPr lang="en-US" altLang="en-US" sz="900" dirty="0">
              <a:latin typeface="Comic Sans MS" panose="030F0702030302020204" pitchFamily="66" charset="0"/>
            </a:endParaRPr>
          </a:p>
        </p:txBody>
      </p:sp>
      <p:sp>
        <p:nvSpPr>
          <p:cNvPr id="23562" name="TextBox 6">
            <a:extLst>
              <a:ext uri="{FF2B5EF4-FFF2-40B4-BE49-F238E27FC236}">
                <a16:creationId xmlns:a16="http://schemas.microsoft.com/office/drawing/2014/main" id="{214EC14D-1CE7-4000-A54E-2A82EFEF14EB}"/>
              </a:ext>
            </a:extLst>
          </p:cNvPr>
          <p:cNvSpPr txBox="1">
            <a:spLocks noChangeArrowheads="1"/>
          </p:cNvSpPr>
          <p:nvPr/>
        </p:nvSpPr>
        <p:spPr bwMode="auto">
          <a:xfrm>
            <a:off x="3854053" y="3638550"/>
            <a:ext cx="2175272"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y-GB" altLang="en-US" sz="900" u="sng" dirty="0">
                <a:latin typeface="Comic Sans MS" panose="030F0702030302020204" pitchFamily="66" charset="0"/>
              </a:rPr>
              <a:t>Informal prayers</a:t>
            </a:r>
          </a:p>
          <a:p>
            <a:pPr>
              <a:spcBef>
                <a:spcPct val="0"/>
              </a:spcBef>
              <a:buFontTx/>
              <a:buNone/>
            </a:pPr>
            <a:r>
              <a:rPr lang="cy-GB" altLang="en-US" sz="900" dirty="0">
                <a:latin typeface="Comic Sans MS" panose="030F0702030302020204" pitchFamily="66" charset="0"/>
              </a:rPr>
              <a:t>Some Christians do not like formal prayers, so they have adopted an informal voice in their prayers, speaking with God in everyday </a:t>
            </a:r>
            <a:r>
              <a:rPr lang="cy-GB" altLang="en-US" sz="900" dirty="0" err="1">
                <a:latin typeface="Comic Sans MS" panose="030F0702030302020204" pitchFamily="66" charset="0"/>
              </a:rPr>
              <a:t>language</a:t>
            </a:r>
            <a:r>
              <a:rPr lang="cy-GB" altLang="en-US" sz="900" dirty="0">
                <a:latin typeface="Comic Sans MS" panose="030F0702030302020204" pitchFamily="66" charset="0"/>
              </a:rPr>
              <a:t>.</a:t>
            </a:r>
          </a:p>
          <a:p>
            <a:pPr>
              <a:spcBef>
                <a:spcPct val="0"/>
              </a:spcBef>
              <a:buFontTx/>
              <a:buNone/>
            </a:pPr>
            <a:endParaRPr lang="cy-GB" altLang="en-US" sz="900" dirty="0">
              <a:latin typeface="Comic Sans MS" panose="030F0702030302020204" pitchFamily="66" charset="0"/>
            </a:endParaRPr>
          </a:p>
          <a:p>
            <a:pPr algn="ctr">
              <a:spcBef>
                <a:spcPct val="0"/>
              </a:spcBef>
              <a:buFontTx/>
              <a:buNone/>
            </a:pPr>
            <a:endParaRPr lang="cy-GB" altLang="en-US" sz="900" u="sng" dirty="0">
              <a:latin typeface="Comic Sans MS" panose="030F0702030302020204" pitchFamily="66" charset="0"/>
            </a:endParaRPr>
          </a:p>
          <a:p>
            <a:pPr algn="ctr">
              <a:spcBef>
                <a:spcPct val="0"/>
              </a:spcBef>
              <a:buFontTx/>
              <a:buNone/>
            </a:pPr>
            <a:r>
              <a:rPr lang="cy-GB" altLang="en-US" sz="900" u="sng" dirty="0" err="1">
                <a:latin typeface="Comic Sans MS" panose="030F0702030302020204" pitchFamily="66" charset="0"/>
              </a:rPr>
              <a:t>How</a:t>
            </a:r>
            <a:r>
              <a:rPr lang="cy-GB" altLang="en-US" sz="900" u="sng" dirty="0">
                <a:latin typeface="Comic Sans MS" panose="030F0702030302020204" pitchFamily="66" charset="0"/>
              </a:rPr>
              <a:t> do Quakers worship?</a:t>
            </a:r>
          </a:p>
          <a:p>
            <a:pPr>
              <a:spcBef>
                <a:spcPct val="0"/>
              </a:spcBef>
              <a:buFontTx/>
              <a:buNone/>
            </a:pPr>
            <a:r>
              <a:rPr lang="cy-GB" altLang="en-US" sz="900" dirty="0">
                <a:latin typeface="Comic Sans MS" panose="030F0702030302020204" pitchFamily="66" charset="0"/>
              </a:rPr>
              <a:t>Informal prayers tend to be private and contain more than communication with God. They can include reflection </a:t>
            </a:r>
            <a:r>
              <a:rPr lang="cy-GB" altLang="en-US" sz="900" dirty="0" err="1">
                <a:latin typeface="Comic Sans MS" panose="030F0702030302020204" pitchFamily="66" charset="0"/>
              </a:rPr>
              <a:t>and</a:t>
            </a:r>
            <a:r>
              <a:rPr lang="cy-GB" altLang="en-US" sz="900" dirty="0">
                <a:latin typeface="Comic Sans MS" panose="030F0702030302020204" pitchFamily="66" charset="0"/>
              </a:rPr>
              <a:t> </a:t>
            </a:r>
            <a:r>
              <a:rPr lang="cy-GB" altLang="en-US" sz="900" dirty="0" err="1">
                <a:latin typeface="Comic Sans MS" panose="030F0702030302020204" pitchFamily="66" charset="0"/>
              </a:rPr>
              <a:t>Quakers</a:t>
            </a:r>
            <a:r>
              <a:rPr lang="cy-GB" altLang="en-US" sz="900" dirty="0">
                <a:latin typeface="Comic Sans MS" panose="030F0702030302020204" pitchFamily="66" charset="0"/>
              </a:rPr>
              <a:t> simply appreciate being in God’s presence. A Quaker service does not include set prayers, instead they sit in silence and peace. </a:t>
            </a:r>
          </a:p>
          <a:p>
            <a:pPr>
              <a:spcBef>
                <a:spcPct val="0"/>
              </a:spcBef>
              <a:buFontTx/>
              <a:buNone/>
            </a:pPr>
            <a:endParaRPr lang="cy-GB" altLang="en-US" sz="900" dirty="0">
              <a:latin typeface="Comic Sans MS" panose="030F0702030302020204" pitchFamily="66" charset="0"/>
            </a:endParaRPr>
          </a:p>
        </p:txBody>
      </p:sp>
      <p:sp>
        <p:nvSpPr>
          <p:cNvPr id="23563" name="TextBox 1">
            <a:extLst>
              <a:ext uri="{FF2B5EF4-FFF2-40B4-BE49-F238E27FC236}">
                <a16:creationId xmlns:a16="http://schemas.microsoft.com/office/drawing/2014/main" id="{79841346-A3EB-42CE-BE00-6A3DADC342B7}"/>
              </a:ext>
            </a:extLst>
          </p:cNvPr>
          <p:cNvSpPr txBox="1">
            <a:spLocks noChangeArrowheads="1"/>
          </p:cNvSpPr>
          <p:nvPr/>
        </p:nvSpPr>
        <p:spPr bwMode="auto">
          <a:xfrm>
            <a:off x="6528198" y="375285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dirty="0">
              <a:latin typeface="Arial" panose="020B0604020202020204" pitchFamily="34" charset="0"/>
            </a:endParaRPr>
          </a:p>
        </p:txBody>
      </p:sp>
      <p:sp>
        <p:nvSpPr>
          <p:cNvPr id="23564" name="TextBox 2">
            <a:extLst>
              <a:ext uri="{FF2B5EF4-FFF2-40B4-BE49-F238E27FC236}">
                <a16:creationId xmlns:a16="http://schemas.microsoft.com/office/drawing/2014/main" id="{72E3B03F-4B8E-4EEC-BD77-636F82DF83DB}"/>
              </a:ext>
            </a:extLst>
          </p:cNvPr>
          <p:cNvSpPr txBox="1">
            <a:spLocks noChangeArrowheads="1"/>
          </p:cNvSpPr>
          <p:nvPr/>
        </p:nvSpPr>
        <p:spPr bwMode="auto">
          <a:xfrm>
            <a:off x="6041231" y="3555206"/>
            <a:ext cx="2241948"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y-GB" altLang="en-US" sz="825" dirty="0">
                <a:latin typeface="Comic Sans MS" panose="030F0702030302020204" pitchFamily="66" charset="0"/>
              </a:rPr>
              <a:t>They believe that this enables them to have the opportunity to listen and reflect and get closer to God and other members of the congregation. There is no official leader of worship, anyone who feels the need to speak may do so; this is called ‘ministry’. Others can listen quietly or speak if they feel the need to.</a:t>
            </a:r>
          </a:p>
          <a:p>
            <a:pPr>
              <a:spcBef>
                <a:spcPct val="0"/>
              </a:spcBef>
              <a:buFontTx/>
              <a:buNone/>
            </a:pPr>
            <a:endParaRPr lang="cy-GB" altLang="en-US" sz="825" dirty="0">
              <a:latin typeface="Comic Sans MS" panose="030F0702030302020204" pitchFamily="66" charset="0"/>
            </a:endParaRPr>
          </a:p>
          <a:p>
            <a:pPr algn="ctr">
              <a:spcBef>
                <a:spcPct val="0"/>
              </a:spcBef>
              <a:buFontTx/>
              <a:buNone/>
            </a:pPr>
            <a:r>
              <a:rPr lang="cy-GB" altLang="en-US" sz="825" u="sng" dirty="0">
                <a:latin typeface="Comic Sans MS" panose="030F0702030302020204" pitchFamily="66" charset="0"/>
              </a:rPr>
              <a:t> </a:t>
            </a:r>
            <a:r>
              <a:rPr lang="cy-GB" altLang="en-US" sz="825" u="sng" dirty="0">
                <a:latin typeface="Comic Sans MS" panose="030F0702030302020204" pitchFamily="66" charset="0"/>
                <a:hlinkClick r:id="rId4"/>
              </a:rPr>
              <a:t>Evangelical</a:t>
            </a:r>
            <a:r>
              <a:rPr lang="cy-GB" altLang="en-US" sz="825" u="sng" dirty="0">
                <a:latin typeface="Comic Sans MS" panose="030F0702030302020204" pitchFamily="66" charset="0"/>
              </a:rPr>
              <a:t> worship – What does it mean to be an evangelist?</a:t>
            </a:r>
          </a:p>
          <a:p>
            <a:pPr>
              <a:spcBef>
                <a:spcPct val="0"/>
              </a:spcBef>
              <a:buFontTx/>
              <a:buNone/>
            </a:pPr>
            <a:endParaRPr lang="cy-GB" altLang="en-US" sz="825" dirty="0">
              <a:latin typeface="Comic Sans MS" panose="030F0702030302020204" pitchFamily="66" charset="0"/>
            </a:endParaRPr>
          </a:p>
          <a:p>
            <a:pPr>
              <a:spcBef>
                <a:spcPct val="0"/>
              </a:spcBef>
              <a:buFontTx/>
              <a:buNone/>
            </a:pPr>
            <a:r>
              <a:rPr lang="cy-GB" altLang="en-US" sz="825" dirty="0">
                <a:latin typeface="Comic Sans MS" panose="030F0702030302020204" pitchFamily="66" charset="0"/>
              </a:rPr>
              <a:t>In many Evangelical churches e.g. Pentecostal, the worship is informal. Christians feel that they are being led by the Holy Spirit. This can include falling into a trance or speaking in tongues (speaking an intelligible language).  Movement and participation is encouraged among the </a:t>
            </a:r>
            <a:r>
              <a:rPr lang="cy-GB" altLang="en-US" sz="825" dirty="0" err="1">
                <a:latin typeface="Comic Sans MS" panose="030F0702030302020204" pitchFamily="66" charset="0"/>
              </a:rPr>
              <a:t>congregation</a:t>
            </a:r>
            <a:r>
              <a:rPr lang="cy-GB" altLang="en-US" sz="825" dirty="0">
                <a:latin typeface="Comic Sans MS" panose="030F0702030302020204" pitchFamily="66" charset="0"/>
              </a:rPr>
              <a:t> as well as music, dance and song.</a:t>
            </a:r>
          </a:p>
          <a:p>
            <a:pPr>
              <a:spcBef>
                <a:spcPct val="0"/>
              </a:spcBef>
              <a:buFontTx/>
              <a:buNone/>
            </a:pPr>
            <a:r>
              <a:rPr lang="cy-GB" altLang="en-US" sz="825" dirty="0">
                <a:latin typeface="Comic Sans MS" panose="030F0702030302020204" pitchFamily="66" charset="0"/>
              </a:rPr>
              <a:t> </a:t>
            </a:r>
            <a:endParaRPr lang="en-US" altLang="en-US" sz="825" dirty="0">
              <a:solidFill>
                <a:srgbClr val="C00000"/>
              </a:solidFill>
              <a:latin typeface="Comic Sans MS" panose="030F0702030302020204" pitchFamily="66" charset="0"/>
            </a:endParaRPr>
          </a:p>
        </p:txBody>
      </p:sp>
      <p:sp>
        <p:nvSpPr>
          <p:cNvPr id="23566" name="Slide Number Placeholder 2">
            <a:extLst>
              <a:ext uri="{FF2B5EF4-FFF2-40B4-BE49-F238E27FC236}">
                <a16:creationId xmlns:a16="http://schemas.microsoft.com/office/drawing/2014/main" id="{DDD348A6-8450-4443-AC46-AD8731C1679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035B7D22-C793-4A40-9B50-8A251DA77D33}" type="slidenum">
              <a:rPr lang="en-GB" altLang="en-US" sz="900">
                <a:solidFill>
                  <a:srgbClr val="898989"/>
                </a:solidFill>
              </a:rPr>
              <a:pPr>
                <a:spcBef>
                  <a:spcPct val="0"/>
                </a:spcBef>
                <a:buFontTx/>
                <a:buNone/>
              </a:pPr>
              <a:t>22</a:t>
            </a:fld>
            <a:endParaRPr lang="en-GB" altLang="en-US" sz="900" dirty="0">
              <a:solidFill>
                <a:srgbClr val="898989"/>
              </a:solidFill>
            </a:endParaRPr>
          </a:p>
        </p:txBody>
      </p:sp>
    </p:spTree>
    <p:extLst>
      <p:ext uri="{BB962C8B-B14F-4D97-AF65-F5344CB8AC3E}">
        <p14:creationId xmlns:p14="http://schemas.microsoft.com/office/powerpoint/2010/main" val="289477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035A99-2FB1-4A3A-9AA1-45326C80A11C}"/>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24580" name="Rectangle 5">
            <a:extLst>
              <a:ext uri="{FF2B5EF4-FFF2-40B4-BE49-F238E27FC236}">
                <a16:creationId xmlns:a16="http://schemas.microsoft.com/office/drawing/2014/main" id="{2B9650E9-A350-4899-8167-F2D5F57D9F37}"/>
              </a:ext>
            </a:extLst>
          </p:cNvPr>
          <p:cNvSpPr>
            <a:spLocks noChangeArrowheads="1"/>
          </p:cNvSpPr>
          <p:nvPr>
            <p:extLst>
              <p:ext uri="{D42A27DB-BD31-4B8C-83A1-F6EECF244321}">
                <p14:modId xmlns:p14="http://schemas.microsoft.com/office/powerpoint/2010/main" val="3038595011"/>
              </p:ext>
            </p:extLst>
          </p:nvPr>
        </p:nvSpPr>
        <p:spPr bwMode="auto">
          <a:xfrm>
            <a:off x="3729038" y="719138"/>
            <a:ext cx="5288434"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050" dirty="0">
              <a:latin typeface="Comic Sans MS" panose="030F0702030302020204" pitchFamily="66" charset="0"/>
            </a:endParaRPr>
          </a:p>
          <a:p>
            <a:pPr>
              <a:lnSpc>
                <a:spcPct val="150000"/>
              </a:lnSpc>
              <a:spcBef>
                <a:spcPct val="0"/>
              </a:spcBef>
              <a:buNone/>
            </a:pPr>
            <a:endParaRPr lang="en-GB" altLang="en-US" sz="1200" dirty="0">
              <a:latin typeface="Comic Sans MS" panose="030F0702030302020204" pitchFamily="66" charset="0"/>
            </a:endParaRPr>
          </a:p>
          <a:p>
            <a:pPr>
              <a:lnSpc>
                <a:spcPct val="150000"/>
              </a:lnSpc>
              <a:spcBef>
                <a:spcPct val="0"/>
              </a:spcBef>
              <a:buNone/>
            </a:pPr>
            <a:r>
              <a:rPr lang="en-US" altLang="en-US" sz="1200" i="1" baseline="30000" dirty="0"/>
              <a:t>35</a:t>
            </a:r>
            <a:r>
              <a:rPr lang="en-US" altLang="en-US" sz="1200" i="1" dirty="0"/>
              <a:t> For I was hungry and you gave me something to eat; I was a stranger </a:t>
            </a:r>
            <a:endParaRPr dirty="0"/>
          </a:p>
          <a:p>
            <a:pPr>
              <a:lnSpc>
                <a:spcPct val="150000"/>
              </a:lnSpc>
              <a:spcBef>
                <a:spcPct val="0"/>
              </a:spcBef>
              <a:buNone/>
            </a:pPr>
            <a:r>
              <a:rPr lang="en-US" altLang="en-US" sz="1200" i="1" dirty="0"/>
              <a:t>and you invited me in;’  Matthew 25:35</a:t>
            </a:r>
            <a:endParaRPr dirty="0"/>
          </a:p>
          <a:p>
            <a:pPr eaLnBrk="1" hangingPunct="1">
              <a:lnSpc>
                <a:spcPct val="150000"/>
              </a:lnSpc>
              <a:spcBef>
                <a:spcPct val="0"/>
              </a:spcBef>
              <a:buFontTx/>
              <a:buNone/>
            </a:pPr>
            <a:endParaRPr lang="cy-GB" altLang="en-US" sz="1050" dirty="0">
              <a:latin typeface="Comic Sans MS" panose="030F0702030302020204" pitchFamily="66" charset="0"/>
            </a:endParaRPr>
          </a:p>
          <a:p>
            <a:pPr eaLnBrk="1" hangingPunct="1">
              <a:lnSpc>
                <a:spcPct val="150000"/>
              </a:lnSpc>
              <a:spcBef>
                <a:spcPct val="0"/>
              </a:spcBef>
              <a:buFontTx/>
              <a:buNone/>
            </a:pPr>
            <a:endParaRPr lang="cy-GB" altLang="en-US" sz="1050" dirty="0">
              <a:latin typeface="Comic Sans MS" panose="030F0702030302020204" pitchFamily="66" charset="0"/>
            </a:endParaRPr>
          </a:p>
          <a:p>
            <a:pPr eaLnBrk="1" hangingPunct="1">
              <a:lnSpc>
                <a:spcPct val="150000"/>
              </a:lnSpc>
              <a:spcBef>
                <a:spcPct val="0"/>
              </a:spcBef>
              <a:buFontTx/>
              <a:buNone/>
            </a:pPr>
            <a:endParaRPr lang="cy-GB" altLang="en-US" sz="1050" dirty="0">
              <a:latin typeface="Comic Sans MS" panose="030F0702030302020204" pitchFamily="66" charset="0"/>
            </a:endParaRPr>
          </a:p>
          <a:p>
            <a:pPr eaLnBrk="1" hangingPunct="1">
              <a:lnSpc>
                <a:spcPct val="150000"/>
              </a:lnSpc>
              <a:spcBef>
                <a:spcPct val="0"/>
              </a:spcBef>
              <a:buFontTx/>
              <a:buNone/>
            </a:pPr>
            <a:r>
              <a:rPr lang="en-GB" altLang="en-US" sz="1050" dirty="0">
                <a:latin typeface="Comic Sans MS" panose="030F0702030302020204" pitchFamily="66" charset="0"/>
              </a:rPr>
              <a:t>                                </a:t>
            </a:r>
          </a:p>
        </p:txBody>
      </p:sp>
      <p:sp>
        <p:nvSpPr>
          <p:cNvPr id="24582" name="Slide Number Placeholder 2">
            <a:extLst>
              <a:ext uri="{FF2B5EF4-FFF2-40B4-BE49-F238E27FC236}">
                <a16:creationId xmlns:a16="http://schemas.microsoft.com/office/drawing/2014/main" id="{35889AEC-BFF1-40CD-BF01-6572FA4C55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6DA22ABF-5D8A-4955-AA89-F411D760B800}" type="slidenum">
              <a:rPr lang="en-GB" altLang="en-US" sz="900">
                <a:solidFill>
                  <a:srgbClr val="898989"/>
                </a:solidFill>
              </a:rPr>
              <a:pPr>
                <a:spcBef>
                  <a:spcPct val="0"/>
                </a:spcBef>
                <a:buFontTx/>
                <a:buNone/>
              </a:pPr>
              <a:t>23</a:t>
            </a:fld>
            <a:endParaRPr lang="en-GB" altLang="en-US" sz="900" dirty="0">
              <a:solidFill>
                <a:srgbClr val="898989"/>
              </a:solidFill>
            </a:endParaRPr>
          </a:p>
        </p:txBody>
      </p:sp>
      <p:pic>
        <p:nvPicPr>
          <p:cNvPr id="24583" name="Picture 2">
            <a:extLst>
              <a:ext uri="{FF2B5EF4-FFF2-40B4-BE49-F238E27FC236}">
                <a16:creationId xmlns:a16="http://schemas.microsoft.com/office/drawing/2014/main" id="{82E4437B-58AB-4282-AC25-5C8FF3BDD9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180" y="5323202"/>
            <a:ext cx="1341867" cy="108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extLst>
              <p:ext uri="{D42A27DB-BD31-4B8C-83A1-F6EECF244321}">
                <p14:modId xmlns:p14="http://schemas.microsoft.com/office/powerpoint/2010/main" val="691558895"/>
              </p:ext>
            </p:extLst>
          </p:nvPr>
        </p:nvSpPr>
        <p:spPr>
          <a:xfrm>
            <a:off x="3709216" y="257175"/>
            <a:ext cx="4758681" cy="48013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sz="1200" b="1" dirty="0">
                <a:latin typeface="Comic Sans MS"/>
              </a:rPr>
              <a:t>The social and community functions of churches</a:t>
            </a:r>
            <a:r>
              <a:rPr lang="en-US" sz="1200" b="1" dirty="0">
                <a:latin typeface="Comic Sans MS"/>
              </a:rPr>
              <a:t> </a:t>
            </a:r>
          </a:p>
          <a:p>
            <a:r>
              <a:rPr sz="1200" dirty="0">
                <a:latin typeface="Comic Sans MS"/>
              </a:rPr>
              <a:t>We have seen that, for Christians, spirituality and morality are closely linked. Jesus taught that his followers have a duty to God to do good to other human beings</a:t>
            </a:r>
            <a:r>
              <a:rPr lang="en-US" sz="1200" dirty="0">
                <a:latin typeface="Comic Sans MS"/>
              </a:rPr>
              <a:t>. </a:t>
            </a:r>
            <a:endParaRPr sz="1200" dirty="0">
              <a:latin typeface="Comic Sans MS"/>
            </a:endParaRPr>
          </a:p>
          <a:p>
            <a:r>
              <a:rPr sz="1200" dirty="0">
                <a:latin typeface="Comic Sans MS"/>
              </a:rPr>
              <a:t>Although life in the twenty-first century is very comfortable for many people in the West, it is not comfortable for a significant number. Worldwide, more than three billion people live on less than </a:t>
            </a:r>
            <a:r>
              <a:rPr lang="en-GB" sz="1200" dirty="0">
                <a:latin typeface="Comic Sans MS"/>
              </a:rPr>
              <a:t>£</a:t>
            </a:r>
            <a:r>
              <a:rPr sz="1200" dirty="0">
                <a:latin typeface="Comic Sans MS"/>
              </a:rPr>
              <a:t>2.50 a day. Hunger is the greatest cause of death in the world.</a:t>
            </a:r>
            <a:r>
              <a:rPr lang="en-US" sz="1200" dirty="0">
                <a:latin typeface="Comic Sans MS"/>
              </a:rPr>
              <a:t> </a:t>
            </a:r>
            <a:endParaRPr sz="1200" dirty="0">
              <a:latin typeface="Comic Sans MS"/>
            </a:endParaRPr>
          </a:p>
          <a:p>
            <a:r>
              <a:rPr sz="1200" dirty="0">
                <a:latin typeface="Comic Sans MS"/>
              </a:rPr>
              <a:t>The Churches consider it their duty to provide help for people who need it. This may take the form of food banks, advice on immigration or legal matters, help with accommodation or money management, or health information. Luke’s Gospel tells of Jesus reading from the Jewish prophet, Isaiah, in a synagogue:</a:t>
            </a:r>
            <a:r>
              <a:rPr lang="en-US" sz="1200" dirty="0">
                <a:latin typeface="Comic Sans MS"/>
              </a:rPr>
              <a:t> </a:t>
            </a:r>
            <a:endParaRPr sz="1200" dirty="0">
              <a:latin typeface="Comic Sans MS"/>
            </a:endParaRPr>
          </a:p>
          <a:p>
            <a:r>
              <a:rPr lang="en-GB" sz="1200" i="1" dirty="0">
                <a:solidFill>
                  <a:srgbClr val="004CFF"/>
                </a:solidFill>
                <a:latin typeface="Comic Sans MS"/>
              </a:rPr>
              <a:t>"</a:t>
            </a:r>
            <a:r>
              <a:rPr sz="1200" i="1" dirty="0">
                <a:solidFill>
                  <a:srgbClr val="004CFF"/>
                </a:solidFill>
                <a:latin typeface="Comic Sans MS"/>
              </a:rPr>
              <a:t>The Spirit of the Lord is on me,</a:t>
            </a:r>
            <a:br>
              <a:rPr lang="en-US" i="1" dirty="0">
                <a:latin typeface="+mn-ea"/>
                <a:cs typeface="+mn-ea"/>
              </a:rPr>
            </a:br>
            <a:r>
              <a:rPr sz="1200" i="1" dirty="0">
                <a:solidFill>
                  <a:srgbClr val="004CFF"/>
                </a:solidFill>
                <a:latin typeface="Comic Sans MS"/>
              </a:rPr>
              <a:t>because he has anointed me</a:t>
            </a:r>
            <a:br>
              <a:rPr lang="en-US" i="1" dirty="0">
                <a:latin typeface="+mn-ea"/>
                <a:cs typeface="+mn-ea"/>
              </a:rPr>
            </a:br>
            <a:r>
              <a:rPr sz="1200" i="1" dirty="0">
                <a:solidFill>
                  <a:srgbClr val="004CFF"/>
                </a:solidFill>
                <a:latin typeface="Comic Sans MS"/>
              </a:rPr>
              <a:t>to proclaim good news to the poor.</a:t>
            </a:r>
            <a:br>
              <a:rPr lang="en-US" i="1" dirty="0">
                <a:latin typeface="+mn-ea"/>
                <a:cs typeface="+mn-ea"/>
              </a:rPr>
            </a:br>
            <a:r>
              <a:rPr sz="1200" i="1" dirty="0">
                <a:solidFill>
                  <a:srgbClr val="004CFF"/>
                </a:solidFill>
                <a:latin typeface="Comic Sans MS"/>
              </a:rPr>
              <a:t>He has sent me to proclaim freedom for the prisoners and recovery of sight for the blind,</a:t>
            </a:r>
            <a:br>
              <a:rPr lang="en-US" i="1" dirty="0">
                <a:latin typeface="+mn-ea"/>
                <a:cs typeface="+mn-ea"/>
              </a:rPr>
            </a:br>
            <a:r>
              <a:rPr sz="1200" i="1" dirty="0">
                <a:solidFill>
                  <a:srgbClr val="004CFF"/>
                </a:solidFill>
                <a:latin typeface="Comic Sans MS"/>
              </a:rPr>
              <a:t>to set the oppressed free,</a:t>
            </a:r>
            <a:br>
              <a:rPr lang="en-US" i="1" dirty="0">
                <a:latin typeface="+mn-ea"/>
                <a:cs typeface="+mn-ea"/>
              </a:rPr>
            </a:br>
            <a:r>
              <a:rPr lang="en-US" sz="1200" i="1" dirty="0">
                <a:solidFill>
                  <a:srgbClr val="004CFF"/>
                </a:solidFill>
                <a:latin typeface="Comic Sans MS"/>
              </a:rPr>
              <a:t>to proclaim the year of the Lord’s </a:t>
            </a:r>
            <a:r>
              <a:rPr lang="en-US" sz="1200" i="1" dirty="0" err="1">
                <a:solidFill>
                  <a:srgbClr val="004CFF"/>
                </a:solidFill>
                <a:latin typeface="Comic Sans MS"/>
              </a:rPr>
              <a:t>favour</a:t>
            </a:r>
            <a:r>
              <a:rPr lang="en-US" sz="1200" i="1" dirty="0">
                <a:solidFill>
                  <a:srgbClr val="004CFF"/>
                </a:solidFill>
                <a:latin typeface="Comic Sans MS"/>
              </a:rPr>
              <a:t>”. </a:t>
            </a:r>
          </a:p>
          <a:p>
            <a:r>
              <a:rPr lang="en-US" sz="1200" i="1" dirty="0">
                <a:latin typeface="Comic Sans MS"/>
              </a:rPr>
              <a:t>(Luke 4.18–19) </a:t>
            </a:r>
          </a:p>
          <a:p>
            <a:r>
              <a:rPr lang="en-US" sz="1200" dirty="0">
                <a:latin typeface="Comic Sans MS"/>
              </a:rPr>
              <a:t>The Churches, too, consider this to be their mission in the world. </a:t>
            </a:r>
          </a:p>
          <a:p>
            <a:endParaRPr lang="en-US" dirty="0"/>
          </a:p>
        </p:txBody>
      </p:sp>
    </p:spTree>
    <p:extLst>
      <p:ext uri="{BB962C8B-B14F-4D97-AF65-F5344CB8AC3E}">
        <p14:creationId xmlns:p14="http://schemas.microsoft.com/office/powerpoint/2010/main" val="750455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12381B-9017-44F2-8980-1B70E3C9BB20}"/>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25603" name="Rectangle 1">
            <a:extLst>
              <a:ext uri="{FF2B5EF4-FFF2-40B4-BE49-F238E27FC236}">
                <a16:creationId xmlns:a16="http://schemas.microsoft.com/office/drawing/2014/main" id="{277F69D3-5CAC-4F80-958A-737A684D4CB0}"/>
              </a:ext>
            </a:extLst>
          </p:cNvPr>
          <p:cNvSpPr>
            <a:spLocks noChangeArrowheads="1"/>
          </p:cNvSpPr>
          <p:nvPr>
            <p:extLst>
              <p:ext uri="{D42A27DB-BD31-4B8C-83A1-F6EECF244321}">
                <p14:modId xmlns:p14="http://schemas.microsoft.com/office/powerpoint/2010/main" val="649274970"/>
              </p:ext>
            </p:extLst>
          </p:nvPr>
        </p:nvSpPr>
        <p:spPr bwMode="auto">
          <a:xfrm>
            <a:off x="3800475" y="662940"/>
            <a:ext cx="4752975"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endParaRPr lang="cy-GB" sz="1200" dirty="0">
              <a:solidFill>
                <a:srgbClr val="33FF80"/>
              </a:solidFill>
              <a:latin typeface="Comic Sans MS"/>
            </a:endParaRPr>
          </a:p>
          <a:p>
            <a:pPr>
              <a:spcBef>
                <a:spcPct val="0"/>
              </a:spcBef>
              <a:buNone/>
            </a:pPr>
            <a:r>
              <a:rPr lang="cy-GB" sz="1200" dirty="0">
                <a:latin typeface="Comic Sans MS" panose="030F0702030302020204" pitchFamily="66" charset="0"/>
              </a:rPr>
              <a:t>Food </a:t>
            </a:r>
            <a:r>
              <a:rPr lang="cy-GB" sz="1200" dirty="0" err="1">
                <a:latin typeface="Comic Sans MS" panose="030F0702030302020204" pitchFamily="66" charset="0"/>
              </a:rPr>
              <a:t>banks</a:t>
            </a:r>
            <a:r>
              <a:rPr lang="cy-GB" sz="1200" dirty="0">
                <a:latin typeface="Comic Sans MS" panose="030F0702030302020204" pitchFamily="66" charset="0"/>
              </a:rPr>
              <a:t> </a:t>
            </a:r>
            <a:r>
              <a:rPr lang="cy-GB" sz="1200" dirty="0" err="1">
                <a:latin typeface="Comic Sans MS" panose="030F0702030302020204" pitchFamily="66" charset="0"/>
              </a:rPr>
              <a:t>provide</a:t>
            </a:r>
            <a:r>
              <a:rPr lang="cy-GB" sz="1200" dirty="0">
                <a:latin typeface="Comic Sans MS" panose="030F0702030302020204" pitchFamily="66" charset="0"/>
              </a:rPr>
              <a:t> </a:t>
            </a:r>
            <a:r>
              <a:rPr lang="cy-GB" sz="1200" dirty="0" err="1">
                <a:latin typeface="Comic Sans MS" panose="030F0702030302020204" pitchFamily="66" charset="0"/>
              </a:rPr>
              <a:t>food</a:t>
            </a:r>
            <a:r>
              <a:rPr lang="cy-GB" sz="1200" dirty="0">
                <a:latin typeface="Comic Sans MS" panose="030F0702030302020204" pitchFamily="66" charset="0"/>
              </a:rPr>
              <a:t> </a:t>
            </a:r>
            <a:r>
              <a:rPr lang="cy-GB" sz="1200" dirty="0" err="1">
                <a:latin typeface="Comic Sans MS" panose="030F0702030302020204" pitchFamily="66" charset="0"/>
              </a:rPr>
              <a:t>packages</a:t>
            </a:r>
            <a:r>
              <a:rPr lang="cy-GB" sz="1200" dirty="0">
                <a:latin typeface="Comic Sans MS" panose="030F0702030302020204" pitchFamily="66" charset="0"/>
              </a:rPr>
              <a:t> </a:t>
            </a:r>
            <a:r>
              <a:rPr lang="cy-GB" sz="1200" dirty="0" err="1">
                <a:latin typeface="Comic Sans MS" panose="030F0702030302020204" pitchFamily="66" charset="0"/>
              </a:rPr>
              <a:t>for</a:t>
            </a:r>
            <a:r>
              <a:rPr lang="cy-GB" sz="1200" dirty="0">
                <a:latin typeface="Comic Sans MS" panose="030F0702030302020204" pitchFamily="66" charset="0"/>
              </a:rPr>
              <a:t> </a:t>
            </a:r>
            <a:r>
              <a:rPr lang="cy-GB" sz="1200" dirty="0" err="1">
                <a:latin typeface="Comic Sans MS" panose="030F0702030302020204" pitchFamily="66" charset="0"/>
              </a:rPr>
              <a:t>people</a:t>
            </a:r>
            <a:r>
              <a:rPr lang="cy-GB" sz="1200" dirty="0">
                <a:latin typeface="Comic Sans MS" panose="030F0702030302020204" pitchFamily="66" charset="0"/>
              </a:rPr>
              <a:t> </a:t>
            </a:r>
            <a:r>
              <a:rPr lang="cy-GB" sz="1200" dirty="0" err="1">
                <a:latin typeface="Comic Sans MS" panose="030F0702030302020204" pitchFamily="66" charset="0"/>
              </a:rPr>
              <a:t>who</a:t>
            </a:r>
            <a:r>
              <a:rPr lang="cy-GB" sz="1200" dirty="0">
                <a:latin typeface="Comic Sans MS" panose="030F0702030302020204" pitchFamily="66" charset="0"/>
              </a:rPr>
              <a:t> </a:t>
            </a:r>
            <a:r>
              <a:rPr lang="cy-GB" sz="1200" dirty="0" err="1">
                <a:latin typeface="Comic Sans MS" panose="030F0702030302020204" pitchFamily="66" charset="0"/>
              </a:rPr>
              <a:t>are</a:t>
            </a:r>
            <a:r>
              <a:rPr lang="cy-GB" sz="1200" dirty="0">
                <a:latin typeface="Comic Sans MS" panose="030F0702030302020204" pitchFamily="66" charset="0"/>
              </a:rPr>
              <a:t> at </a:t>
            </a:r>
            <a:r>
              <a:rPr lang="cy-GB" sz="1200" dirty="0" err="1">
                <a:latin typeface="Comic Sans MS" panose="030F0702030302020204" pitchFamily="66" charset="0"/>
              </a:rPr>
              <a:t>risk</a:t>
            </a:r>
            <a:r>
              <a:rPr lang="cy-GB" sz="1200" dirty="0">
                <a:latin typeface="Comic Sans MS" panose="030F0702030302020204" pitchFamily="66" charset="0"/>
              </a:rPr>
              <a:t> of not </a:t>
            </a:r>
            <a:r>
              <a:rPr lang="cy-GB" sz="1200" dirty="0" err="1">
                <a:latin typeface="Comic Sans MS" panose="030F0702030302020204" pitchFamily="66" charset="0"/>
              </a:rPr>
              <a:t>being</a:t>
            </a:r>
            <a:r>
              <a:rPr lang="cy-GB" sz="1200" dirty="0">
                <a:latin typeface="Comic Sans MS" panose="030F0702030302020204" pitchFamily="66" charset="0"/>
              </a:rPr>
              <a:t> </a:t>
            </a:r>
            <a:r>
              <a:rPr lang="cy-GB" sz="1200" dirty="0" err="1">
                <a:latin typeface="Comic Sans MS" panose="030F0702030302020204" pitchFamily="66" charset="0"/>
              </a:rPr>
              <a:t>able</a:t>
            </a:r>
            <a:r>
              <a:rPr lang="cy-GB" sz="1200" dirty="0">
                <a:latin typeface="Comic Sans MS" panose="030F0702030302020204" pitchFamily="66" charset="0"/>
              </a:rPr>
              <a:t> to </a:t>
            </a:r>
            <a:r>
              <a:rPr lang="cy-GB" sz="1200" dirty="0" err="1">
                <a:latin typeface="Comic Sans MS" panose="030F0702030302020204" pitchFamily="66" charset="0"/>
              </a:rPr>
              <a:t>afford</a:t>
            </a:r>
            <a:r>
              <a:rPr lang="cy-GB" sz="1200" dirty="0">
                <a:latin typeface="Comic Sans MS" panose="030F0702030302020204" pitchFamily="66" charset="0"/>
              </a:rPr>
              <a:t> to </a:t>
            </a:r>
            <a:r>
              <a:rPr lang="cy-GB" sz="1200" dirty="0" err="1">
                <a:latin typeface="Comic Sans MS" panose="030F0702030302020204" pitchFamily="66" charset="0"/>
              </a:rPr>
              <a:t>feed</a:t>
            </a:r>
            <a:r>
              <a:rPr lang="cy-GB" sz="1200" dirty="0">
                <a:latin typeface="Comic Sans MS" panose="030F0702030302020204" pitchFamily="66" charset="0"/>
              </a:rPr>
              <a:t> </a:t>
            </a:r>
            <a:r>
              <a:rPr lang="cy-GB" sz="1200" dirty="0" err="1">
                <a:latin typeface="Comic Sans MS" panose="030F0702030302020204" pitchFamily="66" charset="0"/>
              </a:rPr>
              <a:t>themselves</a:t>
            </a:r>
            <a:r>
              <a:rPr lang="cy-GB" sz="1200" dirty="0">
                <a:latin typeface="Comic Sans MS" panose="030F0702030302020204" pitchFamily="66" charset="0"/>
              </a:rPr>
              <a:t> </a:t>
            </a:r>
            <a:r>
              <a:rPr lang="cy-GB" sz="1200" dirty="0" err="1">
                <a:latin typeface="Comic Sans MS" panose="030F0702030302020204" pitchFamily="66" charset="0"/>
              </a:rPr>
              <a:t>and</a:t>
            </a:r>
            <a:r>
              <a:rPr lang="cy-GB" sz="1200" dirty="0">
                <a:latin typeface="Comic Sans MS" panose="030F0702030302020204" pitchFamily="66" charset="0"/>
              </a:rPr>
              <a:t> </a:t>
            </a:r>
            <a:r>
              <a:rPr lang="cy-GB" sz="1200" dirty="0" err="1">
                <a:latin typeface="Comic Sans MS" panose="030F0702030302020204" pitchFamily="66" charset="0"/>
              </a:rPr>
              <a:t>their</a:t>
            </a:r>
            <a:r>
              <a:rPr lang="cy-GB" sz="1200" dirty="0">
                <a:latin typeface="Comic Sans MS" panose="030F0702030302020204" pitchFamily="66" charset="0"/>
              </a:rPr>
              <a:t> </a:t>
            </a:r>
            <a:r>
              <a:rPr lang="cy-GB" sz="1200" dirty="0" err="1">
                <a:latin typeface="Comic Sans MS" panose="030F0702030302020204" pitchFamily="66" charset="0"/>
              </a:rPr>
              <a:t>families</a:t>
            </a:r>
            <a:r>
              <a:rPr lang="cy-GB" sz="1200" dirty="0">
                <a:latin typeface="Comic Sans MS" panose="030F0702030302020204" pitchFamily="66" charset="0"/>
              </a:rPr>
              <a:t>. </a:t>
            </a:r>
            <a:endParaRPr sz="1200" dirty="0">
              <a:latin typeface="Comic Sans MS"/>
            </a:endParaRPr>
          </a:p>
          <a:p>
            <a:pPr>
              <a:spcBef>
                <a:spcPct val="0"/>
              </a:spcBef>
              <a:buNone/>
            </a:pPr>
            <a:r>
              <a:rPr lang="cy-GB" sz="1200" dirty="0">
                <a:latin typeface="Comic Sans MS" panose="030F0702030302020204" pitchFamily="66" charset="0"/>
              </a:rPr>
              <a:t>The </a:t>
            </a:r>
            <a:r>
              <a:rPr lang="cy-GB" sz="1200" dirty="0" err="1">
                <a:latin typeface="Comic Sans MS" panose="030F0702030302020204" pitchFamily="66" charset="0"/>
              </a:rPr>
              <a:t>Trussell</a:t>
            </a:r>
            <a:r>
              <a:rPr lang="cy-GB" sz="1200" dirty="0">
                <a:latin typeface="Comic Sans MS" panose="030F0702030302020204" pitchFamily="66" charset="0"/>
              </a:rPr>
              <a:t> </a:t>
            </a:r>
            <a:r>
              <a:rPr lang="cy-GB" sz="1200" dirty="0" err="1">
                <a:latin typeface="Comic Sans MS" panose="030F0702030302020204" pitchFamily="66" charset="0"/>
              </a:rPr>
              <a:t>Trust</a:t>
            </a:r>
            <a:r>
              <a:rPr lang="cy-GB" sz="1200" dirty="0">
                <a:latin typeface="Comic Sans MS" panose="030F0702030302020204" pitchFamily="66" charset="0"/>
              </a:rPr>
              <a:t> is a </a:t>
            </a:r>
            <a:r>
              <a:rPr lang="cy-GB" sz="1200" dirty="0" err="1">
                <a:latin typeface="Comic Sans MS" panose="030F0702030302020204" pitchFamily="66" charset="0"/>
              </a:rPr>
              <a:t>charity</a:t>
            </a:r>
            <a:r>
              <a:rPr lang="cy-GB" sz="1200" dirty="0">
                <a:latin typeface="Comic Sans MS" panose="030F0702030302020204" pitchFamily="66" charset="0"/>
              </a:rPr>
              <a:t> </a:t>
            </a:r>
            <a:r>
              <a:rPr lang="cy-GB" sz="1200" dirty="0" err="1">
                <a:latin typeface="Comic Sans MS" panose="030F0702030302020204" pitchFamily="66" charset="0"/>
              </a:rPr>
              <a:t>that</a:t>
            </a:r>
            <a:r>
              <a:rPr lang="cy-GB" sz="1200" dirty="0">
                <a:latin typeface="Comic Sans MS" panose="030F0702030302020204" pitchFamily="66" charset="0"/>
              </a:rPr>
              <a:t> </a:t>
            </a:r>
            <a:r>
              <a:rPr lang="cy-GB" sz="1200" dirty="0" err="1">
                <a:latin typeface="Comic Sans MS" panose="030F0702030302020204" pitchFamily="66" charset="0"/>
              </a:rPr>
              <a:t>co-ordinates</a:t>
            </a:r>
            <a:r>
              <a:rPr lang="cy-GB" sz="1200" dirty="0">
                <a:latin typeface="Comic Sans MS" panose="030F0702030302020204" pitchFamily="66" charset="0"/>
              </a:rPr>
              <a:t> a </a:t>
            </a:r>
            <a:r>
              <a:rPr lang="cy-GB" sz="1200" dirty="0" err="1">
                <a:latin typeface="Comic Sans MS" panose="030F0702030302020204" pitchFamily="66" charset="0"/>
              </a:rPr>
              <a:t>nationwide</a:t>
            </a:r>
            <a:r>
              <a:rPr lang="cy-GB" sz="1200" dirty="0">
                <a:latin typeface="Comic Sans MS" panose="030F0702030302020204" pitchFamily="66" charset="0"/>
              </a:rPr>
              <a:t> </a:t>
            </a:r>
            <a:r>
              <a:rPr lang="cy-GB" sz="1200" dirty="0" err="1">
                <a:latin typeface="Comic Sans MS" panose="030F0702030302020204" pitchFamily="66" charset="0"/>
              </a:rPr>
              <a:t>network</a:t>
            </a:r>
            <a:r>
              <a:rPr lang="cy-GB" sz="1200" dirty="0">
                <a:latin typeface="Comic Sans MS" panose="030F0702030302020204" pitchFamily="66" charset="0"/>
              </a:rPr>
              <a:t> of </a:t>
            </a:r>
            <a:r>
              <a:rPr lang="cy-GB" sz="1200" dirty="0" err="1">
                <a:latin typeface="Comic Sans MS" panose="030F0702030302020204" pitchFamily="66" charset="0"/>
              </a:rPr>
              <a:t>food</a:t>
            </a:r>
            <a:r>
              <a:rPr lang="cy-GB" sz="1200" dirty="0">
                <a:latin typeface="Comic Sans MS" panose="030F0702030302020204" pitchFamily="66" charset="0"/>
              </a:rPr>
              <a:t> </a:t>
            </a:r>
            <a:r>
              <a:rPr lang="cy-GB" sz="1200" dirty="0" err="1">
                <a:latin typeface="Comic Sans MS" panose="030F0702030302020204" pitchFamily="66" charset="0"/>
              </a:rPr>
              <a:t>banks</a:t>
            </a:r>
            <a:r>
              <a:rPr lang="cy-GB" sz="1200" dirty="0">
                <a:latin typeface="Comic Sans MS" panose="030F0702030302020204" pitchFamily="66" charset="0"/>
              </a:rPr>
              <a:t>. </a:t>
            </a:r>
            <a:r>
              <a:rPr lang="cy-GB" sz="1200" dirty="0" err="1">
                <a:latin typeface="Comic Sans MS" panose="030F0702030302020204" pitchFamily="66" charset="0"/>
              </a:rPr>
              <a:t>They</a:t>
            </a:r>
            <a:r>
              <a:rPr lang="cy-GB" sz="1200" dirty="0">
                <a:latin typeface="Comic Sans MS" panose="030F0702030302020204" pitchFamily="66" charset="0"/>
              </a:rPr>
              <a:t> </a:t>
            </a:r>
            <a:r>
              <a:rPr lang="cy-GB" sz="1200" dirty="0" err="1">
                <a:latin typeface="Comic Sans MS" panose="030F0702030302020204" pitchFamily="66" charset="0"/>
              </a:rPr>
              <a:t>work</a:t>
            </a:r>
            <a:r>
              <a:rPr lang="cy-GB" sz="1200" dirty="0">
                <a:latin typeface="Comic Sans MS" panose="030F0702030302020204" pitchFamily="66" charset="0"/>
              </a:rPr>
              <a:t> </a:t>
            </a:r>
            <a:r>
              <a:rPr lang="cy-GB" sz="1200" dirty="0" err="1">
                <a:latin typeface="Comic Sans MS" panose="030F0702030302020204" pitchFamily="66" charset="0"/>
              </a:rPr>
              <a:t>in</a:t>
            </a:r>
            <a:r>
              <a:rPr lang="cy-GB" sz="1200" dirty="0">
                <a:latin typeface="Comic Sans MS" panose="030F0702030302020204" pitchFamily="66" charset="0"/>
              </a:rPr>
              <a:t> </a:t>
            </a:r>
            <a:r>
              <a:rPr lang="cy-GB" sz="1200" dirty="0" err="1">
                <a:latin typeface="Comic Sans MS" panose="030F0702030302020204" pitchFamily="66" charset="0"/>
              </a:rPr>
              <a:t>partnership</a:t>
            </a:r>
            <a:r>
              <a:rPr lang="cy-GB" sz="1200" dirty="0">
                <a:latin typeface="Comic Sans MS" panose="030F0702030302020204" pitchFamily="66" charset="0"/>
              </a:rPr>
              <a:t> </a:t>
            </a:r>
            <a:r>
              <a:rPr lang="cy-GB" sz="1200" dirty="0" err="1">
                <a:latin typeface="Comic Sans MS" panose="030F0702030302020204" pitchFamily="66" charset="0"/>
              </a:rPr>
              <a:t>with</a:t>
            </a:r>
            <a:r>
              <a:rPr lang="cy-GB" sz="1200" dirty="0">
                <a:latin typeface="Comic Sans MS" panose="030F0702030302020204" pitchFamily="66" charset="0"/>
              </a:rPr>
              <a:t> </a:t>
            </a:r>
            <a:r>
              <a:rPr lang="cy-GB" sz="1200" dirty="0" err="1">
                <a:latin typeface="Comic Sans MS" panose="030F0702030302020204" pitchFamily="66" charset="0"/>
              </a:rPr>
              <a:t>local</a:t>
            </a:r>
            <a:r>
              <a:rPr lang="cy-GB" sz="1200" dirty="0">
                <a:latin typeface="Comic Sans MS" panose="030F0702030302020204" pitchFamily="66" charset="0"/>
              </a:rPr>
              <a:t> </a:t>
            </a:r>
            <a:r>
              <a:rPr lang="cy-GB" sz="1200" dirty="0" err="1">
                <a:latin typeface="Comic Sans MS" panose="030F0702030302020204" pitchFamily="66" charset="0"/>
              </a:rPr>
              <a:t>communities</a:t>
            </a:r>
            <a:r>
              <a:rPr lang="cy-GB" sz="1200" dirty="0">
                <a:latin typeface="Comic Sans MS" panose="030F0702030302020204" pitchFamily="66" charset="0"/>
              </a:rPr>
              <a:t> to </a:t>
            </a:r>
            <a:r>
              <a:rPr lang="cy-GB" sz="1200" dirty="0" err="1">
                <a:latin typeface="Comic Sans MS" panose="030F0702030302020204" pitchFamily="66" charset="0"/>
              </a:rPr>
              <a:t>alleviate</a:t>
            </a:r>
            <a:r>
              <a:rPr lang="cy-GB" sz="1200" dirty="0">
                <a:latin typeface="Comic Sans MS" panose="030F0702030302020204" pitchFamily="66" charset="0"/>
              </a:rPr>
              <a:t> the </a:t>
            </a:r>
            <a:r>
              <a:rPr lang="cy-GB" sz="1200" dirty="0" err="1">
                <a:latin typeface="Comic Sans MS" panose="030F0702030302020204" pitchFamily="66" charset="0"/>
              </a:rPr>
              <a:t>effects</a:t>
            </a:r>
            <a:r>
              <a:rPr lang="cy-GB" sz="1200" dirty="0">
                <a:latin typeface="Comic Sans MS" panose="030F0702030302020204" pitchFamily="66" charset="0"/>
              </a:rPr>
              <a:t> of </a:t>
            </a:r>
            <a:r>
              <a:rPr lang="cy-GB" sz="1200" dirty="0" err="1">
                <a:latin typeface="Comic Sans MS" panose="030F0702030302020204" pitchFamily="66" charset="0"/>
              </a:rPr>
              <a:t>poverty</a:t>
            </a:r>
            <a:r>
              <a:rPr lang="cy-GB" sz="1200" dirty="0">
                <a:latin typeface="Comic Sans MS" panose="030F0702030302020204" pitchFamily="66" charset="0"/>
              </a:rPr>
              <a:t>. </a:t>
            </a:r>
            <a:r>
              <a:rPr lang="cy-GB" sz="1200" dirty="0" err="1">
                <a:latin typeface="Comic Sans MS" panose="030F0702030302020204" pitchFamily="66" charset="0"/>
              </a:rPr>
              <a:t>Their</a:t>
            </a:r>
            <a:r>
              <a:rPr lang="cy-GB" sz="1200" dirty="0">
                <a:latin typeface="Comic Sans MS" panose="030F0702030302020204" pitchFamily="66" charset="0"/>
              </a:rPr>
              <a:t> </a:t>
            </a:r>
            <a:r>
              <a:rPr lang="cy-GB" sz="1200" dirty="0" err="1">
                <a:latin typeface="Comic Sans MS" panose="030F0702030302020204" pitchFamily="66" charset="0"/>
              </a:rPr>
              <a:t>aim</a:t>
            </a:r>
            <a:r>
              <a:rPr lang="cy-GB" sz="1200" dirty="0">
                <a:latin typeface="Comic Sans MS" panose="030F0702030302020204" pitchFamily="66" charset="0"/>
              </a:rPr>
              <a:t> is to </a:t>
            </a:r>
            <a:r>
              <a:rPr lang="cy-GB" sz="1200" dirty="0" err="1">
                <a:latin typeface="Comic Sans MS" panose="030F0702030302020204" pitchFamily="66" charset="0"/>
              </a:rPr>
              <a:t>eliminate</a:t>
            </a:r>
            <a:r>
              <a:rPr lang="cy-GB" sz="1200" dirty="0">
                <a:latin typeface="Comic Sans MS" panose="030F0702030302020204" pitchFamily="66" charset="0"/>
              </a:rPr>
              <a:t> </a:t>
            </a:r>
            <a:r>
              <a:rPr lang="cy-GB" sz="1200" dirty="0" err="1">
                <a:latin typeface="Comic Sans MS" panose="030F0702030302020204" pitchFamily="66" charset="0"/>
              </a:rPr>
              <a:t>poverty</a:t>
            </a:r>
            <a:r>
              <a:rPr lang="cy-GB" sz="1200" dirty="0">
                <a:latin typeface="Comic Sans MS" panose="030F0702030302020204" pitchFamily="66" charset="0"/>
              </a:rPr>
              <a:t> </a:t>
            </a:r>
            <a:r>
              <a:rPr lang="cy-GB" sz="1200" dirty="0" err="1">
                <a:latin typeface="Comic Sans MS" panose="030F0702030302020204" pitchFamily="66" charset="0"/>
              </a:rPr>
              <a:t>altogether</a:t>
            </a:r>
            <a:r>
              <a:rPr lang="cy-GB" sz="1200" dirty="0">
                <a:latin typeface="Comic Sans MS" panose="030F0702030302020204" pitchFamily="66" charset="0"/>
              </a:rPr>
              <a:t>. The </a:t>
            </a:r>
            <a:r>
              <a:rPr lang="cy-GB" sz="1200" dirty="0" err="1">
                <a:latin typeface="Comic Sans MS" panose="030F0702030302020204" pitchFamily="66" charset="0"/>
              </a:rPr>
              <a:t>work</a:t>
            </a:r>
            <a:r>
              <a:rPr lang="cy-GB" sz="1200" dirty="0">
                <a:latin typeface="Comic Sans MS" panose="030F0702030302020204" pitchFamily="66" charset="0"/>
              </a:rPr>
              <a:t> of the </a:t>
            </a:r>
            <a:r>
              <a:rPr lang="cy-GB" sz="1200" dirty="0" err="1">
                <a:latin typeface="Comic Sans MS" panose="030F0702030302020204" pitchFamily="66" charset="0"/>
              </a:rPr>
              <a:t>Trust</a:t>
            </a:r>
            <a:r>
              <a:rPr lang="cy-GB" sz="1200" dirty="0">
                <a:latin typeface="Comic Sans MS" panose="030F0702030302020204" pitchFamily="66" charset="0"/>
              </a:rPr>
              <a:t> is </a:t>
            </a:r>
            <a:r>
              <a:rPr lang="cy-GB" sz="1200" dirty="0" err="1">
                <a:latin typeface="Comic Sans MS" panose="030F0702030302020204" pitchFamily="66" charset="0"/>
              </a:rPr>
              <a:t>based</a:t>
            </a:r>
            <a:r>
              <a:rPr lang="cy-GB" sz="1200" dirty="0">
                <a:latin typeface="Comic Sans MS" panose="030F0702030302020204" pitchFamily="66" charset="0"/>
              </a:rPr>
              <a:t> </a:t>
            </a:r>
            <a:r>
              <a:rPr lang="cy-GB" sz="1200" dirty="0" err="1">
                <a:latin typeface="Comic Sans MS" panose="030F0702030302020204" pitchFamily="66" charset="0"/>
              </a:rPr>
              <a:t>on</a:t>
            </a:r>
            <a:r>
              <a:rPr lang="cy-GB" sz="1200" dirty="0">
                <a:latin typeface="Comic Sans MS" panose="030F0702030302020204" pitchFamily="66" charset="0"/>
              </a:rPr>
              <a:t> Christian </a:t>
            </a:r>
            <a:r>
              <a:rPr lang="cy-GB" sz="1200" dirty="0" err="1">
                <a:latin typeface="Comic Sans MS" panose="030F0702030302020204" pitchFamily="66" charset="0"/>
              </a:rPr>
              <a:t>principles</a:t>
            </a:r>
            <a:r>
              <a:rPr lang="cy-GB" sz="1200" dirty="0">
                <a:latin typeface="Comic Sans MS" panose="030F0702030302020204" pitchFamily="66" charset="0"/>
              </a:rPr>
              <a:t>, </a:t>
            </a:r>
            <a:r>
              <a:rPr lang="cy-GB" sz="1200" dirty="0" err="1">
                <a:latin typeface="Comic Sans MS" panose="030F0702030302020204" pitchFamily="66" charset="0"/>
              </a:rPr>
              <a:t>in</a:t>
            </a:r>
            <a:r>
              <a:rPr lang="cy-GB" sz="1200" dirty="0">
                <a:latin typeface="Comic Sans MS" panose="030F0702030302020204" pitchFamily="66" charset="0"/>
              </a:rPr>
              <a:t> </a:t>
            </a:r>
            <a:r>
              <a:rPr lang="cy-GB" sz="1200" dirty="0" err="1">
                <a:latin typeface="Comic Sans MS" panose="030F0702030302020204" pitchFamily="66" charset="0"/>
              </a:rPr>
              <a:t>particular</a:t>
            </a:r>
            <a:r>
              <a:rPr lang="cy-GB" sz="1200" dirty="0">
                <a:latin typeface="Comic Sans MS" panose="030F0702030302020204" pitchFamily="66" charset="0"/>
              </a:rPr>
              <a:t> </a:t>
            </a:r>
            <a:r>
              <a:rPr lang="cy-GB" sz="1200" dirty="0" err="1">
                <a:latin typeface="Comic Sans MS" panose="030F0702030302020204" pitchFamily="66" charset="0"/>
              </a:rPr>
              <a:t>those</a:t>
            </a:r>
            <a:r>
              <a:rPr lang="cy-GB" sz="1200" dirty="0">
                <a:latin typeface="Comic Sans MS" panose="030F0702030302020204" pitchFamily="66" charset="0"/>
              </a:rPr>
              <a:t> </a:t>
            </a:r>
            <a:r>
              <a:rPr lang="cy-GB" sz="1200" dirty="0" err="1">
                <a:latin typeface="Comic Sans MS" panose="030F0702030302020204" pitchFamily="66" charset="0"/>
              </a:rPr>
              <a:t>expressed</a:t>
            </a:r>
            <a:r>
              <a:rPr lang="cy-GB" sz="1200" dirty="0">
                <a:latin typeface="Comic Sans MS" panose="030F0702030302020204" pitchFamily="66" charset="0"/>
              </a:rPr>
              <a:t> by </a:t>
            </a:r>
            <a:r>
              <a:rPr lang="cy-GB" sz="1200" dirty="0" err="1">
                <a:latin typeface="Comic Sans MS" panose="030F0702030302020204" pitchFamily="66" charset="0"/>
              </a:rPr>
              <a:t>Jesus</a:t>
            </a:r>
            <a:r>
              <a:rPr lang="cy-GB" sz="1200" dirty="0">
                <a:latin typeface="Comic Sans MS" panose="030F0702030302020204" pitchFamily="66" charset="0"/>
              </a:rPr>
              <a:t> </a:t>
            </a:r>
            <a:r>
              <a:rPr lang="cy-GB" sz="1200" dirty="0" err="1">
                <a:latin typeface="Comic Sans MS" panose="030F0702030302020204" pitchFamily="66" charset="0"/>
              </a:rPr>
              <a:t>in</a:t>
            </a:r>
            <a:r>
              <a:rPr lang="cy-GB" sz="1200" dirty="0">
                <a:latin typeface="Comic Sans MS" panose="030F0702030302020204" pitchFamily="66" charset="0"/>
              </a:rPr>
              <a:t> </a:t>
            </a:r>
            <a:r>
              <a:rPr lang="cy-GB" sz="1200" dirty="0" err="1">
                <a:latin typeface="Comic Sans MS" panose="030F0702030302020204" pitchFamily="66" charset="0"/>
              </a:rPr>
              <a:t>Matthew’s</a:t>
            </a:r>
            <a:r>
              <a:rPr lang="cy-GB" sz="1200" dirty="0">
                <a:latin typeface="Comic Sans MS" panose="030F0702030302020204" pitchFamily="66" charset="0"/>
              </a:rPr>
              <a:t> </a:t>
            </a:r>
            <a:r>
              <a:rPr lang="cy-GB" sz="1200" dirty="0" err="1">
                <a:latin typeface="Comic Sans MS" panose="030F0702030302020204" pitchFamily="66" charset="0"/>
              </a:rPr>
              <a:t>Gospel</a:t>
            </a:r>
            <a:r>
              <a:rPr lang="cy-GB" sz="1200" dirty="0">
                <a:latin typeface="Comic Sans MS" panose="030F0702030302020204" pitchFamily="66" charset="0"/>
              </a:rPr>
              <a:t>: </a:t>
            </a:r>
            <a:endParaRPr sz="1200" dirty="0">
              <a:latin typeface="Comic Sans MS"/>
            </a:endParaRPr>
          </a:p>
          <a:p>
            <a:pPr>
              <a:spcBef>
                <a:spcPct val="0"/>
              </a:spcBef>
              <a:buNone/>
            </a:pPr>
            <a:r>
              <a:rPr lang="cy-GB" sz="1200" i="1" dirty="0">
                <a:solidFill>
                  <a:srgbClr val="004CFF"/>
                </a:solidFill>
                <a:latin typeface="Comic Sans MS" panose="030F0702030302020204" pitchFamily="66" charset="0"/>
              </a:rPr>
              <a:t>"</a:t>
            </a:r>
            <a:r>
              <a:rPr lang="cy-GB" sz="1200" i="1" dirty="0" err="1">
                <a:solidFill>
                  <a:srgbClr val="004CFF"/>
                </a:solidFill>
                <a:latin typeface="Comic Sans MS" panose="030F0702030302020204" pitchFamily="66" charset="0"/>
              </a:rPr>
              <a:t>For</a:t>
            </a:r>
            <a:r>
              <a:rPr lang="cy-GB" sz="1200" i="1" dirty="0">
                <a:solidFill>
                  <a:srgbClr val="004CFF"/>
                </a:solidFill>
                <a:latin typeface="Comic Sans MS" panose="030F0702030302020204" pitchFamily="66" charset="0"/>
              </a:rPr>
              <a:t> I was </a:t>
            </a:r>
            <a:r>
              <a:rPr lang="cy-GB" sz="1200" i="1" dirty="0" err="1">
                <a:solidFill>
                  <a:srgbClr val="004CFF"/>
                </a:solidFill>
                <a:latin typeface="Comic Sans MS" panose="030F0702030302020204" pitchFamily="66" charset="0"/>
              </a:rPr>
              <a:t>hungry</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and</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you</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gave</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me</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something</a:t>
            </a:r>
            <a:r>
              <a:rPr lang="cy-GB" sz="1200" i="1" dirty="0">
                <a:solidFill>
                  <a:srgbClr val="004CFF"/>
                </a:solidFill>
                <a:latin typeface="Comic Sans MS" panose="030F0702030302020204" pitchFamily="66" charset="0"/>
              </a:rPr>
              <a:t> to </a:t>
            </a:r>
            <a:r>
              <a:rPr lang="cy-GB" sz="1200" i="1" dirty="0" err="1">
                <a:solidFill>
                  <a:srgbClr val="004CFF"/>
                </a:solidFill>
                <a:latin typeface="Comic Sans MS" panose="030F0702030302020204" pitchFamily="66" charset="0"/>
              </a:rPr>
              <a:t>eat</a:t>
            </a:r>
            <a:r>
              <a:rPr lang="cy-GB" sz="1200" i="1" dirty="0">
                <a:solidFill>
                  <a:srgbClr val="004CFF"/>
                </a:solidFill>
                <a:latin typeface="Comic Sans MS" panose="030F0702030302020204" pitchFamily="66" charset="0"/>
              </a:rPr>
              <a:t>, I was </a:t>
            </a:r>
            <a:r>
              <a:rPr lang="cy-GB" sz="1200" i="1" dirty="0" err="1">
                <a:solidFill>
                  <a:srgbClr val="004CFF"/>
                </a:solidFill>
                <a:latin typeface="Comic Sans MS" panose="030F0702030302020204" pitchFamily="66" charset="0"/>
              </a:rPr>
              <a:t>thirsty</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and</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you</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gave</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me</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something</a:t>
            </a:r>
            <a:r>
              <a:rPr lang="cy-GB" sz="1200" i="1" dirty="0">
                <a:solidFill>
                  <a:srgbClr val="004CFF"/>
                </a:solidFill>
                <a:latin typeface="Comic Sans MS" panose="030F0702030302020204" pitchFamily="66" charset="0"/>
              </a:rPr>
              <a:t> to </a:t>
            </a:r>
            <a:r>
              <a:rPr lang="cy-GB" sz="1200" i="1" dirty="0" err="1">
                <a:solidFill>
                  <a:srgbClr val="004CFF"/>
                </a:solidFill>
                <a:latin typeface="Comic Sans MS" panose="030F0702030302020204" pitchFamily="66" charset="0"/>
              </a:rPr>
              <a:t>drink</a:t>
            </a:r>
            <a:r>
              <a:rPr lang="cy-GB" sz="1200" i="1" dirty="0">
                <a:solidFill>
                  <a:srgbClr val="004CFF"/>
                </a:solidFill>
                <a:latin typeface="Comic Sans MS" panose="030F0702030302020204" pitchFamily="66" charset="0"/>
              </a:rPr>
              <a:t>, I was a </a:t>
            </a:r>
            <a:r>
              <a:rPr lang="cy-GB" sz="1200" i="1" dirty="0" err="1">
                <a:solidFill>
                  <a:srgbClr val="004CFF"/>
                </a:solidFill>
                <a:latin typeface="Comic Sans MS" panose="030F0702030302020204" pitchFamily="66" charset="0"/>
              </a:rPr>
              <a:t>stranger</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and</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you</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in</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vited</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me</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in</a:t>
            </a:r>
            <a:r>
              <a:rPr lang="cy-GB" sz="1200" i="1" dirty="0">
                <a:solidFill>
                  <a:srgbClr val="004CFF"/>
                </a:solidFill>
                <a:latin typeface="Comic Sans MS" panose="030F0702030302020204" pitchFamily="66" charset="0"/>
              </a:rPr>
              <a:t>, I </a:t>
            </a:r>
            <a:r>
              <a:rPr lang="cy-GB" sz="1200" i="1" dirty="0" err="1">
                <a:solidFill>
                  <a:srgbClr val="004CFF"/>
                </a:solidFill>
                <a:latin typeface="Comic Sans MS" panose="030F0702030302020204" pitchFamily="66" charset="0"/>
              </a:rPr>
              <a:t>needed</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clothes</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and</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you</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clothed</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me</a:t>
            </a:r>
            <a:r>
              <a:rPr lang="cy-GB" sz="1200" i="1" dirty="0">
                <a:solidFill>
                  <a:srgbClr val="004CFF"/>
                </a:solidFill>
                <a:latin typeface="Comic Sans MS" panose="030F0702030302020204" pitchFamily="66" charset="0"/>
              </a:rPr>
              <a:t>, I was </a:t>
            </a:r>
            <a:r>
              <a:rPr lang="cy-GB" sz="1200" i="1" dirty="0" err="1">
                <a:solidFill>
                  <a:srgbClr val="004CFF"/>
                </a:solidFill>
                <a:latin typeface="Comic Sans MS" panose="030F0702030302020204" pitchFamily="66" charset="0"/>
              </a:rPr>
              <a:t>sick</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and</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you</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looked</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after</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me</a:t>
            </a:r>
            <a:r>
              <a:rPr lang="cy-GB" sz="1200" i="1" dirty="0">
                <a:solidFill>
                  <a:srgbClr val="004CFF"/>
                </a:solidFill>
                <a:latin typeface="Comic Sans MS" panose="030F0702030302020204" pitchFamily="66" charset="0"/>
              </a:rPr>
              <a:t>, I was </a:t>
            </a:r>
            <a:r>
              <a:rPr lang="cy-GB" sz="1200" i="1" dirty="0" err="1">
                <a:solidFill>
                  <a:srgbClr val="004CFF"/>
                </a:solidFill>
                <a:latin typeface="Comic Sans MS" panose="030F0702030302020204" pitchFamily="66" charset="0"/>
              </a:rPr>
              <a:t>in</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prison</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and</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you</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came</a:t>
            </a:r>
            <a:r>
              <a:rPr lang="cy-GB" sz="1200" i="1" dirty="0">
                <a:solidFill>
                  <a:srgbClr val="004CFF"/>
                </a:solidFill>
                <a:latin typeface="Comic Sans MS" panose="030F0702030302020204" pitchFamily="66" charset="0"/>
              </a:rPr>
              <a:t> to </a:t>
            </a:r>
            <a:r>
              <a:rPr lang="cy-GB" sz="1200" i="1" dirty="0" err="1">
                <a:solidFill>
                  <a:srgbClr val="004CFF"/>
                </a:solidFill>
                <a:latin typeface="Comic Sans MS" panose="030F0702030302020204" pitchFamily="66" charset="0"/>
              </a:rPr>
              <a:t>visit</a:t>
            </a:r>
            <a:r>
              <a:rPr lang="cy-GB" sz="1200" i="1" dirty="0">
                <a:solidFill>
                  <a:srgbClr val="004CFF"/>
                </a:solidFill>
                <a:latin typeface="Comic Sans MS" panose="030F0702030302020204" pitchFamily="66" charset="0"/>
              </a:rPr>
              <a:t> </a:t>
            </a:r>
            <a:r>
              <a:rPr lang="cy-GB" sz="1200" i="1" dirty="0" err="1">
                <a:solidFill>
                  <a:srgbClr val="004CFF"/>
                </a:solidFill>
                <a:latin typeface="Comic Sans MS" panose="030F0702030302020204" pitchFamily="66" charset="0"/>
              </a:rPr>
              <a:t>me</a:t>
            </a:r>
            <a:r>
              <a:rPr lang="cy-GB" sz="1200" i="1" dirty="0">
                <a:solidFill>
                  <a:srgbClr val="004CFF"/>
                </a:solidFill>
                <a:latin typeface="Comic Sans MS" panose="030F0702030302020204" pitchFamily="66" charset="0"/>
              </a:rPr>
              <a:t>”. </a:t>
            </a:r>
            <a:r>
              <a:rPr lang="cy-GB" sz="1200" i="1" dirty="0">
                <a:solidFill>
                  <a:srgbClr val="004CFF"/>
                </a:solidFill>
                <a:latin typeface="Comic Sans MS"/>
              </a:rPr>
              <a:t> </a:t>
            </a:r>
            <a:r>
              <a:rPr lang="cy-GB" sz="1200" dirty="0">
                <a:latin typeface="Comic Sans MS" panose="030F0702030302020204" pitchFamily="66" charset="0"/>
              </a:rPr>
              <a:t>(Matthew 25.35–36) </a:t>
            </a:r>
          </a:p>
          <a:p>
            <a:pPr>
              <a:spcBef>
                <a:spcPct val="0"/>
              </a:spcBef>
              <a:buNone/>
            </a:pPr>
            <a:endParaRPr sz="1200" dirty="0">
              <a:latin typeface="Comic Sans MS"/>
            </a:endParaRPr>
          </a:p>
          <a:p>
            <a:pPr>
              <a:spcBef>
                <a:spcPct val="0"/>
              </a:spcBef>
              <a:buNone/>
            </a:pPr>
            <a:r>
              <a:rPr lang="cy-GB" sz="1200" dirty="0">
                <a:latin typeface="Comic Sans MS" panose="030F0702030302020204" pitchFamily="66" charset="0"/>
              </a:rPr>
              <a:t>Church Action </a:t>
            </a:r>
            <a:r>
              <a:rPr lang="cy-GB" sz="1200" dirty="0" err="1">
                <a:latin typeface="Comic Sans MS" panose="030F0702030302020204" pitchFamily="66" charset="0"/>
              </a:rPr>
              <a:t>on</a:t>
            </a:r>
            <a:r>
              <a:rPr lang="cy-GB" sz="1200" dirty="0">
                <a:latin typeface="Comic Sans MS" panose="030F0702030302020204" pitchFamily="66" charset="0"/>
              </a:rPr>
              <a:t> </a:t>
            </a:r>
            <a:r>
              <a:rPr lang="cy-GB" sz="1200" dirty="0" err="1">
                <a:latin typeface="Comic Sans MS" panose="030F0702030302020204" pitchFamily="66" charset="0"/>
              </a:rPr>
              <a:t>Poverty</a:t>
            </a:r>
            <a:r>
              <a:rPr lang="cy-GB" sz="1200" dirty="0">
                <a:latin typeface="Comic Sans MS" panose="030F0702030302020204" pitchFamily="66" charset="0"/>
              </a:rPr>
              <a:t> is </a:t>
            </a:r>
            <a:r>
              <a:rPr lang="cy-GB" sz="1200" dirty="0" err="1">
                <a:latin typeface="Comic Sans MS" panose="030F0702030302020204" pitchFamily="66" charset="0"/>
              </a:rPr>
              <a:t>also</a:t>
            </a:r>
            <a:r>
              <a:rPr lang="cy-GB" sz="1200" dirty="0">
                <a:latin typeface="Comic Sans MS" panose="030F0702030302020204" pitchFamily="66" charset="0"/>
              </a:rPr>
              <a:t> </a:t>
            </a:r>
            <a:r>
              <a:rPr lang="cy-GB" sz="1200" dirty="0" err="1">
                <a:latin typeface="Comic Sans MS" panose="030F0702030302020204" pitchFamily="66" charset="0"/>
              </a:rPr>
              <a:t>committed</a:t>
            </a:r>
            <a:r>
              <a:rPr lang="cy-GB" sz="1200" dirty="0">
                <a:latin typeface="Comic Sans MS" panose="030F0702030302020204" pitchFamily="66" charset="0"/>
              </a:rPr>
              <a:t> to </a:t>
            </a:r>
            <a:r>
              <a:rPr lang="cy-GB" sz="1200" dirty="0" err="1">
                <a:latin typeface="Comic Sans MS" panose="030F0702030302020204" pitchFamily="66" charset="0"/>
              </a:rPr>
              <a:t>tackling</a:t>
            </a:r>
            <a:r>
              <a:rPr lang="cy-GB" sz="1200" dirty="0">
                <a:latin typeface="Comic Sans MS" panose="030F0702030302020204" pitchFamily="66" charset="0"/>
              </a:rPr>
              <a:t> </a:t>
            </a:r>
            <a:r>
              <a:rPr lang="cy-GB" sz="1200" dirty="0" err="1">
                <a:latin typeface="Comic Sans MS" panose="030F0702030302020204" pitchFamily="66" charset="0"/>
              </a:rPr>
              <a:t>poverty</a:t>
            </a:r>
            <a:r>
              <a:rPr lang="cy-GB" sz="1200" dirty="0">
                <a:latin typeface="Comic Sans MS" panose="030F0702030302020204" pitchFamily="66" charset="0"/>
              </a:rPr>
              <a:t> </a:t>
            </a:r>
            <a:r>
              <a:rPr lang="cy-GB" sz="1200" dirty="0" err="1">
                <a:latin typeface="Comic Sans MS" panose="030F0702030302020204" pitchFamily="66" charset="0"/>
              </a:rPr>
              <a:t>in</a:t>
            </a:r>
            <a:r>
              <a:rPr lang="cy-GB" sz="1200" dirty="0">
                <a:latin typeface="Comic Sans MS" panose="030F0702030302020204" pitchFamily="66" charset="0"/>
              </a:rPr>
              <a:t> the UK. It </a:t>
            </a:r>
            <a:r>
              <a:rPr lang="cy-GB" sz="1200" dirty="0" err="1">
                <a:latin typeface="Comic Sans MS" panose="030F0702030302020204" pitchFamily="66" charset="0"/>
              </a:rPr>
              <a:t>works</a:t>
            </a:r>
            <a:r>
              <a:rPr lang="cy-GB" sz="1200" dirty="0">
                <a:latin typeface="Comic Sans MS" panose="030F0702030302020204" pitchFamily="66" charset="0"/>
              </a:rPr>
              <a:t> </a:t>
            </a:r>
            <a:r>
              <a:rPr lang="cy-GB" sz="1200" dirty="0" err="1">
                <a:latin typeface="Comic Sans MS" panose="030F0702030302020204" pitchFamily="66" charset="0"/>
              </a:rPr>
              <a:t>in</a:t>
            </a:r>
            <a:r>
              <a:rPr lang="cy-GB" sz="1200" dirty="0">
                <a:latin typeface="Comic Sans MS" panose="030F0702030302020204" pitchFamily="66" charset="0"/>
              </a:rPr>
              <a:t> </a:t>
            </a:r>
            <a:r>
              <a:rPr lang="cy-GB" sz="1200" dirty="0" err="1">
                <a:latin typeface="Comic Sans MS" panose="030F0702030302020204" pitchFamily="66" charset="0"/>
              </a:rPr>
              <a:t>partnership</a:t>
            </a:r>
            <a:r>
              <a:rPr lang="cy-GB" sz="1200" dirty="0">
                <a:latin typeface="Comic Sans MS" panose="030F0702030302020204" pitchFamily="66" charset="0"/>
              </a:rPr>
              <a:t> </a:t>
            </a:r>
            <a:r>
              <a:rPr lang="cy-GB" sz="1200" dirty="0" err="1">
                <a:latin typeface="Comic Sans MS" panose="030F0702030302020204" pitchFamily="66" charset="0"/>
              </a:rPr>
              <a:t>with</a:t>
            </a:r>
            <a:r>
              <a:rPr lang="cy-GB" sz="1200" dirty="0">
                <a:latin typeface="Comic Sans MS" panose="030F0702030302020204" pitchFamily="66" charset="0"/>
              </a:rPr>
              <a:t> </a:t>
            </a:r>
            <a:r>
              <a:rPr lang="cy-GB" sz="1200" dirty="0" err="1">
                <a:latin typeface="Comic Sans MS" panose="030F0702030302020204" pitchFamily="66" charset="0"/>
              </a:rPr>
              <a:t>churches</a:t>
            </a:r>
            <a:r>
              <a:rPr lang="cy-GB" sz="1200" dirty="0">
                <a:latin typeface="Comic Sans MS" panose="030F0702030302020204" pitchFamily="66" charset="0"/>
              </a:rPr>
              <a:t> of </a:t>
            </a:r>
            <a:r>
              <a:rPr lang="cy-GB" sz="1200" dirty="0" err="1">
                <a:latin typeface="Comic Sans MS" panose="030F0702030302020204" pitchFamily="66" charset="0"/>
              </a:rPr>
              <a:t>different</a:t>
            </a:r>
            <a:r>
              <a:rPr lang="cy-GB" sz="1200" dirty="0">
                <a:latin typeface="Comic Sans MS" panose="030F0702030302020204" pitchFamily="66" charset="0"/>
              </a:rPr>
              <a:t> </a:t>
            </a:r>
            <a:r>
              <a:rPr lang="cy-GB" sz="1200" dirty="0" err="1">
                <a:latin typeface="Comic Sans MS" panose="030F0702030302020204" pitchFamily="66" charset="0"/>
              </a:rPr>
              <a:t>denominations</a:t>
            </a:r>
            <a:r>
              <a:rPr lang="cy-GB" sz="1200" dirty="0">
                <a:latin typeface="Comic Sans MS" panose="030F0702030302020204" pitchFamily="66" charset="0"/>
              </a:rPr>
              <a:t> </a:t>
            </a:r>
            <a:r>
              <a:rPr lang="cy-GB" sz="1200" dirty="0" err="1">
                <a:latin typeface="Comic Sans MS" panose="030F0702030302020204" pitchFamily="66" charset="0"/>
              </a:rPr>
              <a:t>and</a:t>
            </a:r>
            <a:r>
              <a:rPr lang="cy-GB" sz="1200" dirty="0">
                <a:latin typeface="Comic Sans MS" panose="030F0702030302020204" pitchFamily="66" charset="0"/>
              </a:rPr>
              <a:t> </a:t>
            </a:r>
            <a:r>
              <a:rPr lang="cy-GB" sz="1200" dirty="0" err="1">
                <a:latin typeface="Comic Sans MS" panose="030F0702030302020204" pitchFamily="66" charset="0"/>
              </a:rPr>
              <a:t>with</a:t>
            </a:r>
            <a:r>
              <a:rPr lang="cy-GB" sz="1200" dirty="0">
                <a:latin typeface="Comic Sans MS" panose="030F0702030302020204" pitchFamily="66" charset="0"/>
              </a:rPr>
              <a:t> </a:t>
            </a:r>
            <a:r>
              <a:rPr lang="cy-GB" sz="1200" dirty="0" err="1">
                <a:latin typeface="Comic Sans MS" panose="030F0702030302020204" pitchFamily="66" charset="0"/>
              </a:rPr>
              <a:t>people</a:t>
            </a:r>
            <a:r>
              <a:rPr lang="cy-GB" sz="1200" dirty="0">
                <a:latin typeface="Comic Sans MS" panose="030F0702030302020204" pitchFamily="66" charset="0"/>
              </a:rPr>
              <a:t> </a:t>
            </a:r>
            <a:r>
              <a:rPr lang="cy-GB" sz="1200" dirty="0" err="1">
                <a:latin typeface="Comic Sans MS" panose="030F0702030302020204" pitchFamily="66" charset="0"/>
              </a:rPr>
              <a:t>in</a:t>
            </a:r>
            <a:r>
              <a:rPr lang="cy-GB" sz="1200" dirty="0">
                <a:latin typeface="Comic Sans MS" panose="030F0702030302020204" pitchFamily="66" charset="0"/>
              </a:rPr>
              <a:t> </a:t>
            </a:r>
            <a:r>
              <a:rPr lang="cy-GB" sz="1200" dirty="0" err="1">
                <a:latin typeface="Comic Sans MS" panose="030F0702030302020204" pitchFamily="66" charset="0"/>
              </a:rPr>
              <a:t>poverty</a:t>
            </a:r>
            <a:r>
              <a:rPr lang="cy-GB" sz="1200" dirty="0">
                <a:latin typeface="Comic Sans MS" panose="030F0702030302020204" pitchFamily="66" charset="0"/>
              </a:rPr>
              <a:t> </a:t>
            </a:r>
            <a:r>
              <a:rPr lang="cy-GB" sz="1200" dirty="0" err="1">
                <a:latin typeface="Comic Sans MS" panose="030F0702030302020204" pitchFamily="66" charset="0"/>
              </a:rPr>
              <a:t>themselves</a:t>
            </a:r>
            <a:r>
              <a:rPr lang="cy-GB" sz="1200" dirty="0">
                <a:latin typeface="Comic Sans MS" panose="030F0702030302020204" pitchFamily="66" charset="0"/>
              </a:rPr>
              <a:t> to </a:t>
            </a:r>
            <a:r>
              <a:rPr lang="cy-GB" sz="1200" dirty="0" err="1">
                <a:latin typeface="Comic Sans MS" panose="030F0702030302020204" pitchFamily="66" charset="0"/>
              </a:rPr>
              <a:t>find</a:t>
            </a:r>
            <a:r>
              <a:rPr lang="cy-GB" sz="1200" dirty="0">
                <a:latin typeface="Comic Sans MS" panose="030F0702030302020204" pitchFamily="66" charset="0"/>
              </a:rPr>
              <a:t> </a:t>
            </a:r>
            <a:r>
              <a:rPr lang="cy-GB" sz="1200" dirty="0" err="1">
                <a:latin typeface="Comic Sans MS" panose="030F0702030302020204" pitchFamily="66" charset="0"/>
              </a:rPr>
              <a:t>solutions</a:t>
            </a:r>
            <a:r>
              <a:rPr lang="cy-GB" sz="1200" dirty="0">
                <a:latin typeface="Comic Sans MS" panose="030F0702030302020204" pitchFamily="66" charset="0"/>
              </a:rPr>
              <a:t> to </a:t>
            </a:r>
            <a:r>
              <a:rPr lang="cy-GB" sz="1200" dirty="0" err="1">
                <a:latin typeface="Comic Sans MS" panose="030F0702030302020204" pitchFamily="66" charset="0"/>
              </a:rPr>
              <a:t>poverty</a:t>
            </a:r>
            <a:r>
              <a:rPr lang="cy-GB" sz="1200" dirty="0">
                <a:latin typeface="Comic Sans MS" panose="030F0702030302020204" pitchFamily="66" charset="0"/>
              </a:rPr>
              <a:t>, </a:t>
            </a:r>
            <a:r>
              <a:rPr lang="cy-GB" sz="1200" dirty="0" err="1">
                <a:latin typeface="Comic Sans MS" panose="030F0702030302020204" pitchFamily="66" charset="0"/>
              </a:rPr>
              <a:t>locally</a:t>
            </a:r>
            <a:r>
              <a:rPr lang="cy-GB" sz="1200" dirty="0">
                <a:latin typeface="Comic Sans MS" panose="030F0702030302020204" pitchFamily="66" charset="0"/>
              </a:rPr>
              <a:t>, </a:t>
            </a:r>
            <a:r>
              <a:rPr lang="cy-GB" sz="1200" dirty="0" err="1">
                <a:latin typeface="Comic Sans MS" panose="030F0702030302020204" pitchFamily="66" charset="0"/>
              </a:rPr>
              <a:t>nationally</a:t>
            </a:r>
            <a:r>
              <a:rPr lang="cy-GB" sz="1200" dirty="0">
                <a:latin typeface="Comic Sans MS" panose="030F0702030302020204" pitchFamily="66" charset="0"/>
              </a:rPr>
              <a:t> </a:t>
            </a:r>
            <a:r>
              <a:rPr lang="cy-GB" sz="1200" dirty="0" err="1">
                <a:latin typeface="Comic Sans MS" panose="030F0702030302020204" pitchFamily="66" charset="0"/>
              </a:rPr>
              <a:t>and</a:t>
            </a:r>
            <a:r>
              <a:rPr lang="cy-GB" sz="1200" dirty="0">
                <a:latin typeface="Comic Sans MS" panose="030F0702030302020204" pitchFamily="66" charset="0"/>
              </a:rPr>
              <a:t> </a:t>
            </a:r>
            <a:r>
              <a:rPr lang="cy-GB" sz="1200" dirty="0" err="1">
                <a:latin typeface="Comic Sans MS" panose="030F0702030302020204" pitchFamily="66" charset="0"/>
              </a:rPr>
              <a:t>globally</a:t>
            </a:r>
            <a:r>
              <a:rPr lang="cy-GB" sz="1200" dirty="0">
                <a:latin typeface="Comic Sans MS" panose="030F0702030302020204" pitchFamily="66" charset="0"/>
              </a:rPr>
              <a:t>. </a:t>
            </a:r>
            <a:r>
              <a:rPr lang="cy-GB" sz="1200" dirty="0" err="1">
                <a:latin typeface="Comic Sans MS" panose="030F0702030302020204" pitchFamily="66" charset="0"/>
              </a:rPr>
              <a:t>They</a:t>
            </a:r>
            <a:r>
              <a:rPr lang="cy-GB" sz="1200" dirty="0">
                <a:latin typeface="Comic Sans MS" panose="030F0702030302020204" pitchFamily="66" charset="0"/>
              </a:rPr>
              <a:t> </a:t>
            </a:r>
            <a:r>
              <a:rPr lang="cy-GB" sz="1200" dirty="0" err="1">
                <a:latin typeface="Comic Sans MS" panose="030F0702030302020204" pitchFamily="66" charset="0"/>
              </a:rPr>
              <a:t>believe</a:t>
            </a:r>
            <a:r>
              <a:rPr lang="cy-GB" sz="1200" dirty="0">
                <a:latin typeface="Comic Sans MS" panose="030F0702030302020204" pitchFamily="66" charset="0"/>
              </a:rPr>
              <a:t> </a:t>
            </a:r>
            <a:r>
              <a:rPr lang="cy-GB" sz="1200" dirty="0" err="1">
                <a:latin typeface="Comic Sans MS" panose="030F0702030302020204" pitchFamily="66" charset="0"/>
              </a:rPr>
              <a:t>they</a:t>
            </a:r>
            <a:r>
              <a:rPr lang="cy-GB" sz="1200" dirty="0">
                <a:latin typeface="Comic Sans MS" panose="030F0702030302020204" pitchFamily="66" charset="0"/>
              </a:rPr>
              <a:t> </a:t>
            </a:r>
            <a:r>
              <a:rPr lang="cy-GB" sz="1200" dirty="0" err="1">
                <a:latin typeface="Comic Sans MS" panose="030F0702030302020204" pitchFamily="66" charset="0"/>
              </a:rPr>
              <a:t>have</a:t>
            </a:r>
            <a:r>
              <a:rPr lang="cy-GB" sz="1200" dirty="0">
                <a:latin typeface="Comic Sans MS" panose="030F0702030302020204" pitchFamily="66" charset="0"/>
              </a:rPr>
              <a:t> a </a:t>
            </a:r>
            <a:r>
              <a:rPr lang="cy-GB" sz="1200" dirty="0" err="1">
                <a:latin typeface="Comic Sans MS" panose="030F0702030302020204" pitchFamily="66" charset="0"/>
              </a:rPr>
              <a:t>duty</a:t>
            </a:r>
            <a:r>
              <a:rPr lang="cy-GB" sz="1200" dirty="0">
                <a:latin typeface="Comic Sans MS" panose="030F0702030302020204" pitchFamily="66" charset="0"/>
              </a:rPr>
              <a:t> to help all </a:t>
            </a:r>
            <a:r>
              <a:rPr lang="cy-GB" sz="1200" dirty="0" err="1">
                <a:latin typeface="Comic Sans MS" panose="030F0702030302020204" pitchFamily="66" charset="0"/>
              </a:rPr>
              <a:t>people</a:t>
            </a:r>
            <a:r>
              <a:rPr lang="cy-GB" sz="1200" dirty="0">
                <a:latin typeface="Comic Sans MS" panose="030F0702030302020204" pitchFamily="66" charset="0"/>
              </a:rPr>
              <a:t>, as </a:t>
            </a:r>
            <a:r>
              <a:rPr lang="cy-GB" sz="1200" dirty="0" err="1">
                <a:latin typeface="Comic Sans MS" panose="030F0702030302020204" pitchFamily="66" charset="0"/>
              </a:rPr>
              <a:t>creations</a:t>
            </a:r>
            <a:r>
              <a:rPr lang="cy-GB" sz="1200" dirty="0">
                <a:latin typeface="Comic Sans MS" panose="030F0702030302020204" pitchFamily="66" charset="0"/>
              </a:rPr>
              <a:t> of </a:t>
            </a:r>
            <a:r>
              <a:rPr lang="cy-GB" sz="1200" dirty="0" err="1">
                <a:latin typeface="Comic Sans MS" panose="030F0702030302020204" pitchFamily="66" charset="0"/>
              </a:rPr>
              <a:t>God</a:t>
            </a:r>
            <a:r>
              <a:rPr lang="cy-GB" sz="1200" dirty="0">
                <a:latin typeface="Comic Sans MS" panose="030F0702030302020204" pitchFamily="66" charset="0"/>
              </a:rPr>
              <a:t>: </a:t>
            </a:r>
            <a:endParaRPr sz="1200" dirty="0">
              <a:latin typeface="Comic Sans MS"/>
            </a:endParaRPr>
          </a:p>
          <a:p>
            <a:pPr>
              <a:spcBef>
                <a:spcPct val="0"/>
              </a:spcBef>
              <a:buNone/>
            </a:pPr>
            <a:r>
              <a:rPr lang="cy-GB" sz="1200" dirty="0">
                <a:solidFill>
                  <a:srgbClr val="004CFF"/>
                </a:solidFill>
                <a:latin typeface="Comic Sans MS" panose="030F0702030302020204" pitchFamily="66" charset="0"/>
              </a:rPr>
              <a:t>At Church Action </a:t>
            </a:r>
            <a:r>
              <a:rPr lang="cy-GB" sz="1200" dirty="0" err="1">
                <a:solidFill>
                  <a:srgbClr val="004CFF"/>
                </a:solidFill>
                <a:latin typeface="Comic Sans MS" panose="030F0702030302020204" pitchFamily="66" charset="0"/>
              </a:rPr>
              <a:t>on</a:t>
            </a:r>
            <a:r>
              <a:rPr lang="cy-GB" sz="1200" dirty="0">
                <a:solidFill>
                  <a:srgbClr val="004CFF"/>
                </a:solidFill>
                <a:latin typeface="Comic Sans MS" panose="030F0702030302020204" pitchFamily="66" charset="0"/>
              </a:rPr>
              <a:t> </a:t>
            </a:r>
            <a:r>
              <a:rPr lang="cy-GB" sz="1200" dirty="0" err="1">
                <a:solidFill>
                  <a:srgbClr val="004CFF"/>
                </a:solidFill>
                <a:latin typeface="Comic Sans MS" panose="030F0702030302020204" pitchFamily="66" charset="0"/>
              </a:rPr>
              <a:t>Poverty</a:t>
            </a:r>
            <a:r>
              <a:rPr lang="cy-GB" sz="1200" dirty="0">
                <a:solidFill>
                  <a:srgbClr val="004CFF"/>
                </a:solidFill>
                <a:latin typeface="Comic Sans MS" panose="030F0702030302020204" pitchFamily="66" charset="0"/>
              </a:rPr>
              <a:t>, we </a:t>
            </a:r>
            <a:r>
              <a:rPr lang="cy-GB" sz="1200" dirty="0" err="1">
                <a:solidFill>
                  <a:srgbClr val="004CFF"/>
                </a:solidFill>
                <a:latin typeface="Comic Sans MS" panose="030F0702030302020204" pitchFamily="66" charset="0"/>
              </a:rPr>
              <a:t>believe</a:t>
            </a:r>
            <a:r>
              <a:rPr lang="cy-GB" sz="1200" dirty="0">
                <a:solidFill>
                  <a:srgbClr val="004CFF"/>
                </a:solidFill>
                <a:latin typeface="Comic Sans MS" panose="030F0702030302020204" pitchFamily="66" charset="0"/>
              </a:rPr>
              <a:t> </a:t>
            </a:r>
            <a:r>
              <a:rPr lang="cy-GB" sz="1200" dirty="0" err="1">
                <a:solidFill>
                  <a:srgbClr val="004CFF"/>
                </a:solidFill>
                <a:latin typeface="Comic Sans MS" panose="030F0702030302020204" pitchFamily="66" charset="0"/>
              </a:rPr>
              <a:t>that</a:t>
            </a:r>
            <a:r>
              <a:rPr lang="cy-GB" sz="1200" dirty="0">
                <a:solidFill>
                  <a:srgbClr val="004CFF"/>
                </a:solidFill>
                <a:latin typeface="Comic Sans MS" panose="030F0702030302020204" pitchFamily="66" charset="0"/>
              </a:rPr>
              <a:t> </a:t>
            </a:r>
            <a:r>
              <a:rPr lang="cy-GB" sz="1200" dirty="0" err="1">
                <a:solidFill>
                  <a:srgbClr val="004CFF"/>
                </a:solidFill>
                <a:latin typeface="Comic Sans MS" panose="030F0702030302020204" pitchFamily="66" charset="0"/>
              </a:rPr>
              <a:t>everyone</a:t>
            </a:r>
            <a:r>
              <a:rPr lang="cy-GB" sz="1200" dirty="0">
                <a:solidFill>
                  <a:srgbClr val="004CFF"/>
                </a:solidFill>
                <a:latin typeface="Comic Sans MS" panose="030F0702030302020204" pitchFamily="66" charset="0"/>
              </a:rPr>
              <a:t> is </a:t>
            </a:r>
            <a:r>
              <a:rPr lang="cy-GB" sz="1200" dirty="0" err="1">
                <a:solidFill>
                  <a:srgbClr val="004CFF"/>
                </a:solidFill>
                <a:latin typeface="Comic Sans MS" panose="030F0702030302020204" pitchFamily="66" charset="0"/>
              </a:rPr>
              <a:t>created</a:t>
            </a:r>
            <a:r>
              <a:rPr lang="cy-GB" sz="1200" dirty="0">
                <a:solidFill>
                  <a:srgbClr val="004CFF"/>
                </a:solidFill>
                <a:latin typeface="Comic Sans MS" panose="030F0702030302020204" pitchFamily="66" charset="0"/>
              </a:rPr>
              <a:t> </a:t>
            </a:r>
            <a:r>
              <a:rPr lang="cy-GB" sz="1200" dirty="0" err="1">
                <a:solidFill>
                  <a:srgbClr val="004CFF"/>
                </a:solidFill>
                <a:latin typeface="Comic Sans MS" panose="030F0702030302020204" pitchFamily="66" charset="0"/>
              </a:rPr>
              <a:t>in</a:t>
            </a:r>
            <a:r>
              <a:rPr lang="cy-GB" sz="1200" dirty="0">
                <a:solidFill>
                  <a:srgbClr val="004CFF"/>
                </a:solidFill>
                <a:latin typeface="Comic Sans MS" panose="030F0702030302020204" pitchFamily="66" charset="0"/>
              </a:rPr>
              <a:t> the </a:t>
            </a:r>
            <a:r>
              <a:rPr lang="cy-GB" sz="1200" dirty="0" err="1">
                <a:solidFill>
                  <a:srgbClr val="004CFF"/>
                </a:solidFill>
                <a:latin typeface="Comic Sans MS" panose="030F0702030302020204" pitchFamily="66" charset="0"/>
              </a:rPr>
              <a:t>image</a:t>
            </a:r>
            <a:r>
              <a:rPr lang="cy-GB" sz="1200" dirty="0">
                <a:solidFill>
                  <a:srgbClr val="004CFF"/>
                </a:solidFill>
                <a:latin typeface="Comic Sans MS" panose="030F0702030302020204" pitchFamily="66" charset="0"/>
              </a:rPr>
              <a:t> </a:t>
            </a:r>
            <a:r>
              <a:rPr lang="cy-GB" sz="1200" dirty="0" err="1">
                <a:solidFill>
                  <a:srgbClr val="004CFF"/>
                </a:solidFill>
                <a:latin typeface="Comic Sans MS" panose="030F0702030302020204" pitchFamily="66" charset="0"/>
              </a:rPr>
              <a:t>and</a:t>
            </a:r>
            <a:r>
              <a:rPr lang="cy-GB" sz="1200" dirty="0">
                <a:solidFill>
                  <a:srgbClr val="004CFF"/>
                </a:solidFill>
                <a:latin typeface="Comic Sans MS" panose="030F0702030302020204" pitchFamily="66" charset="0"/>
              </a:rPr>
              <a:t> </a:t>
            </a:r>
            <a:r>
              <a:rPr lang="cy-GB" sz="1200" dirty="0" err="1">
                <a:solidFill>
                  <a:srgbClr val="004CFF"/>
                </a:solidFill>
                <a:latin typeface="Comic Sans MS" panose="030F0702030302020204" pitchFamily="66" charset="0"/>
              </a:rPr>
              <a:t>likeness</a:t>
            </a:r>
            <a:r>
              <a:rPr lang="cy-GB" sz="1200" dirty="0">
                <a:solidFill>
                  <a:srgbClr val="004CFF"/>
                </a:solidFill>
                <a:latin typeface="Comic Sans MS" panose="030F0702030302020204" pitchFamily="66" charset="0"/>
              </a:rPr>
              <a:t> of </a:t>
            </a:r>
            <a:r>
              <a:rPr lang="cy-GB" sz="1200" dirty="0" err="1">
                <a:solidFill>
                  <a:srgbClr val="004CFF"/>
                </a:solidFill>
                <a:latin typeface="Comic Sans MS" panose="030F0702030302020204" pitchFamily="66" charset="0"/>
              </a:rPr>
              <a:t>God</a:t>
            </a:r>
            <a:r>
              <a:rPr lang="cy-GB" sz="1200" dirty="0">
                <a:solidFill>
                  <a:srgbClr val="004CFF"/>
                </a:solidFill>
                <a:latin typeface="Comic Sans MS" panose="030F0702030302020204" pitchFamily="66" charset="0"/>
              </a:rPr>
              <a:t>, </a:t>
            </a:r>
            <a:r>
              <a:rPr lang="cy-GB" sz="1200" dirty="0" err="1">
                <a:solidFill>
                  <a:srgbClr val="004CFF"/>
                </a:solidFill>
                <a:latin typeface="Comic Sans MS" panose="030F0702030302020204" pitchFamily="66" charset="0"/>
              </a:rPr>
              <a:t>and</a:t>
            </a:r>
            <a:r>
              <a:rPr lang="cy-GB" sz="1200" dirty="0">
                <a:solidFill>
                  <a:srgbClr val="004CFF"/>
                </a:solidFill>
                <a:latin typeface="Comic Sans MS" panose="030F0702030302020204" pitchFamily="66" charset="0"/>
              </a:rPr>
              <a:t> </a:t>
            </a:r>
            <a:r>
              <a:rPr lang="cy-GB" sz="1200" dirty="0" err="1">
                <a:solidFill>
                  <a:srgbClr val="004CFF"/>
                </a:solidFill>
                <a:latin typeface="Comic Sans MS" panose="030F0702030302020204" pitchFamily="66" charset="0"/>
              </a:rPr>
              <a:t>deserves</a:t>
            </a:r>
            <a:r>
              <a:rPr lang="cy-GB" sz="1200" dirty="0">
                <a:solidFill>
                  <a:srgbClr val="004CFF"/>
                </a:solidFill>
                <a:latin typeface="Comic Sans MS" panose="030F0702030302020204" pitchFamily="66" charset="0"/>
              </a:rPr>
              <a:t> </a:t>
            </a:r>
            <a:r>
              <a:rPr lang="cy-GB" sz="1200" dirty="0" err="1">
                <a:solidFill>
                  <a:srgbClr val="004CFF"/>
                </a:solidFill>
                <a:latin typeface="Comic Sans MS" panose="030F0702030302020204" pitchFamily="66" charset="0"/>
              </a:rPr>
              <a:t>equal</a:t>
            </a:r>
            <a:r>
              <a:rPr lang="cy-GB" sz="1200" dirty="0">
                <a:solidFill>
                  <a:srgbClr val="004CFF"/>
                </a:solidFill>
                <a:latin typeface="Comic Sans MS" panose="030F0702030302020204" pitchFamily="66" charset="0"/>
              </a:rPr>
              <a:t> </a:t>
            </a:r>
            <a:r>
              <a:rPr lang="cy-GB" sz="1200" dirty="0" err="1">
                <a:solidFill>
                  <a:srgbClr val="004CFF"/>
                </a:solidFill>
                <a:latin typeface="Comic Sans MS" panose="030F0702030302020204" pitchFamily="66" charset="0"/>
              </a:rPr>
              <a:t>treatment</a:t>
            </a:r>
            <a:r>
              <a:rPr lang="cy-GB" sz="1200" dirty="0">
                <a:solidFill>
                  <a:srgbClr val="004CFF"/>
                </a:solidFill>
                <a:latin typeface="Comic Sans MS" panose="030F0702030302020204" pitchFamily="66" charset="0"/>
              </a:rPr>
              <a:t>. </a:t>
            </a:r>
            <a:r>
              <a:rPr lang="cy-GB" sz="1200" dirty="0">
                <a:latin typeface="Comic Sans MS" panose="030F0702030302020204" pitchFamily="66" charset="0"/>
              </a:rPr>
              <a:t>(Church Action </a:t>
            </a:r>
            <a:r>
              <a:rPr lang="cy-GB" sz="1200" dirty="0" err="1">
                <a:latin typeface="Comic Sans MS" panose="030F0702030302020204" pitchFamily="66" charset="0"/>
              </a:rPr>
              <a:t>on</a:t>
            </a:r>
            <a:r>
              <a:rPr lang="cy-GB" sz="1200" dirty="0">
                <a:latin typeface="Comic Sans MS" panose="030F0702030302020204" pitchFamily="66" charset="0"/>
              </a:rPr>
              <a:t> </a:t>
            </a:r>
            <a:r>
              <a:rPr lang="cy-GB" sz="1200" dirty="0" err="1">
                <a:latin typeface="Comic Sans MS" panose="030F0702030302020204" pitchFamily="66" charset="0"/>
              </a:rPr>
              <a:t>Poverty</a:t>
            </a:r>
            <a:r>
              <a:rPr lang="cy-GB" sz="1200" dirty="0">
                <a:latin typeface="Comic Sans MS" panose="030F0702030302020204" pitchFamily="66" charset="0"/>
              </a:rPr>
              <a:t> </a:t>
            </a:r>
            <a:r>
              <a:rPr lang="cy-GB" sz="1200" dirty="0" err="1">
                <a:latin typeface="Comic Sans MS" panose="030F0702030302020204" pitchFamily="66" charset="0"/>
              </a:rPr>
              <a:t>website</a:t>
            </a:r>
            <a:r>
              <a:rPr lang="cy-GB" sz="1200" dirty="0">
                <a:latin typeface="Comic Sans MS" panose="030F0702030302020204" pitchFamily="66" charset="0"/>
              </a:rPr>
              <a:t>, </a:t>
            </a:r>
            <a:r>
              <a:rPr lang="cy-GB" sz="1200" dirty="0" err="1">
                <a:latin typeface="Comic Sans MS" panose="030F0702030302020204" pitchFamily="66" charset="0"/>
              </a:rPr>
              <a:t>October</a:t>
            </a:r>
            <a:r>
              <a:rPr lang="cy-GB" sz="1200" dirty="0">
                <a:latin typeface="Comic Sans MS" panose="030F0702030302020204" pitchFamily="66" charset="0"/>
              </a:rPr>
              <a:t> 2016)</a:t>
            </a:r>
            <a:endParaRPr sz="1200" dirty="0">
              <a:latin typeface="Comic Sans MS" panose="030F0702030302020204" pitchFamily="66" charset="0"/>
            </a:endParaRPr>
          </a:p>
          <a:p>
            <a:pPr>
              <a:spcBef>
                <a:spcPct val="0"/>
              </a:spcBef>
              <a:buNone/>
            </a:pPr>
            <a:endParaRPr lang="cy-GB" sz="1200" dirty="0">
              <a:latin typeface="Comic Sans MS"/>
            </a:endParaRPr>
          </a:p>
          <a:p>
            <a:pPr>
              <a:spcBef>
                <a:spcPct val="0"/>
              </a:spcBef>
              <a:buNone/>
            </a:pPr>
            <a:r>
              <a:rPr lang="cy-GB" sz="1200" dirty="0" err="1">
                <a:latin typeface="Comic Sans MS"/>
              </a:rPr>
              <a:t>Between</a:t>
            </a:r>
            <a:r>
              <a:rPr lang="cy-GB" sz="1200" dirty="0">
                <a:latin typeface="Comic Sans MS"/>
              </a:rPr>
              <a:t> 1998 </a:t>
            </a:r>
            <a:r>
              <a:rPr lang="cy-GB" sz="1200" dirty="0" err="1">
                <a:latin typeface="Comic Sans MS"/>
              </a:rPr>
              <a:t>and</a:t>
            </a:r>
            <a:r>
              <a:rPr lang="cy-GB" sz="1200" dirty="0">
                <a:latin typeface="Comic Sans MS"/>
              </a:rPr>
              <a:t> 2010, </a:t>
            </a:r>
            <a:r>
              <a:rPr lang="cy-GB" sz="1200" dirty="0" err="1">
                <a:latin typeface="Comic Sans MS"/>
              </a:rPr>
              <a:t>there</a:t>
            </a:r>
            <a:r>
              <a:rPr lang="cy-GB" sz="1200" dirty="0">
                <a:latin typeface="Comic Sans MS"/>
              </a:rPr>
              <a:t> </a:t>
            </a:r>
            <a:r>
              <a:rPr lang="cy-GB" sz="1200" dirty="0" err="1">
                <a:latin typeface="Comic Sans MS"/>
              </a:rPr>
              <a:t>were</a:t>
            </a:r>
            <a:r>
              <a:rPr lang="cy-GB" sz="1200" dirty="0">
                <a:latin typeface="Comic Sans MS"/>
              </a:rPr>
              <a:t> 16 </a:t>
            </a:r>
            <a:r>
              <a:rPr lang="cy-GB" sz="1200" dirty="0" err="1">
                <a:latin typeface="Comic Sans MS"/>
              </a:rPr>
              <a:t>food</a:t>
            </a:r>
            <a:r>
              <a:rPr lang="cy-GB" sz="1200" dirty="0">
                <a:latin typeface="Comic Sans MS"/>
              </a:rPr>
              <a:t> </a:t>
            </a:r>
            <a:r>
              <a:rPr lang="cy-GB" sz="1200" dirty="0" err="1">
                <a:latin typeface="Comic Sans MS"/>
              </a:rPr>
              <a:t>banks</a:t>
            </a:r>
            <a:r>
              <a:rPr lang="cy-GB" sz="1200" dirty="0">
                <a:latin typeface="Comic Sans MS"/>
              </a:rPr>
              <a:t> </a:t>
            </a:r>
            <a:r>
              <a:rPr lang="cy-GB" sz="1200" dirty="0" err="1">
                <a:latin typeface="Comic Sans MS"/>
              </a:rPr>
              <a:t>in</a:t>
            </a:r>
            <a:r>
              <a:rPr lang="cy-GB" sz="1200" dirty="0">
                <a:latin typeface="Comic Sans MS"/>
              </a:rPr>
              <a:t> Wales. </a:t>
            </a:r>
            <a:r>
              <a:rPr lang="cy-GB" sz="1200" dirty="0" err="1">
                <a:latin typeface="Comic Sans MS"/>
              </a:rPr>
              <a:t>This</a:t>
            </a:r>
            <a:r>
              <a:rPr lang="cy-GB" sz="1200" dirty="0">
                <a:latin typeface="Comic Sans MS"/>
              </a:rPr>
              <a:t> </a:t>
            </a:r>
            <a:r>
              <a:rPr lang="cy-GB" sz="1200" dirty="0" err="1">
                <a:latin typeface="Comic Sans MS"/>
              </a:rPr>
              <a:t>increased</a:t>
            </a:r>
            <a:r>
              <a:rPr lang="cy-GB" sz="1200" dirty="0">
                <a:latin typeface="Comic Sans MS"/>
              </a:rPr>
              <a:t> to 157 </a:t>
            </a:r>
            <a:r>
              <a:rPr lang="cy-GB" sz="1200" dirty="0" err="1">
                <a:latin typeface="Comic Sans MS"/>
              </a:rPr>
              <a:t>in</a:t>
            </a:r>
            <a:r>
              <a:rPr lang="cy-GB" sz="1200" dirty="0">
                <a:latin typeface="Comic Sans MS"/>
              </a:rPr>
              <a:t> 2016. The </a:t>
            </a:r>
            <a:r>
              <a:rPr lang="cy-GB" sz="1200" dirty="0" err="1">
                <a:latin typeface="Comic Sans MS"/>
              </a:rPr>
              <a:t>rest</a:t>
            </a:r>
            <a:r>
              <a:rPr lang="cy-GB" sz="1200" dirty="0">
                <a:latin typeface="Comic Sans MS"/>
              </a:rPr>
              <a:t> of the UK </a:t>
            </a:r>
            <a:r>
              <a:rPr lang="cy-GB" sz="1200" dirty="0" err="1">
                <a:latin typeface="Comic Sans MS"/>
              </a:rPr>
              <a:t>has</a:t>
            </a:r>
            <a:r>
              <a:rPr lang="cy-GB" sz="1200" dirty="0">
                <a:latin typeface="Comic Sans MS"/>
              </a:rPr>
              <a:t> </a:t>
            </a:r>
            <a:r>
              <a:rPr lang="cy-GB" sz="1200" dirty="0" err="1">
                <a:latin typeface="Comic Sans MS"/>
              </a:rPr>
              <a:t>seen</a:t>
            </a:r>
            <a:r>
              <a:rPr lang="cy-GB" sz="1200" dirty="0">
                <a:latin typeface="Comic Sans MS"/>
              </a:rPr>
              <a:t> a </a:t>
            </a:r>
            <a:r>
              <a:rPr lang="cy-GB" sz="1200" dirty="0" err="1">
                <a:latin typeface="Comic Sans MS"/>
              </a:rPr>
              <a:t>similar</a:t>
            </a:r>
            <a:r>
              <a:rPr lang="cy-GB" sz="1200" dirty="0">
                <a:latin typeface="Comic Sans MS"/>
              </a:rPr>
              <a:t> </a:t>
            </a:r>
            <a:r>
              <a:rPr lang="cy-GB" sz="1200" dirty="0" err="1">
                <a:latin typeface="Comic Sans MS"/>
              </a:rPr>
              <a:t>increase</a:t>
            </a:r>
            <a:r>
              <a:rPr lang="cy-GB" sz="1200" dirty="0">
                <a:latin typeface="Comic Sans MS"/>
              </a:rPr>
              <a:t>. </a:t>
            </a:r>
            <a:endParaRPr sz="1200" dirty="0">
              <a:latin typeface="Comic Sans MS"/>
            </a:endParaRPr>
          </a:p>
          <a:p>
            <a:pPr>
              <a:spcBef>
                <a:spcPct val="0"/>
              </a:spcBef>
              <a:buNone/>
            </a:pPr>
            <a:endParaRPr lang="cy-GB" altLang="en-US" sz="1200" b="1" dirty="0">
              <a:solidFill>
                <a:srgbClr val="404040"/>
              </a:solidFill>
              <a:latin typeface="Comic Sans MS" panose="030F0702030302020204" pitchFamily="66" charset="0"/>
            </a:endParaRPr>
          </a:p>
        </p:txBody>
      </p:sp>
      <p:sp>
        <p:nvSpPr>
          <p:cNvPr id="3" name="Rectangle 2">
            <a:extLst>
              <a:ext uri="{FF2B5EF4-FFF2-40B4-BE49-F238E27FC236}">
                <a16:creationId xmlns:a16="http://schemas.microsoft.com/office/drawing/2014/main" id="{0270AD0E-68D6-4E4A-8F38-AA5DF4F0BA63}"/>
              </a:ext>
            </a:extLst>
          </p:cNvPr>
          <p:cNvSpPr/>
          <p:nvPr/>
        </p:nvSpPr>
        <p:spPr>
          <a:xfrm>
            <a:off x="4940360" y="190500"/>
            <a:ext cx="1969578" cy="553998"/>
          </a:xfrm>
          <a:prstGeom prst="rect">
            <a:avLst/>
          </a:prstGeom>
          <a:noFill/>
        </p:spPr>
        <p:txBody>
          <a:bodyPr wrap="none">
            <a:spAutoFit/>
          </a:bodyPr>
          <a:lstStyle/>
          <a:p>
            <a:pPr algn="ctr">
              <a:defRPr/>
            </a:pPr>
            <a:r>
              <a:rPr lang="cy-GB" sz="3000" dirty="0">
                <a:ln w="0"/>
                <a:solidFill>
                  <a:schemeClr val="accent1"/>
                </a:solidFill>
                <a:effectLst>
                  <a:outerShdw blurRad="38100" dist="25400" dir="5400000" algn="ctr" rotWithShape="0">
                    <a:srgbClr val="6E747A">
                      <a:alpha val="43000"/>
                    </a:srgbClr>
                  </a:outerShdw>
                </a:effectLst>
              </a:rPr>
              <a:t>Food Banks</a:t>
            </a:r>
            <a:endParaRPr lang="en-US" sz="3000" dirty="0">
              <a:ln w="0"/>
              <a:solidFill>
                <a:schemeClr val="accent1"/>
              </a:solidFill>
              <a:effectLst>
                <a:outerShdw blurRad="38100" dist="25400" dir="5400000" algn="ctr" rotWithShape="0">
                  <a:srgbClr val="6E747A">
                    <a:alpha val="43000"/>
                  </a:srgbClr>
                </a:outerShdw>
              </a:effectLst>
            </a:endParaRPr>
          </a:p>
        </p:txBody>
      </p:sp>
      <p:pic>
        <p:nvPicPr>
          <p:cNvPr id="25605" name="Picture 10" descr="Image result for food bank">
            <a:extLst>
              <a:ext uri="{FF2B5EF4-FFF2-40B4-BE49-F238E27FC236}">
                <a16:creationId xmlns:a16="http://schemas.microsoft.com/office/drawing/2014/main" id="{297AB1F5-AEE0-4BA8-9A76-A0EF44B18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725" y="5495827"/>
            <a:ext cx="1172545" cy="109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Slide Number Placeholder 3">
            <a:extLst>
              <a:ext uri="{FF2B5EF4-FFF2-40B4-BE49-F238E27FC236}">
                <a16:creationId xmlns:a16="http://schemas.microsoft.com/office/drawing/2014/main" id="{438CDB1E-973F-407F-9464-BAA2C7E89B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A4692166-A52B-42BD-AEED-89DEC402841E}" type="slidenum">
              <a:rPr lang="en-GB" altLang="en-US" sz="900">
                <a:solidFill>
                  <a:srgbClr val="898989"/>
                </a:solidFill>
              </a:rPr>
              <a:pPr>
                <a:spcBef>
                  <a:spcPct val="0"/>
                </a:spcBef>
                <a:buFontTx/>
                <a:buNone/>
              </a:pPr>
              <a:t>24</a:t>
            </a:fld>
            <a:endParaRPr lang="en-GB" altLang="en-US" sz="900" dirty="0">
              <a:solidFill>
                <a:srgbClr val="898989"/>
              </a:solidFill>
            </a:endParaRPr>
          </a:p>
        </p:txBody>
      </p:sp>
      <p:sp>
        <p:nvSpPr>
          <p:cNvPr id="25608" name="Rectangle 3">
            <a:extLst>
              <a:ext uri="{FF2B5EF4-FFF2-40B4-BE49-F238E27FC236}">
                <a16:creationId xmlns:a16="http://schemas.microsoft.com/office/drawing/2014/main" id="{050AA8BC-DE8F-4014-9190-23559B23CA97}"/>
              </a:ext>
            </a:extLst>
          </p:cNvPr>
          <p:cNvSpPr>
            <a:spLocks noChangeArrowheads="1"/>
          </p:cNvSpPr>
          <p:nvPr/>
        </p:nvSpPr>
        <p:spPr bwMode="auto">
          <a:xfrm>
            <a:off x="3995737" y="5562600"/>
            <a:ext cx="257175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cy-GB" altLang="en-US" sz="1350" dirty="0">
                <a:solidFill>
                  <a:srgbClr val="404040"/>
                </a:solidFill>
                <a:latin typeface="Helmet"/>
                <a:hlinkClick r:id="rId3"/>
              </a:rPr>
              <a:t>https://www.youtube.com/watch?v=4ysoRXuzAT8</a:t>
            </a:r>
            <a:endParaRPr lang="cy-GB" altLang="en-US" sz="1350" dirty="0">
              <a:solidFill>
                <a:srgbClr val="404040"/>
              </a:solidFill>
              <a:latin typeface="Helmet"/>
            </a:endParaRPr>
          </a:p>
          <a:p>
            <a:pPr>
              <a:spcBef>
                <a:spcPct val="0"/>
              </a:spcBef>
              <a:buFont typeface="Arial" panose="020B0604020202020204" pitchFamily="34" charset="0"/>
              <a:buNone/>
            </a:pPr>
            <a:r>
              <a:rPr lang="cy-GB" altLang="en-US" sz="1350" dirty="0">
                <a:solidFill>
                  <a:srgbClr val="404040"/>
                </a:solidFill>
                <a:latin typeface="Comic Sans MS" panose="030F0702030302020204" pitchFamily="66" charset="0"/>
              </a:rPr>
              <a:t>Cardiff Food Bank</a:t>
            </a:r>
          </a:p>
        </p:txBody>
      </p:sp>
    </p:spTree>
    <p:extLst>
      <p:ext uri="{BB962C8B-B14F-4D97-AF65-F5344CB8AC3E}">
        <p14:creationId xmlns:p14="http://schemas.microsoft.com/office/powerpoint/2010/main" val="634882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382D8317-6F92-47C3-8078-92C93F1A8222}"/>
              </a:ext>
            </a:extLst>
          </p:cNvPr>
          <p:cNvSpPr>
            <a:spLocks noGrp="1"/>
          </p:cNvSpPr>
          <p:nvPr>
            <p:ph type="title"/>
          </p:nvPr>
        </p:nvSpPr>
        <p:spPr/>
        <p:txBody>
          <a:bodyPr/>
          <a:lstStyle/>
          <a:p>
            <a:pPr algn="ctr"/>
            <a:r>
              <a:rPr lang="cy-GB" altLang="en-US" sz="1800" u="sng" dirty="0">
                <a:latin typeface="Comic Sans MS" panose="030F0702030302020204" pitchFamily="66" charset="0"/>
              </a:rPr>
              <a:t>Homework</a:t>
            </a:r>
            <a:br>
              <a:rPr lang="cy-GB" altLang="en-US" sz="1800" dirty="0">
                <a:latin typeface="Comic Sans MS" panose="030F0702030302020204" pitchFamily="66" charset="0"/>
              </a:rPr>
            </a:br>
            <a:r>
              <a:rPr lang="cy-GB" altLang="en-US" sz="1050" dirty="0">
                <a:latin typeface="Comic Sans MS" panose="030F0702030302020204" pitchFamily="66" charset="0"/>
              </a:rPr>
              <a:t>Research the Food Banks in your area</a:t>
            </a:r>
            <a:endParaRPr lang="en-US" altLang="en-US" sz="1050" dirty="0">
              <a:latin typeface="Comic Sans MS" panose="030F0702030302020204" pitchFamily="66" charset="0"/>
            </a:endParaRPr>
          </a:p>
        </p:txBody>
      </p:sp>
      <p:sp>
        <p:nvSpPr>
          <p:cNvPr id="26627" name="Content Placeholder 2">
            <a:extLst>
              <a:ext uri="{FF2B5EF4-FFF2-40B4-BE49-F238E27FC236}">
                <a16:creationId xmlns:a16="http://schemas.microsoft.com/office/drawing/2014/main" id="{2CD78780-F662-4529-99DF-0404AE2C0C29}"/>
              </a:ext>
            </a:extLst>
          </p:cNvPr>
          <p:cNvSpPr>
            <a:spLocks noGrp="1"/>
          </p:cNvSpPr>
          <p:nvPr>
            <p:ph idx="1"/>
          </p:nvPr>
        </p:nvSpPr>
        <p:spPr>
          <a:xfrm>
            <a:off x="4019550" y="1269206"/>
            <a:ext cx="4629150" cy="4525566"/>
          </a:xfrm>
        </p:spPr>
        <p:txBody>
          <a:bodyPr/>
          <a:lstStyle/>
          <a:p>
            <a:pPr marL="0" indent="0">
              <a:buNone/>
            </a:pPr>
            <a:r>
              <a:rPr lang="en-US" altLang="en-US" sz="1200" dirty="0">
                <a:hlinkClick r:id="rId2"/>
              </a:rPr>
              <a:t>https://pwyntteulu.cymru/eich-ardal/sir-ddinbych/</a:t>
            </a:r>
            <a:endParaRPr lang="en-US" altLang="en-US" sz="1200" dirty="0"/>
          </a:p>
          <a:p>
            <a:pPr marL="0" indent="0">
              <a:buNone/>
            </a:pPr>
            <a:r>
              <a:rPr lang="en-US" altLang="en-US" sz="1200" dirty="0">
                <a:hlinkClick r:id="rId3"/>
              </a:rPr>
              <a:t>https://www.trusselltrust.org/get-help/find-a-foodbank/</a:t>
            </a:r>
            <a:endParaRPr lang="en-US" altLang="en-US" sz="1200" dirty="0"/>
          </a:p>
          <a:p>
            <a:pPr marL="0" indent="0" algn="ctr">
              <a:buNone/>
            </a:pPr>
            <a:endParaRPr lang="cy-GB" altLang="en-US" dirty="0"/>
          </a:p>
          <a:p>
            <a:pPr marL="0" indent="0" algn="ctr">
              <a:buNone/>
            </a:pPr>
            <a:endParaRPr lang="cy-GB" altLang="en-US" sz="1350" dirty="0">
              <a:latin typeface="Comic Sans MS" panose="030F0702030302020204" pitchFamily="66" charset="0"/>
            </a:endParaRPr>
          </a:p>
          <a:p>
            <a:pPr marL="0" indent="0" algn="ctr">
              <a:buNone/>
            </a:pPr>
            <a:r>
              <a:rPr lang="cy-GB" altLang="en-US" sz="1050" dirty="0">
                <a:latin typeface="Comic Sans MS" panose="030F0702030302020204" pitchFamily="66" charset="0"/>
              </a:rPr>
              <a:t>Create an information pamphlet on how food banks show their social and communal functions.</a:t>
            </a:r>
          </a:p>
          <a:p>
            <a:pPr marL="0" indent="0">
              <a:buNone/>
            </a:pPr>
            <a:endParaRPr lang="en-US" altLang="en-US" sz="1350" dirty="0">
              <a:latin typeface="Comic Sans MS" panose="030F0702030302020204" pitchFamily="66" charset="0"/>
            </a:endParaRPr>
          </a:p>
        </p:txBody>
      </p:sp>
      <p:sp>
        <p:nvSpPr>
          <p:cNvPr id="26629" name="Slide Number Placeholder 2">
            <a:extLst>
              <a:ext uri="{FF2B5EF4-FFF2-40B4-BE49-F238E27FC236}">
                <a16:creationId xmlns:a16="http://schemas.microsoft.com/office/drawing/2014/main" id="{BB95A5C7-193A-4497-88E3-73A94CFA65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84D78B5F-2926-49E8-A007-41D5E14DEACC}" type="slidenum">
              <a:rPr lang="en-GB" altLang="en-US" sz="900">
                <a:solidFill>
                  <a:srgbClr val="898989"/>
                </a:solidFill>
              </a:rPr>
              <a:pPr>
                <a:spcBef>
                  <a:spcPct val="0"/>
                </a:spcBef>
                <a:buFontTx/>
                <a:buNone/>
              </a:pPr>
              <a:t>25</a:t>
            </a:fld>
            <a:endParaRPr lang="en-GB" altLang="en-US" sz="900" dirty="0">
              <a:solidFill>
                <a:srgbClr val="898989"/>
              </a:solidFill>
            </a:endParaRPr>
          </a:p>
        </p:txBody>
      </p:sp>
      <p:pic>
        <p:nvPicPr>
          <p:cNvPr id="26630" name="Picture 3">
            <a:extLst>
              <a:ext uri="{FF2B5EF4-FFF2-40B4-BE49-F238E27FC236}">
                <a16:creationId xmlns:a16="http://schemas.microsoft.com/office/drawing/2014/main" id="{B24B36A2-9866-46D8-ABA3-073996BDAE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7485" y="3174206"/>
            <a:ext cx="3032522" cy="303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4">
            <a:extLst>
              <a:ext uri="{FF2B5EF4-FFF2-40B4-BE49-F238E27FC236}">
                <a16:creationId xmlns:a16="http://schemas.microsoft.com/office/drawing/2014/main" id="{91925CDE-294D-4E44-A402-AAA40A5BD3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69682" y="1816894"/>
            <a:ext cx="1803797"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769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55163BD-872C-4E5B-99C9-5750BFC25280}"/>
              </a:ext>
            </a:extLst>
          </p:cNvPr>
          <p:cNvSpPr>
            <a:spLocks noGrp="1"/>
          </p:cNvSpPr>
          <p:nvPr>
            <p:ph type="title"/>
          </p:nvPr>
        </p:nvSpPr>
        <p:spPr>
          <a:xfrm>
            <a:off x="3790950" y="94060"/>
            <a:ext cx="4629150" cy="777478"/>
          </a:xfrm>
        </p:spPr>
        <p:txBody>
          <a:bodyPr/>
          <a:lstStyle/>
          <a:p>
            <a:endParaRPr lang="en-US" altLang="en-US" dirty="0"/>
          </a:p>
        </p:txBody>
      </p:sp>
      <p:sp>
        <p:nvSpPr>
          <p:cNvPr id="27651" name="Content Placeholder 2">
            <a:extLst>
              <a:ext uri="{FF2B5EF4-FFF2-40B4-BE49-F238E27FC236}">
                <a16:creationId xmlns:a16="http://schemas.microsoft.com/office/drawing/2014/main" id="{34AE9669-BAB0-4428-9A6D-3CAEC5947296}"/>
              </a:ext>
            </a:extLst>
          </p:cNvPr>
          <p:cNvSpPr>
            <a:spLocks noGrp="1"/>
          </p:cNvSpPr>
          <p:nvPr>
            <p:ph idx="1"/>
            <p:extLst>
              <p:ext uri="{D42A27DB-BD31-4B8C-83A1-F6EECF244321}">
                <p14:modId xmlns:p14="http://schemas.microsoft.com/office/powerpoint/2010/main" val="194939056"/>
              </p:ext>
            </p:extLst>
          </p:nvPr>
        </p:nvSpPr>
        <p:spPr>
          <a:xfrm>
            <a:off x="2170444" y="673894"/>
            <a:ext cx="7234813" cy="4997054"/>
          </a:xfrm>
        </p:spPr>
        <p:txBody>
          <a:bodyPr vert="horz" lIns="91440" tIns="45720" rIns="91440" bIns="45720" rtlCol="0" anchor="t">
            <a:normAutofit fontScale="92500" lnSpcReduction="20000"/>
          </a:bodyPr>
          <a:lstStyle/>
          <a:p>
            <a:pPr>
              <a:buNone/>
            </a:pPr>
            <a:endParaRPr lang="en-US" sz="1200" dirty="0">
              <a:latin typeface="Comic Sans MS"/>
            </a:endParaRPr>
          </a:p>
          <a:p>
            <a:pPr>
              <a:buNone/>
            </a:pPr>
            <a:r>
              <a:rPr lang="en-US" sz="1500" dirty="0">
                <a:latin typeface="Comic Sans MS" panose="030F0702030302020204" pitchFamily="66" charset="0"/>
              </a:rPr>
              <a:t>The Salvation Army is a Christian denomination. It uses military structures in the          </a:t>
            </a:r>
            <a:r>
              <a:rPr lang="en-US" sz="1500" dirty="0" err="1">
                <a:latin typeface="Comic Sans MS" panose="030F0702030302020204" pitchFamily="66" charset="0"/>
              </a:rPr>
              <a:t>organisation</a:t>
            </a:r>
            <a:r>
              <a:rPr lang="en-US" sz="1500" dirty="0">
                <a:latin typeface="Comic Sans MS" panose="030F0702030302020204" pitchFamily="66" charset="0"/>
              </a:rPr>
              <a:t> of its personnel, declaring that</a:t>
            </a:r>
            <a:r>
              <a:rPr lang="en-US" sz="1500" dirty="0">
                <a:latin typeface="+mn-ea"/>
                <a:cs typeface="+mn-ea"/>
              </a:rPr>
              <a:t> </a:t>
            </a:r>
            <a:r>
              <a:rPr lang="en-US" sz="1500" dirty="0">
                <a:latin typeface="Comic Sans MS" panose="030F0702030302020204" pitchFamily="66" charset="0"/>
              </a:rPr>
              <a:t> it is at war against sin and social evils, such as poverty. It was founded in London in 1865 and today has over 1.5 million members in 127 countries in the world. Its mission is expressed in these words: </a:t>
            </a:r>
            <a:endParaRPr sz="1500" dirty="0">
              <a:latin typeface="Comic Sans MS"/>
            </a:endParaRPr>
          </a:p>
          <a:p>
            <a:pPr>
              <a:buNone/>
            </a:pPr>
            <a:r>
              <a:rPr lang="en-US" sz="1500" dirty="0">
                <a:solidFill>
                  <a:srgbClr val="004CFF"/>
                </a:solidFill>
                <a:latin typeface="Comic Sans MS" panose="030F0702030302020204" pitchFamily="66" charset="0"/>
              </a:rPr>
              <a:t>The Salvation Army... exists to save souls, grow saints and serve suffering humanity. </a:t>
            </a:r>
            <a:endParaRPr sz="1500" dirty="0">
              <a:latin typeface="Comic Sans MS"/>
            </a:endParaRPr>
          </a:p>
          <a:p>
            <a:pPr>
              <a:buNone/>
            </a:pPr>
            <a:r>
              <a:rPr lang="en-US" sz="1500" dirty="0">
                <a:latin typeface="Comic Sans MS" panose="030F0702030302020204" pitchFamily="66" charset="0"/>
              </a:rPr>
              <a:t>(Salvation Army website, October 2016) </a:t>
            </a:r>
            <a:endParaRPr sz="1500" dirty="0">
              <a:latin typeface="Comic Sans MS"/>
            </a:endParaRPr>
          </a:p>
          <a:p>
            <a:pPr>
              <a:buNone/>
            </a:pPr>
            <a:r>
              <a:rPr lang="en-US" sz="1500" dirty="0">
                <a:latin typeface="Comic Sans MS" panose="030F0702030302020204" pitchFamily="66" charset="0"/>
              </a:rPr>
              <a:t>‘Salvationists’ work to bring salvation to the poor, by preaching the Word of God and</a:t>
            </a:r>
          </a:p>
          <a:p>
            <a:pPr>
              <a:buNone/>
            </a:pPr>
            <a:r>
              <a:rPr lang="en-US" sz="1500" dirty="0">
                <a:latin typeface="Comic Sans MS" panose="030F0702030302020204" pitchFamily="66" charset="0"/>
              </a:rPr>
              <a:t>offering material support. The ways in which they support people include: </a:t>
            </a:r>
            <a:endParaRPr sz="1500" dirty="0">
              <a:latin typeface="Comic Sans MS"/>
            </a:endParaRPr>
          </a:p>
          <a:p>
            <a:r>
              <a:rPr lang="en-US" sz="1500" dirty="0">
                <a:latin typeface="Comic Sans MS" panose="030F0702030302020204" pitchFamily="66" charset="0"/>
              </a:rPr>
              <a:t>helping people who have lost the ability to provide for themselves </a:t>
            </a:r>
            <a:endParaRPr sz="1500" dirty="0">
              <a:latin typeface="Comic Sans MS"/>
            </a:endParaRPr>
          </a:p>
          <a:p>
            <a:r>
              <a:rPr lang="en-US" sz="1500" dirty="0">
                <a:latin typeface="Comic Sans MS" panose="030F0702030302020204" pitchFamily="66" charset="0"/>
              </a:rPr>
              <a:t>helping in the rehabilitation of prisoners and providing </a:t>
            </a:r>
            <a:endParaRPr sz="1500" dirty="0">
              <a:latin typeface="Comic Sans MS"/>
            </a:endParaRPr>
          </a:p>
          <a:p>
            <a:pPr indent="0">
              <a:buNone/>
            </a:pPr>
            <a:r>
              <a:rPr lang="en-US" sz="1500" dirty="0">
                <a:latin typeface="Comic Sans MS" panose="030F0702030302020204" pitchFamily="66" charset="0"/>
              </a:rPr>
              <a:t>probation care </a:t>
            </a:r>
            <a:endParaRPr sz="1500" dirty="0">
              <a:latin typeface="Comic Sans MS"/>
            </a:endParaRPr>
          </a:p>
          <a:p>
            <a:r>
              <a:rPr lang="en-US" sz="1500" dirty="0">
                <a:latin typeface="Comic Sans MS" panose="030F0702030302020204" pitchFamily="66" charset="0"/>
              </a:rPr>
              <a:t>meeting the needs of the elderly, providing adult education, day </a:t>
            </a:r>
            <a:endParaRPr sz="1500" dirty="0">
              <a:latin typeface="Comic Sans MS"/>
            </a:endParaRPr>
          </a:p>
          <a:p>
            <a:pPr indent="0">
              <a:buNone/>
            </a:pPr>
            <a:r>
              <a:rPr lang="en-US" sz="1500" dirty="0">
                <a:latin typeface="Comic Sans MS" panose="030F0702030302020204" pitchFamily="66" charset="0"/>
              </a:rPr>
              <a:t>care, regular meals and residential care </a:t>
            </a:r>
            <a:endParaRPr sz="1500" dirty="0">
              <a:latin typeface="Comic Sans MS"/>
            </a:endParaRPr>
          </a:p>
          <a:p>
            <a:r>
              <a:rPr lang="en-US" sz="1500" dirty="0">
                <a:latin typeface="Comic Sans MS" panose="030F0702030302020204" pitchFamily="66" charset="0"/>
              </a:rPr>
              <a:t>fighting sexual exploitation and human trafficking </a:t>
            </a:r>
            <a:endParaRPr sz="1500" dirty="0">
              <a:latin typeface="Comic Sans MS"/>
            </a:endParaRPr>
          </a:p>
          <a:p>
            <a:r>
              <a:rPr lang="en-US" sz="1500" dirty="0">
                <a:latin typeface="Comic Sans MS" panose="030F0702030302020204" pitchFamily="66" charset="0"/>
              </a:rPr>
              <a:t>reuniting families through tracing missing persons </a:t>
            </a:r>
            <a:endParaRPr lang="en-US" sz="1500" dirty="0">
              <a:latin typeface="Comic Sans MS"/>
            </a:endParaRPr>
          </a:p>
          <a:p>
            <a:r>
              <a:rPr lang="en-US" sz="1500" dirty="0">
                <a:latin typeface="Comic Sans MS" panose="030F0702030302020204" pitchFamily="66" charset="0"/>
              </a:rPr>
              <a:t>providing food for the poor </a:t>
            </a:r>
            <a:endParaRPr sz="1500" dirty="0">
              <a:latin typeface="Comic Sans MS"/>
            </a:endParaRPr>
          </a:p>
          <a:p>
            <a:r>
              <a:rPr lang="en-US" sz="1500" dirty="0">
                <a:latin typeface="Comic Sans MS" panose="030F0702030302020204" pitchFamily="66" charset="0"/>
              </a:rPr>
              <a:t>providing food and accommodation for the homeless </a:t>
            </a:r>
            <a:endParaRPr sz="1500" dirty="0">
              <a:latin typeface="Comic Sans MS"/>
            </a:endParaRPr>
          </a:p>
          <a:p>
            <a:r>
              <a:rPr lang="en-US" sz="1500" dirty="0">
                <a:latin typeface="Comic Sans MS" panose="030F0702030302020204" pitchFamily="66" charset="0"/>
              </a:rPr>
              <a:t>providing emergency disaster relief. </a:t>
            </a:r>
            <a:endParaRPr sz="1500" dirty="0">
              <a:latin typeface="Comic Sans MS"/>
            </a:endParaRPr>
          </a:p>
          <a:p>
            <a:pPr marL="0" indent="0">
              <a:buNone/>
            </a:pPr>
            <a:endParaRPr lang="en-US" altLang="en-US" sz="1200" dirty="0">
              <a:latin typeface="Comic Sans MS" panose="030F0702030302020204" pitchFamily="66" charset="0"/>
            </a:endParaRPr>
          </a:p>
        </p:txBody>
      </p:sp>
      <p:sp>
        <p:nvSpPr>
          <p:cNvPr id="4" name="Rectangle 3">
            <a:extLst>
              <a:ext uri="{FF2B5EF4-FFF2-40B4-BE49-F238E27FC236}">
                <a16:creationId xmlns:a16="http://schemas.microsoft.com/office/drawing/2014/main" id="{ED7E7EEC-0944-4702-A757-678544DB4E42}"/>
              </a:ext>
            </a:extLst>
          </p:cNvPr>
          <p:cNvSpPr/>
          <p:nvPr/>
        </p:nvSpPr>
        <p:spPr>
          <a:xfrm>
            <a:off x="4497831" y="20241"/>
            <a:ext cx="3302314" cy="707886"/>
          </a:xfrm>
          <a:prstGeom prst="rect">
            <a:avLst/>
          </a:prstGeom>
          <a:noFill/>
        </p:spPr>
        <p:txBody>
          <a:bodyPr wrap="none">
            <a:spAutoFit/>
          </a:bodyPr>
          <a:lstStyle/>
          <a:p>
            <a:pPr algn="ctr">
              <a:defRPr/>
            </a:pPr>
            <a:r>
              <a:rPr lang="cy-GB" sz="4000" dirty="0">
                <a:ln w="0"/>
                <a:solidFill>
                  <a:schemeClr val="accent1"/>
                </a:solidFill>
                <a:effectLst>
                  <a:outerShdw blurRad="38100" dist="25400" dir="5400000" algn="ctr" rotWithShape="0">
                    <a:srgbClr val="6E747A">
                      <a:alpha val="43000"/>
                    </a:srgbClr>
                  </a:outerShdw>
                </a:effectLst>
              </a:rPr>
              <a:t>Salvation Army</a:t>
            </a:r>
            <a:endParaRPr lang="en-US" sz="4000" dirty="0">
              <a:ln w="0"/>
              <a:solidFill>
                <a:schemeClr val="accent1"/>
              </a:solidFill>
              <a:effectLst>
                <a:outerShdw blurRad="38100" dist="25400" dir="5400000" algn="ctr" rotWithShape="0">
                  <a:srgbClr val="6E747A">
                    <a:alpha val="43000"/>
                  </a:srgbClr>
                </a:outerShdw>
              </a:effectLst>
            </a:endParaRPr>
          </a:p>
        </p:txBody>
      </p:sp>
      <p:pic>
        <p:nvPicPr>
          <p:cNvPr id="27653" name="Picture 1">
            <a:extLst>
              <a:ext uri="{FF2B5EF4-FFF2-40B4-BE49-F238E27FC236}">
                <a16:creationId xmlns:a16="http://schemas.microsoft.com/office/drawing/2014/main" id="{EE12BC5E-E4DB-4BFC-BAF5-5AC0A2865E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240234"/>
            <a:ext cx="1613598" cy="177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Slide Number Placeholder 2">
            <a:extLst>
              <a:ext uri="{FF2B5EF4-FFF2-40B4-BE49-F238E27FC236}">
                <a16:creationId xmlns:a16="http://schemas.microsoft.com/office/drawing/2014/main" id="{5AF7BF2B-5306-4A19-A2FA-3789CEEE7D1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E9D10461-63E0-4CE9-B760-663F20B5A99F}" type="slidenum">
              <a:rPr lang="en-GB" altLang="en-US" sz="900">
                <a:solidFill>
                  <a:srgbClr val="898989"/>
                </a:solidFill>
              </a:rPr>
              <a:pPr>
                <a:spcBef>
                  <a:spcPct val="0"/>
                </a:spcBef>
                <a:buFontTx/>
                <a:buNone/>
              </a:pPr>
              <a:t>26</a:t>
            </a:fld>
            <a:endParaRPr lang="en-GB" altLang="en-US" sz="900" dirty="0">
              <a:solidFill>
                <a:srgbClr val="898989"/>
              </a:solidFill>
            </a:endParaRPr>
          </a:p>
        </p:txBody>
      </p:sp>
    </p:spTree>
    <p:extLst>
      <p:ext uri="{BB962C8B-B14F-4D97-AF65-F5344CB8AC3E}">
        <p14:creationId xmlns:p14="http://schemas.microsoft.com/office/powerpoint/2010/main" val="1905198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D8271C3D-62AD-430C-826F-D6BA89AFA4A9}"/>
              </a:ext>
            </a:extLst>
          </p:cNvPr>
          <p:cNvSpPr>
            <a:spLocks noGrp="1"/>
          </p:cNvSpPr>
          <p:nvPr>
            <p:ph idx="1"/>
            <p:extLst>
              <p:ext uri="{D42A27DB-BD31-4B8C-83A1-F6EECF244321}">
                <p14:modId xmlns:p14="http://schemas.microsoft.com/office/powerpoint/2010/main" val="1444975252"/>
              </p:ext>
            </p:extLst>
          </p:nvPr>
        </p:nvSpPr>
        <p:spPr>
          <a:xfrm>
            <a:off x="3571875" y="57150"/>
            <a:ext cx="4629150" cy="4525566"/>
          </a:xfrm>
        </p:spPr>
        <p:txBody>
          <a:bodyPr vert="horz" lIns="91440" tIns="45720" rIns="91440" bIns="45720" rtlCol="0" anchor="t">
            <a:normAutofit/>
          </a:bodyPr>
          <a:lstStyle/>
          <a:p>
            <a:pPr marL="0" indent="0">
              <a:buNone/>
            </a:pPr>
            <a:r>
              <a:rPr lang="cy-GB" altLang="en-US" sz="1050" b="1" dirty="0">
                <a:latin typeface="Comic Sans MS" panose="030F0702030302020204" pitchFamily="66" charset="0"/>
              </a:rPr>
              <a:t>Does is all happen in the UK?</a:t>
            </a:r>
            <a:endParaRPr lang="en-US" altLang="en-US" sz="1050" b="1" dirty="0">
              <a:latin typeface="Comic Sans MS" panose="030F0702030302020204" pitchFamily="66" charset="0"/>
            </a:endParaRPr>
          </a:p>
          <a:p>
            <a:pPr marL="0" indent="0">
              <a:buNone/>
            </a:pPr>
            <a:r>
              <a:rPr lang="en-US" altLang="en-US" sz="1050" dirty="0">
                <a:latin typeface="Comic Sans MS" panose="030F0702030302020204" pitchFamily="66" charset="0"/>
              </a:rPr>
              <a:t>At the moment the Army is working in more than 120 countries – United States of America, Canada and Australia – but the largest number of groups are working in Africa. </a:t>
            </a:r>
          </a:p>
          <a:p>
            <a:pPr marL="0" indent="0">
              <a:buNone/>
            </a:pPr>
            <a:r>
              <a:rPr lang="en-US" altLang="en-US" sz="1050" dirty="0">
                <a:latin typeface="Comic Sans MS" panose="030F0702030302020204" pitchFamily="66" charset="0"/>
              </a:rPr>
              <a:t>In the event of a natural disaster such as an earthquake or floods, the Salvation Army will provide love and support to those in need. The Salvation Army works in a number of poor countries. They help people to grow their own food and get clean water. They run </a:t>
            </a:r>
            <a:r>
              <a:rPr lang="en-US" altLang="en-US" sz="1050" dirty="0" err="1">
                <a:latin typeface="Comic Sans MS" panose="030F0702030302020204" pitchFamily="66" charset="0"/>
              </a:rPr>
              <a:t>programmes</a:t>
            </a:r>
            <a:r>
              <a:rPr lang="en-US" altLang="en-US" sz="1050" dirty="0">
                <a:latin typeface="Comic Sans MS" panose="030F0702030302020204" pitchFamily="66" charset="0"/>
              </a:rPr>
              <a:t> to help them become self-sufficient. </a:t>
            </a:r>
          </a:p>
          <a:p>
            <a:pPr marL="0" indent="0">
              <a:buNone/>
            </a:pPr>
            <a:r>
              <a:rPr lang="en-US" altLang="en-US" sz="1050" dirty="0">
                <a:latin typeface="Comic Sans MS" panose="030F0702030302020204" pitchFamily="66" charset="0"/>
              </a:rPr>
              <a:t>Schools, hospitals and clinics have been provided and help has been given to a number of people who wish to build a better life and future. </a:t>
            </a:r>
            <a:endParaRPr lang="en-US" altLang="en-US" sz="1050" dirty="0">
              <a:latin typeface="Comic Sans MS"/>
            </a:endParaRPr>
          </a:p>
          <a:p>
            <a:pPr marL="0" indent="0" algn="ctr">
              <a:buNone/>
            </a:pPr>
            <a:r>
              <a:rPr lang="en-US" altLang="en-US" sz="1050" b="1" i="1" dirty="0">
                <a:latin typeface="Comic Sans MS" panose="030F0702030302020204" pitchFamily="66" charset="0"/>
              </a:rPr>
              <a:t>To learn more about the history, work and beliefs of the Salvation Army, go to www.salvationarmy.org.uk/uki/schools_students</a:t>
            </a:r>
            <a:endParaRPr lang="en-US" altLang="en-US" sz="1050" b="1" dirty="0">
              <a:latin typeface="Comic Sans MS" panose="030F0702030302020204" pitchFamily="66" charset="0"/>
            </a:endParaRPr>
          </a:p>
        </p:txBody>
      </p:sp>
      <p:sp>
        <p:nvSpPr>
          <p:cNvPr id="3" name="Footer Placeholder 2">
            <a:extLst>
              <a:ext uri="{FF2B5EF4-FFF2-40B4-BE49-F238E27FC236}">
                <a16:creationId xmlns:a16="http://schemas.microsoft.com/office/drawing/2014/main" id="{39E39C2A-9CC1-49CE-9560-41AE4B412FDA}"/>
              </a:ext>
            </a:extLst>
          </p:cNvPr>
          <p:cNvSpPr>
            <a:spLocks noGrp="1"/>
          </p:cNvSpPr>
          <p:nvPr>
            <p:ph type="ftr" sz="quarter" idx="11"/>
          </p:nvPr>
        </p:nvSpPr>
        <p:spPr/>
        <p:txBody>
          <a:bodyPr/>
          <a:lstStyle/>
          <a:p>
            <a:pPr>
              <a:defRPr/>
            </a:pPr>
            <a:endParaRPr lang="en-GB" dirty="0"/>
          </a:p>
        </p:txBody>
      </p:sp>
      <p:sp>
        <p:nvSpPr>
          <p:cNvPr id="29701" name="Slide Number Placeholder 3">
            <a:extLst>
              <a:ext uri="{FF2B5EF4-FFF2-40B4-BE49-F238E27FC236}">
                <a16:creationId xmlns:a16="http://schemas.microsoft.com/office/drawing/2014/main" id="{138B6814-74D3-4D2A-A007-35F6B2AAF74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88D662E5-4A00-4ACD-8549-6FE54C1A913C}" type="slidenum">
              <a:rPr lang="en-GB" altLang="en-US" sz="900">
                <a:solidFill>
                  <a:srgbClr val="898989"/>
                </a:solidFill>
              </a:rPr>
              <a:pPr>
                <a:spcBef>
                  <a:spcPct val="0"/>
                </a:spcBef>
                <a:buFontTx/>
                <a:buNone/>
              </a:pPr>
              <a:t>27</a:t>
            </a:fld>
            <a:endParaRPr lang="en-GB" altLang="en-US" sz="900" dirty="0">
              <a:solidFill>
                <a:srgbClr val="898989"/>
              </a:solidFill>
            </a:endParaRPr>
          </a:p>
        </p:txBody>
      </p:sp>
      <p:sp>
        <p:nvSpPr>
          <p:cNvPr id="4" name="TextBox 3"/>
          <p:cNvSpPr txBox="1"/>
          <p:nvPr>
            <p:extLst>
              <p:ext uri="{D42A27DB-BD31-4B8C-83A1-F6EECF244321}">
                <p14:modId xmlns:p14="http://schemas.microsoft.com/office/powerpoint/2010/main" val="504825613"/>
              </p:ext>
            </p:extLst>
          </p:nvPr>
        </p:nvSpPr>
        <p:spPr>
          <a:xfrm>
            <a:off x="3261674" y="2619375"/>
            <a:ext cx="5656083" cy="415498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sz="1200" dirty="0">
                <a:solidFill>
                  <a:srgbClr val="33FF80"/>
                </a:solidFill>
                <a:latin typeface="Comic Sans MS"/>
              </a:rPr>
              <a:t>Homelessness </a:t>
            </a:r>
            <a:endParaRPr lang="en-US" sz="1200" dirty="0">
              <a:latin typeface="Comic Sans MS"/>
            </a:endParaRPr>
          </a:p>
          <a:p>
            <a:pPr>
              <a:buAutoNum type="arabicPeriod"/>
            </a:pPr>
            <a:r>
              <a:rPr sz="1200" dirty="0">
                <a:latin typeface="Comic Sans MS"/>
              </a:rPr>
              <a:t>Housing Justice is a Christian charity that aims to ensure that everyone has access to a suitable home. The charity describes itself as ‘the national voice of Christian action to prevent homelessness and bad housing’ (Housing Justice website, October 2016). It is multi-denominational, being the result of a merger between the Catholic Housing Aid Society (CHAS) and the Churches’ National Housing Coalition (CNHC). </a:t>
            </a:r>
          </a:p>
          <a:p>
            <a:pPr>
              <a:buAutoNum type="arabicPeriod"/>
            </a:pPr>
            <a:r>
              <a:rPr sz="1200" dirty="0">
                <a:latin typeface="Comic Sans MS"/>
              </a:rPr>
              <a:t>Housing Justice </a:t>
            </a:r>
            <a:r>
              <a:rPr sz="1200" dirty="0" err="1">
                <a:latin typeface="Comic Sans MS"/>
              </a:rPr>
              <a:t>Cymru</a:t>
            </a:r>
            <a:r>
              <a:rPr sz="1200" dirty="0">
                <a:latin typeface="Comic Sans MS"/>
              </a:rPr>
              <a:t> was launched in September 2016 to work independently with and for homeless and badly housed people, and to support churches in meeting their needs. One of its projects aims to create affordable homes from the sale of disused churches, and it works with the Church in Wales to achieve this. </a:t>
            </a:r>
          </a:p>
          <a:p>
            <a:pPr>
              <a:buAutoNum type="arabicPeriod"/>
            </a:pPr>
            <a:r>
              <a:rPr sz="1200" dirty="0">
                <a:latin typeface="Comic Sans MS"/>
              </a:rPr>
              <a:t>Another housing charity to be born from CHAS is Shelter, and Shelter </a:t>
            </a:r>
            <a:r>
              <a:rPr sz="1200" dirty="0" err="1">
                <a:latin typeface="Comic Sans MS"/>
              </a:rPr>
              <a:t>Cymru</a:t>
            </a:r>
            <a:r>
              <a:rPr sz="1200" dirty="0">
                <a:latin typeface="Comic Sans MS"/>
              </a:rPr>
              <a:t> works as an independent </a:t>
            </a:r>
            <a:r>
              <a:rPr sz="1200" dirty="0" err="1">
                <a:latin typeface="Comic Sans MS"/>
              </a:rPr>
              <a:t>organisation</a:t>
            </a:r>
            <a:r>
              <a:rPr sz="1200" dirty="0">
                <a:latin typeface="Comic Sans MS"/>
              </a:rPr>
              <a:t>. Its aim is that everyone in Wales should have a decent, affordable home. They provide advice and offer support services to those people who have no home or live in poor housing. They work with councils to ensure that they support people with housing needs and challenge bad landlords. They campaign to influence legislation in the Welsh Assembly to improve the housing situation in Wales</a:t>
            </a:r>
            <a:r>
              <a:rPr lang="en-GB" sz="1200" dirty="0">
                <a:latin typeface="Comic Sans MS"/>
              </a:rPr>
              <a:t>.</a:t>
            </a:r>
            <a:endParaRPr sz="1200" dirty="0">
              <a:latin typeface="Comic Sans MS"/>
            </a:endParaRPr>
          </a:p>
          <a:p>
            <a:endParaRPr dirty="0"/>
          </a:p>
          <a:p>
            <a:endParaRPr dirty="0"/>
          </a:p>
        </p:txBody>
      </p:sp>
    </p:spTree>
    <p:extLst>
      <p:ext uri="{BB962C8B-B14F-4D97-AF65-F5344CB8AC3E}">
        <p14:creationId xmlns:p14="http://schemas.microsoft.com/office/powerpoint/2010/main" val="4149215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FEDA7F9-1CB1-4F2B-8D42-11AF3E74B32D}"/>
              </a:ext>
            </a:extLst>
          </p:cNvPr>
          <p:cNvSpPr>
            <a:spLocks noGrp="1"/>
          </p:cNvSpPr>
          <p:nvPr>
            <p:ph type="title"/>
          </p:nvPr>
        </p:nvSpPr>
        <p:spPr>
          <a:xfrm>
            <a:off x="3835004" y="-90488"/>
            <a:ext cx="4629150" cy="1143000"/>
          </a:xfrm>
        </p:spPr>
        <p:txBody>
          <a:bodyPr/>
          <a:lstStyle/>
          <a:p>
            <a:r>
              <a:rPr lang="cy-GB" altLang="en-US" dirty="0">
                <a:latin typeface="Comic Sans MS" panose="030F0702030302020204" pitchFamily="66" charset="0"/>
              </a:rPr>
              <a:t>Shelter Cymru</a:t>
            </a:r>
            <a:br>
              <a:rPr lang="cy-GB" altLang="en-US" dirty="0">
                <a:latin typeface="Comic Sans MS" panose="030F0702030302020204" pitchFamily="66" charset="0"/>
              </a:rPr>
            </a:br>
            <a:r>
              <a:rPr lang="cy-GB" altLang="en-US" sz="1050" dirty="0">
                <a:latin typeface="Comic Sans MS" panose="030F0702030302020204" pitchFamily="66" charset="0"/>
                <a:hlinkClick r:id="rId2"/>
              </a:rPr>
              <a:t>http://request.org.uk/issues/social-issues/big-issues-homelessness/</a:t>
            </a:r>
            <a:br>
              <a:rPr lang="cy-GB" altLang="en-US" sz="1050" dirty="0">
                <a:latin typeface="Comic Sans MS" panose="030F0702030302020204" pitchFamily="66" charset="0"/>
              </a:rPr>
            </a:br>
            <a:r>
              <a:rPr lang="cy-GB" altLang="en-US" sz="1050" dirty="0">
                <a:latin typeface="Comic Sans MS" panose="030F0702030302020204" pitchFamily="66" charset="0"/>
              </a:rPr>
              <a:t>What is the Christian response to homelessness?</a:t>
            </a:r>
            <a:endParaRPr lang="en-US" altLang="en-US" sz="1050" dirty="0">
              <a:latin typeface="Comic Sans MS" panose="030F0702030302020204" pitchFamily="66" charset="0"/>
            </a:endParaRPr>
          </a:p>
        </p:txBody>
      </p:sp>
      <p:sp>
        <p:nvSpPr>
          <p:cNvPr id="28675" name="Rectangle 2">
            <a:extLst>
              <a:ext uri="{FF2B5EF4-FFF2-40B4-BE49-F238E27FC236}">
                <a16:creationId xmlns:a16="http://schemas.microsoft.com/office/drawing/2014/main" id="{977E81CE-4803-48E5-98F6-5C0D36AEC1D8}"/>
              </a:ext>
            </a:extLst>
          </p:cNvPr>
          <p:cNvSpPr>
            <a:spLocks noChangeArrowheads="1"/>
          </p:cNvSpPr>
          <p:nvPr/>
        </p:nvSpPr>
        <p:spPr bwMode="auto">
          <a:xfrm>
            <a:off x="3090876" y="1143000"/>
            <a:ext cx="6010248" cy="534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en-US" altLang="en-US" sz="1200" b="1" dirty="0">
                <a:solidFill>
                  <a:srgbClr val="222222"/>
                </a:solidFill>
                <a:latin typeface="Comic Sans MS" panose="030F0702030302020204" pitchFamily="66" charset="0"/>
              </a:rPr>
              <a:t>Shelter </a:t>
            </a:r>
            <a:r>
              <a:rPr lang="en-US" altLang="en-US" sz="1200" b="1" dirty="0" err="1">
                <a:solidFill>
                  <a:srgbClr val="222222"/>
                </a:solidFill>
                <a:latin typeface="Comic Sans MS" panose="030F0702030302020204" pitchFamily="66" charset="0"/>
              </a:rPr>
              <a:t>Cymru</a:t>
            </a:r>
            <a:r>
              <a:rPr lang="en-US" altLang="en-US" sz="1200" b="1" dirty="0">
                <a:solidFill>
                  <a:srgbClr val="222222"/>
                </a:solidFill>
                <a:latin typeface="Comic Sans MS" panose="030F0702030302020204" pitchFamily="66" charset="0"/>
              </a:rPr>
              <a:t> </a:t>
            </a:r>
            <a:r>
              <a:rPr lang="en-US" altLang="en-US" sz="1200" dirty="0">
                <a:solidFill>
                  <a:srgbClr val="222222"/>
                </a:solidFill>
                <a:latin typeface="Comic Sans MS" panose="030F0702030302020204" pitchFamily="66" charset="0"/>
              </a:rPr>
              <a:t>is a Welsh charity which works on behalf of the homeless. It co-operates with the English charity  </a:t>
            </a:r>
            <a:r>
              <a:rPr lang="en-US" altLang="en-US" sz="1200" dirty="0">
                <a:solidFill>
                  <a:srgbClr val="A55858"/>
                </a:solidFill>
                <a:latin typeface="Comic Sans MS" panose="030F0702030302020204" pitchFamily="66" charset="0"/>
                <a:hlinkClick r:id="rId3" tooltip="Shelter (elusen) (does dim tudalen o'r enw hwn i gael)"/>
              </a:rPr>
              <a:t>Shelter</a:t>
            </a:r>
            <a:r>
              <a:rPr lang="en-US" altLang="en-US" sz="1200" dirty="0">
                <a:solidFill>
                  <a:srgbClr val="222222"/>
                </a:solidFill>
                <a:latin typeface="Comic Sans MS" panose="030F0702030302020204" pitchFamily="66" charset="0"/>
              </a:rPr>
              <a:t>. Shelter </a:t>
            </a:r>
            <a:r>
              <a:rPr lang="en-US" altLang="en-US" sz="1200" dirty="0" err="1">
                <a:solidFill>
                  <a:srgbClr val="222222"/>
                </a:solidFill>
                <a:latin typeface="Comic Sans MS" panose="030F0702030302020204" pitchFamily="66" charset="0"/>
              </a:rPr>
              <a:t>Cymru</a:t>
            </a:r>
            <a:r>
              <a:rPr lang="en-US" altLang="en-US" sz="1200" dirty="0">
                <a:solidFill>
                  <a:srgbClr val="222222"/>
                </a:solidFill>
                <a:latin typeface="Comic Sans MS" panose="030F0702030302020204" pitchFamily="66" charset="0"/>
              </a:rPr>
              <a:t> was established in 1981, and has been an independent organization since 1986. It provides advice on homelessness, finding a place to live, paying for housing, renting and leasing, mortgage repossessions, repairs and poor conditions and for families and relatives. They have a help line and also provide face-to-face appointments.</a:t>
            </a:r>
          </a:p>
          <a:p>
            <a:pPr>
              <a:spcBef>
                <a:spcPct val="0"/>
              </a:spcBef>
              <a:buFontTx/>
              <a:buNone/>
              <a:defRPr/>
            </a:pPr>
            <a:endParaRPr lang="cy-GB" altLang="en-US" sz="1200" dirty="0">
              <a:solidFill>
                <a:srgbClr val="222222"/>
              </a:solidFill>
              <a:latin typeface="Comic Sans MS" panose="030F0702030302020204" pitchFamily="66" charset="0"/>
            </a:endParaRPr>
          </a:p>
          <a:p>
            <a:pPr>
              <a:spcBef>
                <a:spcPct val="0"/>
              </a:spcBef>
              <a:buFont typeface="Arial" panose="020B0604020202020204" pitchFamily="34" charset="0"/>
              <a:buNone/>
              <a:defRPr/>
            </a:pPr>
            <a:r>
              <a:rPr lang="cy-GB" altLang="en-US" sz="1200" dirty="0">
                <a:solidFill>
                  <a:srgbClr val="222222"/>
                </a:solidFill>
                <a:latin typeface="Comic Sans MS" panose="030F0702030302020204" pitchFamily="66" charset="0"/>
              </a:rPr>
              <a:t>Read the articles below.  </a:t>
            </a:r>
          </a:p>
          <a:p>
            <a:pPr>
              <a:spcBef>
                <a:spcPct val="0"/>
              </a:spcBef>
              <a:buFontTx/>
              <a:buNone/>
              <a:defRPr/>
            </a:pPr>
            <a:endParaRPr lang="cy-GB" altLang="en-US" sz="1200" dirty="0">
              <a:solidFill>
                <a:srgbClr val="222222"/>
              </a:solidFill>
              <a:latin typeface="Comic Sans MS" panose="030F0702030302020204" pitchFamily="66" charset="0"/>
            </a:endParaRPr>
          </a:p>
          <a:p>
            <a:pPr>
              <a:spcBef>
                <a:spcPct val="0"/>
              </a:spcBef>
              <a:buFontTx/>
              <a:buNone/>
              <a:defRPr/>
            </a:pPr>
            <a:r>
              <a:rPr lang="en-US" altLang="en-US" sz="1200" dirty="0">
                <a:solidFill>
                  <a:srgbClr val="222222"/>
                </a:solidFill>
                <a:latin typeface="Comic Sans MS" panose="030F0702030302020204" pitchFamily="66" charset="0"/>
                <a:hlinkClick r:id="rId4"/>
              </a:rPr>
              <a:t>http://www.bbc.co.uk/news/uk-wales-37600937</a:t>
            </a:r>
            <a:endParaRPr lang="en-US" altLang="en-US" sz="1200" dirty="0">
              <a:solidFill>
                <a:srgbClr val="222222"/>
              </a:solidFill>
              <a:latin typeface="Comic Sans MS" panose="030F0702030302020204" pitchFamily="66" charset="0"/>
            </a:endParaRPr>
          </a:p>
          <a:p>
            <a:pPr>
              <a:spcBef>
                <a:spcPct val="0"/>
              </a:spcBef>
              <a:buFontTx/>
              <a:buNone/>
              <a:defRPr/>
            </a:pPr>
            <a:r>
              <a:rPr lang="en-US" altLang="en-US" sz="1200" dirty="0">
                <a:solidFill>
                  <a:srgbClr val="222222"/>
                </a:solidFill>
                <a:latin typeface="Comic Sans MS" panose="030F0702030302020204" pitchFamily="66" charset="0"/>
                <a:hlinkClick r:id="rId5"/>
              </a:rPr>
              <a:t>http://www.bbc.co.uk/news/uk-wales-south-east-wales-37595862</a:t>
            </a:r>
            <a:endParaRPr lang="en-US" altLang="en-US" sz="1200" dirty="0">
              <a:solidFill>
                <a:srgbClr val="222222"/>
              </a:solidFill>
              <a:latin typeface="Comic Sans MS" panose="030F0702030302020204" pitchFamily="66" charset="0"/>
            </a:endParaRPr>
          </a:p>
          <a:p>
            <a:pPr>
              <a:spcBef>
                <a:spcPct val="0"/>
              </a:spcBef>
              <a:buFontTx/>
              <a:buNone/>
              <a:defRPr/>
            </a:pPr>
            <a:endParaRPr lang="en-US" altLang="en-US" sz="1200" dirty="0">
              <a:solidFill>
                <a:srgbClr val="222222"/>
              </a:solidFill>
              <a:latin typeface="Comic Sans MS" panose="030F0702030302020204" pitchFamily="66" charset="0"/>
            </a:endParaRPr>
          </a:p>
          <a:p>
            <a:pPr algn="ctr">
              <a:spcBef>
                <a:spcPct val="0"/>
              </a:spcBef>
              <a:buFontTx/>
              <a:buNone/>
              <a:defRPr/>
            </a:pPr>
            <a:r>
              <a:rPr lang="en-US" altLang="en-US" sz="1200" dirty="0">
                <a:solidFill>
                  <a:srgbClr val="222222"/>
                </a:solidFill>
                <a:latin typeface="Comic Sans MS" panose="030F0702030302020204" pitchFamily="66" charset="0"/>
              </a:rPr>
              <a:t>What can you say about the work of Shelter Cymru?</a:t>
            </a:r>
          </a:p>
          <a:p>
            <a:pPr>
              <a:spcBef>
                <a:spcPct val="0"/>
              </a:spcBef>
              <a:buFontTx/>
              <a:buNone/>
              <a:defRPr/>
            </a:pPr>
            <a:endParaRPr lang="cy-GB" altLang="en-US" sz="1200" dirty="0">
              <a:solidFill>
                <a:srgbClr val="222222"/>
              </a:solidFill>
              <a:latin typeface="Comic Sans MS" panose="030F0702030302020204" pitchFamily="66" charset="0"/>
            </a:endParaRPr>
          </a:p>
          <a:p>
            <a:pPr>
              <a:spcBef>
                <a:spcPct val="0"/>
              </a:spcBef>
              <a:buFont typeface="Arial" panose="020B0604020202020204" pitchFamily="34" charset="0"/>
              <a:buNone/>
              <a:defRPr/>
            </a:pPr>
            <a:r>
              <a:rPr lang="cy-GB" altLang="en-US" sz="1200" dirty="0">
                <a:solidFill>
                  <a:srgbClr val="222222"/>
                </a:solidFill>
                <a:latin typeface="Comic Sans MS" panose="030F0702030302020204" pitchFamily="66" charset="0"/>
              </a:rPr>
              <a:t>Go to the website  </a:t>
            </a:r>
            <a:r>
              <a:rPr lang="en-US" altLang="en-US" sz="1200" dirty="0">
                <a:solidFill>
                  <a:srgbClr val="222222"/>
                </a:solidFill>
                <a:latin typeface="Comic Sans MS" panose="030F0702030302020204" pitchFamily="66" charset="0"/>
                <a:hlinkClick r:id="rId6"/>
              </a:rPr>
              <a:t>https://sheltercymru.org.uk/get-advice/</a:t>
            </a:r>
            <a:r>
              <a:rPr lang="cy-GB" altLang="en-US" sz="1200" dirty="0">
                <a:solidFill>
                  <a:srgbClr val="222222"/>
                </a:solidFill>
                <a:latin typeface="Comic Sans MS" panose="030F0702030302020204" pitchFamily="66" charset="0"/>
              </a:rPr>
              <a:t> and design an information pamphlet about the social and community functions of the work of Shelter Cymru.</a:t>
            </a:r>
          </a:p>
          <a:p>
            <a:pPr>
              <a:spcBef>
                <a:spcPct val="0"/>
              </a:spcBef>
              <a:buFontTx/>
              <a:buNone/>
              <a:defRPr/>
            </a:pPr>
            <a:r>
              <a:rPr lang="cy-GB" altLang="en-US" sz="1200" dirty="0">
                <a:solidFill>
                  <a:srgbClr val="222222"/>
                </a:solidFill>
                <a:latin typeface="Comic Sans MS" panose="030F0702030302020204" pitchFamily="66" charset="0"/>
              </a:rPr>
              <a:t>You should include information about:-</a:t>
            </a:r>
          </a:p>
          <a:p>
            <a:pPr marL="214313" indent="-214313">
              <a:spcBef>
                <a:spcPct val="0"/>
              </a:spcBef>
              <a:defRPr/>
            </a:pPr>
            <a:r>
              <a:rPr lang="cy-GB" altLang="en-US" sz="1200" dirty="0">
                <a:solidFill>
                  <a:srgbClr val="222222"/>
                </a:solidFill>
                <a:latin typeface="Comic Sans MS" panose="030F0702030302020204" pitchFamily="66" charset="0"/>
              </a:rPr>
              <a:t>Who they are and how they help?</a:t>
            </a:r>
          </a:p>
          <a:p>
            <a:pPr marL="214313" indent="-214313">
              <a:spcBef>
                <a:spcPct val="0"/>
              </a:spcBef>
              <a:defRPr/>
            </a:pPr>
            <a:r>
              <a:rPr lang="cy-GB" altLang="en-US" sz="1200" dirty="0">
                <a:solidFill>
                  <a:srgbClr val="222222"/>
                </a:solidFill>
                <a:latin typeface="Comic Sans MS" panose="030F0702030302020204" pitchFamily="66" charset="0"/>
              </a:rPr>
              <a:t>Homelessness</a:t>
            </a:r>
          </a:p>
          <a:p>
            <a:pPr marL="214313" indent="-214313">
              <a:spcBef>
                <a:spcPct val="0"/>
              </a:spcBef>
              <a:defRPr/>
            </a:pPr>
            <a:r>
              <a:rPr lang="cy-GB" altLang="en-US" sz="1200" dirty="0">
                <a:solidFill>
                  <a:srgbClr val="222222"/>
                </a:solidFill>
                <a:latin typeface="Comic Sans MS" panose="030F0702030302020204" pitchFamily="66" charset="0"/>
              </a:rPr>
              <a:t>Finding somewhere to live</a:t>
            </a:r>
          </a:p>
          <a:p>
            <a:pPr marL="214313" indent="-214313">
              <a:spcBef>
                <a:spcPct val="0"/>
              </a:spcBef>
              <a:defRPr/>
            </a:pPr>
            <a:r>
              <a:rPr lang="cy-GB" altLang="en-US" sz="1200" dirty="0">
                <a:solidFill>
                  <a:srgbClr val="222222"/>
                </a:solidFill>
                <a:latin typeface="Comic Sans MS" panose="030F0702030302020204" pitchFamily="66" charset="0"/>
              </a:rPr>
              <a:t>Families and relations</a:t>
            </a:r>
          </a:p>
          <a:p>
            <a:pPr marL="214313" indent="-214313">
              <a:spcBef>
                <a:spcPct val="0"/>
              </a:spcBef>
              <a:defRPr/>
            </a:pPr>
            <a:r>
              <a:rPr lang="cy-GB" altLang="en-US" sz="1200" dirty="0">
                <a:solidFill>
                  <a:srgbClr val="222222"/>
                </a:solidFill>
                <a:latin typeface="Comic Sans MS" panose="030F0702030302020204" pitchFamily="66" charset="0"/>
              </a:rPr>
              <a:t>Financial advice</a:t>
            </a:r>
          </a:p>
          <a:p>
            <a:pPr marL="214313" indent="-214313">
              <a:spcBef>
                <a:spcPct val="0"/>
              </a:spcBef>
              <a:defRPr/>
            </a:pPr>
            <a:r>
              <a:rPr lang="cy-GB" altLang="en-US" sz="1200" dirty="0">
                <a:solidFill>
                  <a:srgbClr val="222222"/>
                </a:solidFill>
                <a:latin typeface="Comic Sans MS" panose="030F0702030302020204" pitchFamily="66" charset="0"/>
              </a:rPr>
              <a:t>Advice for young people</a:t>
            </a:r>
          </a:p>
          <a:p>
            <a:pPr>
              <a:spcBef>
                <a:spcPct val="0"/>
              </a:spcBef>
              <a:buFontTx/>
              <a:buNone/>
              <a:defRPr/>
            </a:pPr>
            <a:endParaRPr lang="en-US" altLang="en-US" sz="1400" dirty="0">
              <a:solidFill>
                <a:srgbClr val="222222"/>
              </a:solidFill>
              <a:latin typeface="Comic Sans MS" panose="030F0702030302020204" pitchFamily="66" charset="0"/>
            </a:endParaRPr>
          </a:p>
          <a:p>
            <a:pPr>
              <a:spcBef>
                <a:spcPct val="0"/>
              </a:spcBef>
              <a:buFontTx/>
              <a:buNone/>
              <a:defRPr/>
            </a:pPr>
            <a:endParaRPr lang="cy-GB" altLang="en-US" sz="1400" dirty="0">
              <a:solidFill>
                <a:srgbClr val="222222"/>
              </a:solidFill>
              <a:latin typeface="Comic Sans MS" panose="030F0702030302020204" pitchFamily="66" charset="0"/>
            </a:endParaRPr>
          </a:p>
          <a:p>
            <a:pPr>
              <a:spcBef>
                <a:spcPct val="0"/>
              </a:spcBef>
              <a:buFontTx/>
              <a:buNone/>
              <a:defRPr/>
            </a:pPr>
            <a:endParaRPr lang="en-US" altLang="en-US" sz="1350" dirty="0">
              <a:solidFill>
                <a:srgbClr val="222222"/>
              </a:solidFill>
              <a:latin typeface="Comic Sans MS" panose="030F0702030302020204" pitchFamily="66" charset="0"/>
            </a:endParaRPr>
          </a:p>
        </p:txBody>
      </p:sp>
      <p:pic>
        <p:nvPicPr>
          <p:cNvPr id="30724" name="Picture 1">
            <a:extLst>
              <a:ext uri="{FF2B5EF4-FFF2-40B4-BE49-F238E27FC236}">
                <a16:creationId xmlns:a16="http://schemas.microsoft.com/office/drawing/2014/main" id="{9C92BFF3-64AD-408E-9C66-271C0D9BB8C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18860" y="0"/>
            <a:ext cx="627459" cy="62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Slide Number Placeholder 2">
            <a:extLst>
              <a:ext uri="{FF2B5EF4-FFF2-40B4-BE49-F238E27FC236}">
                <a16:creationId xmlns:a16="http://schemas.microsoft.com/office/drawing/2014/main" id="{2CD7A2FF-F868-4530-BC11-096161A5BD4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5CC2A761-1667-4E24-928C-33FAB25EFCB0}" type="slidenum">
              <a:rPr lang="en-GB" altLang="en-US" sz="900">
                <a:solidFill>
                  <a:srgbClr val="898989"/>
                </a:solidFill>
              </a:rPr>
              <a:pPr>
                <a:spcBef>
                  <a:spcPct val="0"/>
                </a:spcBef>
                <a:buFontTx/>
                <a:buNone/>
              </a:pPr>
              <a:t>28</a:t>
            </a:fld>
            <a:endParaRPr lang="en-GB" altLang="en-US" sz="900" dirty="0">
              <a:solidFill>
                <a:srgbClr val="898989"/>
              </a:solidFill>
            </a:endParaRPr>
          </a:p>
        </p:txBody>
      </p:sp>
      <p:pic>
        <p:nvPicPr>
          <p:cNvPr id="30727" name="Picture 2">
            <a:extLst>
              <a:ext uri="{FF2B5EF4-FFF2-40B4-BE49-F238E27FC236}">
                <a16:creationId xmlns:a16="http://schemas.microsoft.com/office/drawing/2014/main" id="{B7F88619-90DC-4EBB-9FDB-57A4A25B3FE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37684" y="4537381"/>
            <a:ext cx="2863439" cy="1659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636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BA79AD-A165-4911-B6FE-F71F89EB4B5D}"/>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graphicFrame>
        <p:nvGraphicFramePr>
          <p:cNvPr id="11" name="Group 44">
            <a:extLst>
              <a:ext uri="{FF2B5EF4-FFF2-40B4-BE49-F238E27FC236}">
                <a16:creationId xmlns:a16="http://schemas.microsoft.com/office/drawing/2014/main" id="{974595C6-B9B2-4BA8-842F-756F0B83AEC8}"/>
              </a:ext>
            </a:extLst>
          </p:cNvPr>
          <p:cNvGraphicFramePr>
            <a:graphicFrameLocks/>
          </p:cNvGraphicFramePr>
          <p:nvPr>
            <p:extLst>
              <p:ext uri="{D42A27DB-BD31-4B8C-83A1-F6EECF244321}">
                <p14:modId xmlns:p14="http://schemas.microsoft.com/office/powerpoint/2010/main" val="2933771956"/>
              </p:ext>
            </p:extLst>
          </p:nvPr>
        </p:nvGraphicFramePr>
        <p:xfrm>
          <a:off x="3719513" y="351236"/>
          <a:ext cx="4752976" cy="6433730"/>
        </p:xfrm>
        <a:graphic>
          <a:graphicData uri="http://schemas.openxmlformats.org/drawingml/2006/table">
            <a:tbl>
              <a:tblPr/>
              <a:tblGrid>
                <a:gridCol w="4752976">
                  <a:extLst>
                    <a:ext uri="{9D8B030D-6E8A-4147-A177-3AD203B41FA5}">
                      <a16:colId xmlns:a16="http://schemas.microsoft.com/office/drawing/2014/main" val="20000"/>
                    </a:ext>
                  </a:extLst>
                </a:gridCol>
              </a:tblGrid>
              <a:tr h="4264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Comic Sans MS" panose="030F0702030302020204" pitchFamily="66" charset="0"/>
                          <a:cs typeface="Arial" charset="0"/>
                        </a:rPr>
                        <a:t>Christian Groups working on behalf of social justice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Comic Sans MS" panose="030F0702030302020204" pitchFamily="66" charset="0"/>
                          <a:cs typeface="Arial" charset="0"/>
                          <a:hlinkClick r:id="rId2"/>
                        </a:rPr>
                        <a:t>http://request.org.uk/life/church/churches-together/</a:t>
                      </a:r>
                      <a:endParaRPr kumimoji="0" lang="en-GB" sz="1100" b="1" i="0" u="none" strike="noStrike" cap="none" normalizeH="0" baseline="0" dirty="0">
                        <a:ln>
                          <a:noFill/>
                        </a:ln>
                        <a:solidFill>
                          <a:schemeClr val="tx1"/>
                        </a:solidFill>
                        <a:effectLst/>
                        <a:latin typeface="Comic Sans MS" panose="030F0702030302020204" pitchFamily="66" charset="0"/>
                        <a:cs typeface="Arial" charset="0"/>
                      </a:endParaRPr>
                    </a:p>
                  </a:txBody>
                  <a:tcPr marL="68580" marR="68580" marT="34269" marB="342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61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Comic Sans MS" panose="030F0702030302020204" pitchFamily="66" charset="0"/>
                          <a:cs typeface="Arial" charset="0"/>
                        </a:rPr>
                        <a:t>Key terms</a:t>
                      </a:r>
                      <a:r>
                        <a:rPr kumimoji="0" lang="en-GB" sz="1100" b="0" i="0" u="none" strike="noStrike" cap="none" normalizeH="0" baseline="0" dirty="0">
                          <a:ln>
                            <a:noFill/>
                          </a:ln>
                          <a:solidFill>
                            <a:schemeClr val="tx1"/>
                          </a:solidFill>
                          <a:effectLst/>
                          <a:latin typeface="Comic Sans MS" panose="030F0702030302020204" pitchFamily="66"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Comic Sans MS" panose="030F0702030302020204"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Comic Sans MS" panose="030F0702030302020204" pitchFamily="66" charset="0"/>
                          <a:cs typeface="Arial" charset="0"/>
                        </a:rPr>
                        <a:t>Reconciliation: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Comic Sans MS" panose="030F0702030302020204" pitchFamily="66" charset="0"/>
                          <a:cs typeface="Arial" charset="0"/>
                        </a:rPr>
                        <a:t>Reconciliation after an argument or dispute, and beginning to co-operate once more. Religions teach about forgiveness as it leads to moving forward and finding solutions.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0" i="0" u="none" strike="noStrike" cap="none" normalizeH="0" baseline="0" dirty="0">
                        <a:ln>
                          <a:noFill/>
                        </a:ln>
                        <a:solidFill>
                          <a:schemeClr val="tx1"/>
                        </a:solidFill>
                        <a:effectLst/>
                        <a:latin typeface="Comic Sans MS" panose="030F0702030302020204" pitchFamily="66"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Comic Sans MS" panose="030F0702030302020204" pitchFamily="66" charset="0"/>
                          <a:cs typeface="Arial" charset="0"/>
                        </a:rPr>
                        <a:t>Inter-faith Dialogue: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Comic Sans MS" panose="030F0702030302020204" pitchFamily="66" charset="0"/>
                          <a:cs typeface="Arial" charset="0"/>
                        </a:rPr>
                        <a:t>Different faith groups speaking to each other.  There are many examples of local and national inter-faith networks and these help to solve misunderstandings.</a:t>
                      </a:r>
                    </a:p>
                  </a:txBody>
                  <a:tcPr marL="68580" marR="68580" marT="34269" marB="342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919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Comic Sans MS" panose="030F0702030302020204" pitchFamily="66" charset="0"/>
                          <a:cs typeface="Arial" charset="0"/>
                        </a:rPr>
                        <a:t>Within the Christian Church there are a number of denominations, and in the past the differences have lead to conflict and tension.  Many Christians believe that it is important for different denominations to work together. Today, living in a multi-religious society means that there is more need than every before for people to work together. Unless religious believers come together and understand each other, and share their common beliefs in peace, conflict will always exist. One way of doing this is by visiting each other’s places of worship and seeing what they have in common. They can go to Inter-faith Network meetings and hold Inter-faith Weeks. When people respect each other’s identity and faith, then it is possible to work together and get along, regardless of any differences.  </a:t>
                      </a:r>
                    </a:p>
                  </a:txBody>
                  <a:tcPr marL="68580" marR="68580" marT="34269" marB="342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907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1" i="0" u="none" strike="noStrike" cap="none" normalizeH="0" baseline="0" dirty="0">
                          <a:ln>
                            <a:noFill/>
                          </a:ln>
                          <a:solidFill>
                            <a:schemeClr val="tx1"/>
                          </a:solidFill>
                          <a:effectLst/>
                          <a:latin typeface="Comic Sans MS" panose="030F0702030302020204" pitchFamily="66" charset="0"/>
                          <a:cs typeface="Arial" charset="0"/>
                        </a:rPr>
                        <a:t>Forgiveness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100" b="0" i="0" u="none" strike="noStrike" cap="none" normalizeH="0" baseline="0" dirty="0">
                          <a:ln>
                            <a:noFill/>
                          </a:ln>
                          <a:solidFill>
                            <a:schemeClr val="tx1"/>
                          </a:solidFill>
                          <a:effectLst/>
                          <a:latin typeface="Comic Sans MS" panose="030F0702030302020204" pitchFamily="66" charset="0"/>
                          <a:cs typeface="Arial" charset="0"/>
                        </a:rPr>
                        <a:t>Sometimes forgiveness takes a lot of time; it eventually comes, but people never forget. Services to aid forgiveness are held to make this possible. Forgiveness must come, no matter how difficult it is or it will not be possible for people to move on with their lives. Forgiveness is an important part of the Lord’s Prayer.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100" b="1" i="0" u="none" strike="noStrike" cap="none" normalizeH="0" baseline="0" dirty="0">
                        <a:ln>
                          <a:noFill/>
                        </a:ln>
                        <a:solidFill>
                          <a:schemeClr val="tx1"/>
                        </a:solidFill>
                        <a:effectLst/>
                        <a:latin typeface="Arial" charset="0"/>
                        <a:cs typeface="Arial" charset="0"/>
                      </a:endParaRPr>
                    </a:p>
                  </a:txBody>
                  <a:tcPr marL="68580" marR="68580" marT="34269" marB="3426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760" name="Slide Number Placeholder 2">
            <a:extLst>
              <a:ext uri="{FF2B5EF4-FFF2-40B4-BE49-F238E27FC236}">
                <a16:creationId xmlns:a16="http://schemas.microsoft.com/office/drawing/2014/main" id="{B146A620-48F5-4480-A75C-9282807233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9F678086-691D-403B-8E24-70BFB55905F4}" type="slidenum">
              <a:rPr lang="en-GB" altLang="en-US" sz="900">
                <a:solidFill>
                  <a:srgbClr val="898989"/>
                </a:solidFill>
              </a:rPr>
              <a:pPr>
                <a:spcBef>
                  <a:spcPct val="0"/>
                </a:spcBef>
                <a:buFontTx/>
                <a:buNone/>
              </a:pPr>
              <a:t>29</a:t>
            </a:fld>
            <a:endParaRPr lang="en-GB" altLang="en-US" sz="900" dirty="0">
              <a:solidFill>
                <a:srgbClr val="898989"/>
              </a:solidFill>
            </a:endParaRPr>
          </a:p>
        </p:txBody>
      </p:sp>
    </p:spTree>
    <p:extLst>
      <p:ext uri="{BB962C8B-B14F-4D97-AF65-F5344CB8AC3E}">
        <p14:creationId xmlns:p14="http://schemas.microsoft.com/office/powerpoint/2010/main" val="915884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5980009-6ED4-4FC7-8125-90E226798C0F}"/>
              </a:ext>
            </a:extLst>
          </p:cNvPr>
          <p:cNvSpPr>
            <a:spLocks noGrp="1"/>
          </p:cNvSpPr>
          <p:nvPr>
            <p:ph type="title"/>
          </p:nvPr>
        </p:nvSpPr>
        <p:spPr/>
        <p:txBody>
          <a:bodyPr/>
          <a:lstStyle/>
          <a:p>
            <a:r>
              <a:rPr lang="cy-GB" altLang="en-US" dirty="0">
                <a:latin typeface="Comic Sans MS" panose="030F0702030302020204" pitchFamily="66" charset="0"/>
              </a:rPr>
              <a:t>Christianity</a:t>
            </a:r>
            <a:endParaRPr lang="en-US" altLang="en-US"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C8372D67-287D-43F9-BC19-2D8B8AA82F0A}"/>
              </a:ext>
            </a:extLst>
          </p:cNvPr>
          <p:cNvSpPr>
            <a:spLocks noGrp="1"/>
          </p:cNvSpPr>
          <p:nvPr>
            <p:ph idx="1"/>
          </p:nvPr>
        </p:nvSpPr>
        <p:spPr>
          <a:xfrm>
            <a:off x="3781425" y="1214437"/>
            <a:ext cx="4629150" cy="4911329"/>
          </a:xfrm>
        </p:spPr>
        <p:txBody>
          <a:bodyPr/>
          <a:lstStyle/>
          <a:p>
            <a:pPr marL="0" indent="0">
              <a:buNone/>
              <a:defRPr/>
            </a:pPr>
            <a:r>
              <a:rPr lang="cy-GB" sz="1050" dirty="0">
                <a:latin typeface="Comic Sans MS" panose="030F0702030302020204" pitchFamily="66" charset="0"/>
              </a:rPr>
              <a:t>Christianity began around 35 A.D </a:t>
            </a:r>
            <a:r>
              <a:rPr lang="cy-GB" sz="1050" dirty="0" err="1">
                <a:latin typeface="Comic Sans MS" panose="030F0702030302020204" pitchFamily="66" charset="0"/>
              </a:rPr>
              <a:t>and</a:t>
            </a:r>
            <a:r>
              <a:rPr lang="cy-GB" sz="1050" dirty="0">
                <a:latin typeface="Comic Sans MS" panose="030F0702030302020204" pitchFamily="66" charset="0"/>
              </a:rPr>
              <a:t> spread gradually until there are Christians in every country in the world today.</a:t>
            </a:r>
          </a:p>
          <a:p>
            <a:pPr marL="0" indent="0">
              <a:buNone/>
              <a:defRPr/>
            </a:pPr>
            <a:r>
              <a:rPr lang="cy-GB" sz="1050" dirty="0">
                <a:latin typeface="Comic Sans MS" panose="030F0702030302020204" pitchFamily="66" charset="0"/>
              </a:rPr>
              <a:t>The word Christianity comes from the name of Jesus Christ, a man who spent some years preaching God’s message until he was crucified. As Christianity spread, it developed in different ways, and today there are three main branches, and hundreds of sub-branches.</a:t>
            </a:r>
          </a:p>
          <a:p>
            <a:pPr marL="0" indent="0">
              <a:buNone/>
              <a:defRPr/>
            </a:pPr>
            <a:r>
              <a:rPr lang="cy-GB" sz="1050" dirty="0">
                <a:latin typeface="Comic Sans MS" panose="030F0702030302020204" pitchFamily="66" charset="0"/>
              </a:rPr>
              <a:t>The three main branches are:</a:t>
            </a:r>
          </a:p>
          <a:p>
            <a:pPr>
              <a:defRPr/>
            </a:pPr>
            <a:r>
              <a:rPr lang="cy-GB" sz="1050" dirty="0">
                <a:latin typeface="Comic Sans MS" panose="030F0702030302020204" pitchFamily="66" charset="0"/>
              </a:rPr>
              <a:t>The Catholic Church</a:t>
            </a:r>
          </a:p>
          <a:p>
            <a:pPr>
              <a:defRPr/>
            </a:pPr>
            <a:r>
              <a:rPr lang="cy-GB" sz="1050" dirty="0">
                <a:latin typeface="Comic Sans MS" panose="030F0702030302020204" pitchFamily="66" charset="0"/>
              </a:rPr>
              <a:t>The Orthodox Church (The Greek Orthodox Churches and the Russian Orthodox Church)</a:t>
            </a:r>
          </a:p>
          <a:p>
            <a:pPr>
              <a:defRPr/>
            </a:pPr>
            <a:r>
              <a:rPr lang="cy-GB" sz="1050" dirty="0">
                <a:latin typeface="Comic Sans MS" panose="030F0702030302020204" pitchFamily="66" charset="0"/>
              </a:rPr>
              <a:t>The Protestant Church (Anglicans, Presbyterians, Methodists, Baptists)</a:t>
            </a:r>
          </a:p>
          <a:p>
            <a:pPr marL="0" indent="0">
              <a:buNone/>
              <a:defRPr/>
            </a:pPr>
            <a:r>
              <a:rPr lang="cy-GB" sz="1050" dirty="0">
                <a:latin typeface="Comic Sans MS" panose="030F0702030302020204" pitchFamily="66" charset="0"/>
              </a:rPr>
              <a:t>Many new religions in the twentieth century also have their origins in Christianity as the follow the Christian teaching of the Bible.</a:t>
            </a:r>
          </a:p>
          <a:p>
            <a:pPr marL="0" indent="0">
              <a:buNone/>
              <a:defRPr/>
            </a:pPr>
            <a:r>
              <a:rPr lang="cy-GB" sz="1050" dirty="0">
                <a:latin typeface="Comic Sans MS" panose="030F0702030302020204" pitchFamily="66" charset="0"/>
              </a:rPr>
              <a:t>Christians and Wales - There are churches and chapels in every city, town and village in Wales which belong to the various denominations.</a:t>
            </a:r>
            <a:endParaRPr lang="en-US" sz="1050" dirty="0">
              <a:latin typeface="Comic Sans MS" panose="030F0702030302020204" pitchFamily="66" charset="0"/>
            </a:endParaRPr>
          </a:p>
        </p:txBody>
      </p:sp>
      <p:pic>
        <p:nvPicPr>
          <p:cNvPr id="5124" name="Picture 1">
            <a:extLst>
              <a:ext uri="{FF2B5EF4-FFF2-40B4-BE49-F238E27FC236}">
                <a16:creationId xmlns:a16="http://schemas.microsoft.com/office/drawing/2014/main" id="{ACB4F539-4028-46F8-8F77-C0DA045DCC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02894" y="4670822"/>
            <a:ext cx="1978819" cy="198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
            <a:extLst>
              <a:ext uri="{FF2B5EF4-FFF2-40B4-BE49-F238E27FC236}">
                <a16:creationId xmlns:a16="http://schemas.microsoft.com/office/drawing/2014/main" id="{D5418445-C822-43B4-9959-209FA80883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90122" y="4426744"/>
            <a:ext cx="165258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F863C7E3-3745-4C9A-9E8E-EE1E648E6ACF}"/>
              </a:ext>
            </a:extLst>
          </p:cNvPr>
          <p:cNvSpPr>
            <a:spLocks noGrp="1"/>
          </p:cNvSpPr>
          <p:nvPr>
            <p:ph type="ftr" sz="quarter" idx="11"/>
          </p:nvPr>
        </p:nvSpPr>
        <p:spPr/>
        <p:txBody>
          <a:bodyPr/>
          <a:lstStyle/>
          <a:p>
            <a:pPr>
              <a:defRPr/>
            </a:pPr>
            <a:endParaRPr lang="en-GB" dirty="0"/>
          </a:p>
        </p:txBody>
      </p:sp>
      <p:sp>
        <p:nvSpPr>
          <p:cNvPr id="5127" name="Slide Number Placeholder 3">
            <a:extLst>
              <a:ext uri="{FF2B5EF4-FFF2-40B4-BE49-F238E27FC236}">
                <a16:creationId xmlns:a16="http://schemas.microsoft.com/office/drawing/2014/main" id="{B0561A0E-A298-4682-9D9A-931651D96D6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BA40891D-646F-488D-BDFB-6BEA35B66221}" type="slidenum">
              <a:rPr lang="en-GB" altLang="en-US" sz="900">
                <a:solidFill>
                  <a:srgbClr val="898989"/>
                </a:solidFill>
              </a:rPr>
              <a:pPr>
                <a:spcBef>
                  <a:spcPct val="0"/>
                </a:spcBef>
                <a:buFontTx/>
                <a:buNone/>
              </a:pPr>
              <a:t>3</a:t>
            </a:fld>
            <a:endParaRPr lang="en-GB" altLang="en-US" sz="900" dirty="0">
              <a:solidFill>
                <a:srgbClr val="898989"/>
              </a:solidFill>
            </a:endParaRPr>
          </a:p>
        </p:txBody>
      </p:sp>
    </p:spTree>
    <p:extLst>
      <p:ext uri="{BB962C8B-B14F-4D97-AF65-F5344CB8AC3E}">
        <p14:creationId xmlns:p14="http://schemas.microsoft.com/office/powerpoint/2010/main" val="1397697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658373118"/>
              </p:ext>
            </p:extLst>
          </p:nvPr>
        </p:nvSpPr>
        <p:spPr>
          <a:xfrm>
            <a:off x="1065125" y="128012"/>
            <a:ext cx="8551147" cy="71096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sz="1200" b="1" dirty="0">
                <a:latin typeface="Comic Sans MS"/>
              </a:rPr>
              <a:t>Christian groups working for social justice, reconciliation and inter-faith dialogue </a:t>
            </a:r>
            <a:endParaRPr lang="en-US" sz="1200" b="1" dirty="0">
              <a:latin typeface="Comic Sans MS"/>
            </a:endParaRPr>
          </a:p>
          <a:p>
            <a:r>
              <a:rPr sz="1200" dirty="0">
                <a:solidFill>
                  <a:srgbClr val="33FF80"/>
                </a:solidFill>
                <a:latin typeface="Comic Sans MS"/>
              </a:rPr>
              <a:t>Social justice </a:t>
            </a:r>
          </a:p>
          <a:p>
            <a:r>
              <a:rPr sz="1200" dirty="0">
                <a:latin typeface="Comic Sans MS"/>
              </a:rPr>
              <a:t>The Universal Declaration of Human Rights is international recognition that all people, throughout the world, no matter who they are, have freedoms and entitlements that nobody has the right to take away. The rights are basic needs that contribute to happiness and wellbeing. Justice means fairness. When the rights and entitlements of humans are not met, it is said to be unjust. </a:t>
            </a:r>
            <a:r>
              <a:rPr sz="1200" b="1" dirty="0">
                <a:latin typeface="Comic Sans MS"/>
              </a:rPr>
              <a:t>Social injustice </a:t>
            </a:r>
            <a:r>
              <a:rPr sz="1200" dirty="0">
                <a:latin typeface="Comic Sans MS"/>
              </a:rPr>
              <a:t>occurs when certain rights and entitlements are denied or</a:t>
            </a:r>
            <a:r>
              <a:rPr lang="en-US" sz="1200" dirty="0">
                <a:latin typeface="+mn-ea"/>
                <a:cs typeface="+mn-ea"/>
              </a:rPr>
              <a:t> </a:t>
            </a:r>
            <a:r>
              <a:rPr sz="1200" dirty="0">
                <a:latin typeface="Comic Sans MS"/>
              </a:rPr>
              <a:t>not met for groups of people. Examples of social injustice are unequal distribution of resources, unequal access to healthcare and unequal access to education. Social justice, on the other hand, is about equality of opportunity and treatment. All Christian Churches actively support the promotion of social justice and fight against issues of social injustice. Many charities work in the field of social justice to ensure that people’s rights and fair access to justice are met. Some of these charities have Christian foundations. </a:t>
            </a:r>
          </a:p>
          <a:p>
            <a:endParaRPr lang="en-GB" sz="1200" dirty="0">
              <a:solidFill>
                <a:srgbClr val="33FF80"/>
              </a:solidFill>
              <a:latin typeface="Comic Sans MS"/>
            </a:endParaRPr>
          </a:p>
          <a:p>
            <a:r>
              <a:rPr sz="1200" dirty="0">
                <a:solidFill>
                  <a:srgbClr val="33FF80"/>
                </a:solidFill>
                <a:latin typeface="Comic Sans MS"/>
              </a:rPr>
              <a:t>Tearfund </a:t>
            </a:r>
          </a:p>
          <a:p>
            <a:r>
              <a:rPr sz="1200" dirty="0">
                <a:latin typeface="Comic Sans MS"/>
              </a:rPr>
              <a:t>Tearfund is a Christian charity whose aim is to put Christian beliefs and Jesus’ command to ‘love your </a:t>
            </a:r>
            <a:r>
              <a:rPr sz="1200" dirty="0" err="1">
                <a:latin typeface="Comic Sans MS"/>
              </a:rPr>
              <a:t>neighbour</a:t>
            </a:r>
            <a:r>
              <a:rPr sz="1200" dirty="0">
                <a:latin typeface="Comic Sans MS"/>
              </a:rPr>
              <a:t>’ into action. Christians believe they are putting into practice the unconditional or unselfish love (agape) Jesus talks about in the Gospels. </a:t>
            </a:r>
            <a:r>
              <a:rPr lang="en-GB" sz="1200" dirty="0">
                <a:latin typeface="Comic Sans MS"/>
              </a:rPr>
              <a:t> </a:t>
            </a:r>
            <a:r>
              <a:rPr sz="1200" dirty="0">
                <a:latin typeface="Comic Sans MS"/>
              </a:rPr>
              <a:t>The charity works through local church groups, giving help to the poor in many countries. Tearfund currently works in over 50 countries providing emergency aid when natural disasters occur and carrying out long-term projects to support local communities. In the UK many people support Tearfund by raising money through coffee mornings and buying Tearfund Christmas cards. There is a lot of information about the work of Tearfund on its official website at tearfund.org. </a:t>
            </a:r>
          </a:p>
          <a:p>
            <a:r>
              <a:rPr sz="1200" dirty="0">
                <a:latin typeface="Comic Sans MS"/>
              </a:rPr>
              <a:t>Why is Tearfund important? </a:t>
            </a:r>
          </a:p>
          <a:p>
            <a:pPr>
              <a:buChar char="•"/>
            </a:pPr>
            <a:r>
              <a:rPr sz="1200" dirty="0">
                <a:solidFill>
                  <a:srgbClr val="004CFF"/>
                </a:solidFill>
                <a:latin typeface="Comic Sans MS"/>
              </a:rPr>
              <a:t>▶  </a:t>
            </a:r>
            <a:r>
              <a:rPr sz="1200" dirty="0">
                <a:latin typeface="Comic Sans MS"/>
              </a:rPr>
              <a:t>Tearfund has a role in raising public awareness of social issues, such as poverty and discrimination in the world. </a:t>
            </a:r>
          </a:p>
          <a:p>
            <a:pPr>
              <a:buChar char="•"/>
            </a:pPr>
            <a:r>
              <a:rPr sz="1200" dirty="0">
                <a:solidFill>
                  <a:srgbClr val="004CFF"/>
                </a:solidFill>
                <a:latin typeface="Comic Sans MS"/>
              </a:rPr>
              <a:t>▶  </a:t>
            </a:r>
            <a:r>
              <a:rPr sz="1200" dirty="0">
                <a:latin typeface="Comic Sans MS"/>
              </a:rPr>
              <a:t>Tearfund campaigns against the causes of poverty worldwide. </a:t>
            </a:r>
          </a:p>
          <a:p>
            <a:pPr>
              <a:buChar char="•"/>
            </a:pPr>
            <a:r>
              <a:rPr sz="1200" dirty="0">
                <a:solidFill>
                  <a:srgbClr val="004CFF"/>
                </a:solidFill>
                <a:latin typeface="Comic Sans MS"/>
              </a:rPr>
              <a:t>▶  </a:t>
            </a:r>
            <a:r>
              <a:rPr sz="1200" dirty="0">
                <a:latin typeface="Comic Sans MS"/>
              </a:rPr>
              <a:t>Tearfund gives practical help in order to act out the teachings of </a:t>
            </a:r>
          </a:p>
          <a:p>
            <a:pPr>
              <a:buChar char="•"/>
            </a:pPr>
            <a:r>
              <a:rPr sz="1200" dirty="0">
                <a:latin typeface="Comic Sans MS"/>
              </a:rPr>
              <a:t>Jesus to help others. </a:t>
            </a:r>
          </a:p>
          <a:p>
            <a:pPr>
              <a:buChar char="•"/>
            </a:pPr>
            <a:r>
              <a:rPr sz="1200" dirty="0">
                <a:solidFill>
                  <a:srgbClr val="004CFF"/>
                </a:solidFill>
                <a:latin typeface="Comic Sans MS"/>
              </a:rPr>
              <a:t>▶  </a:t>
            </a:r>
            <a:r>
              <a:rPr sz="1200" dirty="0">
                <a:latin typeface="Comic Sans MS"/>
              </a:rPr>
              <a:t>Tearfund encourages self-help for both individuals and </a:t>
            </a:r>
          </a:p>
          <a:p>
            <a:pPr>
              <a:buChar char="•"/>
            </a:pPr>
            <a:r>
              <a:rPr sz="1200" dirty="0">
                <a:latin typeface="Comic Sans MS"/>
              </a:rPr>
              <a:t>communities. </a:t>
            </a:r>
          </a:p>
          <a:p>
            <a:pPr>
              <a:buChar char="•"/>
            </a:pPr>
            <a:r>
              <a:rPr sz="1200" dirty="0">
                <a:latin typeface="Comic Sans MS"/>
              </a:rPr>
              <a:t>One example of how Tearfund puts Christian beliefs into action is their work with children and teenagers in Columbia.</a:t>
            </a:r>
            <a:br>
              <a:rPr lang="en-US" dirty="0">
                <a:latin typeface="+mn-ea"/>
                <a:cs typeface="+mn-ea"/>
              </a:rPr>
            </a:br>
            <a:r>
              <a:rPr sz="1200" dirty="0">
                <a:latin typeface="Comic Sans MS"/>
              </a:rPr>
              <a:t>By working with partner agencies, churches and youth groups in the country, Tearfund has set up 30 sports clubs where children can attend football training. These clubs provide safe spaces</a:t>
            </a:r>
            <a:br>
              <a:rPr lang="en-US" dirty="0">
                <a:latin typeface="+mn-ea"/>
                <a:cs typeface="+mn-ea"/>
              </a:rPr>
            </a:br>
            <a:r>
              <a:rPr sz="1200" dirty="0">
                <a:latin typeface="Comic Sans MS"/>
              </a:rPr>
              <a:t>for young people who are at risk of joining gangs to come and </a:t>
            </a:r>
            <a:r>
              <a:rPr sz="1200" dirty="0" err="1">
                <a:latin typeface="Comic Sans MS"/>
              </a:rPr>
              <a:t>socialise</a:t>
            </a:r>
            <a:r>
              <a:rPr sz="1200" dirty="0">
                <a:latin typeface="Comic Sans MS"/>
              </a:rPr>
              <a:t>. They also offer mentoring to equip them with life skills. </a:t>
            </a:r>
          </a:p>
          <a:p>
            <a:endParaRPr sz="1200" dirty="0">
              <a:latin typeface="Comic Sans MS"/>
            </a:endParaRPr>
          </a:p>
          <a:p>
            <a:endParaRPr sz="1200" dirty="0">
              <a:latin typeface="Comic Sans MS"/>
            </a:endParaRPr>
          </a:p>
          <a:p>
            <a:endParaRPr sz="1200" dirty="0">
              <a:latin typeface="Comic Sans MS"/>
            </a:endParaRPr>
          </a:p>
          <a:p>
            <a:endParaRPr sz="1200" dirty="0">
              <a:latin typeface="Comic Sans M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4432" y="203111"/>
            <a:ext cx="2313493" cy="1552279"/>
          </a:xfrm>
          <a:prstGeom prst="rect">
            <a:avLst/>
          </a:prstGeom>
        </p:spPr>
      </p:pic>
    </p:spTree>
    <p:extLst>
      <p:ext uri="{BB962C8B-B14F-4D97-AF65-F5344CB8AC3E}">
        <p14:creationId xmlns:p14="http://schemas.microsoft.com/office/powerpoint/2010/main" val="2795877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a:extLst>
              <a:ext uri="{FF2B5EF4-FFF2-40B4-BE49-F238E27FC236}">
                <a16:creationId xmlns:a16="http://schemas.microsoft.com/office/drawing/2014/main" id="{A88B6D11-507A-410E-824E-EFEAFD150016}"/>
              </a:ext>
            </a:extLst>
          </p:cNvPr>
          <p:cNvSpPr txBox="1">
            <a:spLocks noChangeArrowheads="1"/>
          </p:cNvSpPr>
          <p:nvPr>
            <p:extLst>
              <p:ext uri="{D42A27DB-BD31-4B8C-83A1-F6EECF244321}">
                <p14:modId xmlns:p14="http://schemas.microsoft.com/office/powerpoint/2010/main" val="2256758258"/>
              </p:ext>
            </p:extLst>
          </p:nvPr>
        </p:nvSpPr>
        <p:spPr bwMode="auto">
          <a:xfrm>
            <a:off x="2652765" y="0"/>
            <a:ext cx="6883121" cy="104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en-US" altLang="en-US" sz="1050" u="sng" dirty="0">
              <a:latin typeface="Comic Sans MS" panose="030F0702030302020204" pitchFamily="66" charset="0"/>
            </a:endParaRPr>
          </a:p>
          <a:p>
            <a:pPr>
              <a:spcBef>
                <a:spcPct val="0"/>
              </a:spcBef>
              <a:buNone/>
              <a:defRPr/>
            </a:pPr>
            <a:r>
              <a:rPr lang="en-US" sz="1200" dirty="0">
                <a:solidFill>
                  <a:srgbClr val="33FF80"/>
                </a:solidFill>
                <a:latin typeface="Comic Sans MS" panose="030F0702030302020204" pitchFamily="66" charset="0"/>
              </a:rPr>
              <a:t>Reconciliation </a:t>
            </a:r>
            <a:endParaRPr sz="1200" dirty="0">
              <a:latin typeface="Comic Sans MS"/>
            </a:endParaRPr>
          </a:p>
          <a:p>
            <a:pPr>
              <a:spcBef>
                <a:spcPct val="0"/>
              </a:spcBef>
              <a:buNone/>
              <a:defRPr/>
            </a:pPr>
            <a:r>
              <a:rPr lang="en-US" sz="1200" dirty="0">
                <a:latin typeface="Comic Sans MS" panose="030F0702030302020204" pitchFamily="66" charset="0"/>
              </a:rPr>
              <a:t>Reconciliation is the idea that people should make up after an argument and move on. In the Christian Church some of the differences between the many denominations have led to conflict and tension in the past. Many Christians believe it is important for these denominations to resolve their conflicts and work together towards common goals. Today, living in a pluralist society, the need for the different Christian denominations to work together is greater than ever. </a:t>
            </a:r>
          </a:p>
          <a:p>
            <a:pPr>
              <a:spcBef>
                <a:spcPct val="0"/>
              </a:spcBef>
              <a:buNone/>
              <a:defRPr/>
            </a:pPr>
            <a:endParaRPr sz="1200" dirty="0">
              <a:latin typeface="Comic Sans MS"/>
            </a:endParaRPr>
          </a:p>
          <a:p>
            <a:pPr>
              <a:spcBef>
                <a:spcPct val="0"/>
              </a:spcBef>
              <a:buNone/>
              <a:defRPr/>
            </a:pPr>
            <a:r>
              <a:rPr lang="en-US" sz="1200" dirty="0">
                <a:latin typeface="Comic Sans MS" panose="030F0702030302020204" pitchFamily="66" charset="0"/>
              </a:rPr>
              <a:t>‘</a:t>
            </a:r>
            <a:r>
              <a:rPr lang="en-US" sz="1200" b="1" dirty="0">
                <a:latin typeface="Comic Sans MS" panose="030F0702030302020204" pitchFamily="66" charset="0"/>
              </a:rPr>
              <a:t>Ecumenical</a:t>
            </a:r>
            <a:r>
              <a:rPr lang="en-US" sz="1200" dirty="0">
                <a:latin typeface="Comic Sans MS" panose="030F0702030302020204" pitchFamily="66" charset="0"/>
              </a:rPr>
              <a:t>’ means relating to a number of different Christian Churches, and the ecumenical movement is an attempt to bring closer together the different Christian denominations and promote Christian unity throughout the world. It began at the World Missionary Conference at Edinburgh in 1910. The movement aimed to unify the Protestant Churches of the world and ultimately all Christians. As a result of the work of the ecumenical movement,</a:t>
            </a:r>
            <a:r>
              <a:rPr lang="en-US" sz="1200" dirty="0">
                <a:latin typeface="+mn-ea"/>
                <a:cs typeface="+mn-ea"/>
              </a:rPr>
              <a:t> </a:t>
            </a:r>
            <a:r>
              <a:rPr lang="en-US" sz="1200" dirty="0">
                <a:latin typeface="Comic Sans MS" panose="030F0702030302020204" pitchFamily="66" charset="0"/>
              </a:rPr>
              <a:t>there is increased co-operation between different Christian denominations, such as different Churches sharing a common building and holding ecumenical services. Although denominational differences still exist, today some Christians believe there should only be one Church. At a local level, many churches genuinely cooperate and work together. </a:t>
            </a:r>
          </a:p>
          <a:p>
            <a:pPr>
              <a:spcBef>
                <a:spcPct val="0"/>
              </a:spcBef>
              <a:buNone/>
              <a:defRPr/>
            </a:pPr>
            <a:endParaRPr lang="en-US" altLang="en-US" sz="1200" u="sng" dirty="0">
              <a:latin typeface="Comic Sans MS" panose="030F0702030302020204" pitchFamily="66" charset="0"/>
            </a:endParaRPr>
          </a:p>
          <a:p>
            <a:pPr>
              <a:spcBef>
                <a:spcPct val="0"/>
              </a:spcBef>
              <a:buNone/>
              <a:defRPr/>
            </a:pPr>
            <a:endParaRPr lang="en-US" altLang="en-US" sz="1200" u="sng" dirty="0">
              <a:latin typeface="Comic Sans MS" panose="030F0702030302020204" pitchFamily="66" charset="0"/>
            </a:endParaRPr>
          </a:p>
          <a:p>
            <a:pPr>
              <a:spcBef>
                <a:spcPct val="0"/>
              </a:spcBef>
              <a:buNone/>
              <a:defRPr/>
            </a:pPr>
            <a:r>
              <a:rPr lang="en-US" altLang="en-US" sz="1200" u="sng" dirty="0">
                <a:latin typeface="Comic Sans MS" panose="030F0702030302020204" pitchFamily="66" charset="0"/>
              </a:rPr>
              <a:t>Task</a:t>
            </a:r>
            <a:endParaRPr lang="en-US" sz="1200" dirty="0">
              <a:latin typeface="Comic Sans MS"/>
            </a:endParaRPr>
          </a:p>
          <a:p>
            <a:pPr>
              <a:spcBef>
                <a:spcPct val="0"/>
              </a:spcBef>
              <a:buFontTx/>
              <a:buNone/>
              <a:defRPr/>
            </a:pPr>
            <a:r>
              <a:rPr lang="en-US" altLang="en-US" sz="1200" dirty="0">
                <a:latin typeface="Comic Sans MS" panose="030F0702030302020204" pitchFamily="66" charset="0"/>
              </a:rPr>
              <a:t>Go to the website </a:t>
            </a:r>
            <a:r>
              <a:rPr lang="en-US" altLang="en-US" sz="1200" dirty="0">
                <a:latin typeface="Comic Sans MS" panose="030F0702030302020204" pitchFamily="66" charset="0"/>
                <a:hlinkClick r:id="rId2"/>
              </a:rPr>
              <a:t>www.interfaithwales.org.uk</a:t>
            </a:r>
            <a:endParaRPr lang="en-US" altLang="en-US" sz="1200" dirty="0">
              <a:latin typeface="Comic Sans MS" panose="030F0702030302020204" pitchFamily="66" charset="0"/>
            </a:endParaRPr>
          </a:p>
          <a:p>
            <a:pPr>
              <a:spcBef>
                <a:spcPct val="0"/>
              </a:spcBef>
              <a:buFontTx/>
              <a:buNone/>
              <a:defRPr/>
            </a:pPr>
            <a:r>
              <a:rPr lang="en-US" altLang="en-US" sz="1200" dirty="0">
                <a:latin typeface="Comic Sans MS" panose="030F0702030302020204" pitchFamily="66" charset="0"/>
              </a:rPr>
              <a:t>Click on the link ‘Inter-faith Week’ in the news link.</a:t>
            </a:r>
          </a:p>
          <a:p>
            <a:pPr>
              <a:spcBef>
                <a:spcPct val="0"/>
              </a:spcBef>
              <a:buNone/>
              <a:defRPr/>
            </a:pPr>
            <a:r>
              <a:rPr lang="en-US" altLang="en-US" sz="1200" dirty="0">
                <a:latin typeface="Comic Sans MS" panose="030F0702030302020204" pitchFamily="66" charset="0"/>
              </a:rPr>
              <a:t>Create an information poster about the things which are taking place during ’Inter-faith Week’ </a:t>
            </a:r>
          </a:p>
          <a:p>
            <a:pPr>
              <a:spcBef>
                <a:spcPct val="0"/>
              </a:spcBef>
              <a:buFontTx/>
              <a:buNone/>
              <a:defRPr/>
            </a:pPr>
            <a:r>
              <a:rPr lang="en-US" altLang="en-US" sz="1200" dirty="0">
                <a:latin typeface="Comic Sans MS" panose="030F0702030302020204" pitchFamily="66" charset="0"/>
              </a:rPr>
              <a:t>I would like you to include information about:</a:t>
            </a:r>
          </a:p>
          <a:p>
            <a:pPr marL="213995" indent="-213995">
              <a:spcBef>
                <a:spcPct val="0"/>
              </a:spcBef>
              <a:defRPr/>
            </a:pPr>
            <a:r>
              <a:rPr lang="en-US" altLang="en-US" sz="1200" dirty="0">
                <a:latin typeface="Comic Sans MS" panose="030F0702030302020204" pitchFamily="66" charset="0"/>
              </a:rPr>
              <a:t>Who?</a:t>
            </a:r>
          </a:p>
          <a:p>
            <a:pPr marL="213995" indent="-213995">
              <a:spcBef>
                <a:spcPct val="0"/>
              </a:spcBef>
              <a:defRPr/>
            </a:pPr>
            <a:r>
              <a:rPr lang="en-US" altLang="en-US" sz="1200" dirty="0">
                <a:latin typeface="Comic Sans MS" panose="030F0702030302020204" pitchFamily="66" charset="0"/>
              </a:rPr>
              <a:t>What?</a:t>
            </a:r>
          </a:p>
          <a:p>
            <a:pPr marL="213995" indent="-213995">
              <a:spcBef>
                <a:spcPct val="0"/>
              </a:spcBef>
              <a:defRPr/>
            </a:pPr>
            <a:r>
              <a:rPr lang="en-US" altLang="en-US" sz="1200" dirty="0">
                <a:latin typeface="Comic Sans MS" panose="030F0702030302020204" pitchFamily="66" charset="0"/>
              </a:rPr>
              <a:t>Why?</a:t>
            </a:r>
          </a:p>
          <a:p>
            <a:pPr marL="213995" indent="-213995">
              <a:spcBef>
                <a:spcPct val="0"/>
              </a:spcBef>
              <a:defRPr/>
            </a:pPr>
            <a:r>
              <a:rPr lang="en-US" altLang="en-US" sz="1200" dirty="0">
                <a:latin typeface="Comic Sans MS" panose="030F0702030302020204" pitchFamily="66" charset="0"/>
              </a:rPr>
              <a:t>Aim of the week?</a:t>
            </a:r>
          </a:p>
          <a:p>
            <a:pPr marL="213995" indent="-213995">
              <a:spcBef>
                <a:spcPct val="0"/>
              </a:spcBef>
              <a:defRPr/>
            </a:pPr>
            <a:r>
              <a:rPr lang="en-US" altLang="en-US" sz="1200" dirty="0">
                <a:latin typeface="Comic Sans MS" panose="030F0702030302020204" pitchFamily="66" charset="0"/>
              </a:rPr>
              <a:t>Look in particular at the Inter-faith Council for Wales and not what happens in Wales.</a:t>
            </a:r>
          </a:p>
          <a:p>
            <a:pPr marL="213995" indent="-213995">
              <a:spcBef>
                <a:spcPct val="0"/>
              </a:spcBef>
              <a:defRPr/>
            </a:pPr>
            <a:endParaRPr lang="cy-GB" altLang="en-US" sz="1200" dirty="0">
              <a:latin typeface="Comic Sans MS" panose="030F0702030302020204" pitchFamily="66" charset="0"/>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cy-GB" altLang="en-US" sz="1200" dirty="0">
              <a:latin typeface="Comic Sans MS"/>
            </a:endParaRPr>
          </a:p>
          <a:p>
            <a:pPr algn="ctr">
              <a:spcBef>
                <a:spcPct val="0"/>
              </a:spcBef>
              <a:buFontTx/>
              <a:buNone/>
              <a:defRPr/>
            </a:pPr>
            <a:endParaRPr lang="en-US" altLang="en-US" sz="1350" dirty="0">
              <a:latin typeface="Arial" panose="020B0604020202020204" pitchFamily="34" charset="0"/>
            </a:endParaRPr>
          </a:p>
        </p:txBody>
      </p:sp>
      <p:sp>
        <p:nvSpPr>
          <p:cNvPr id="32772" name="Slide Number Placeholder 2">
            <a:extLst>
              <a:ext uri="{FF2B5EF4-FFF2-40B4-BE49-F238E27FC236}">
                <a16:creationId xmlns:a16="http://schemas.microsoft.com/office/drawing/2014/main" id="{07CE4B5F-43A8-455F-AEF8-E2DFFB814D7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F2C900C8-D344-4578-ACFD-A8C24562CDB3}" type="slidenum">
              <a:rPr lang="en-GB" altLang="en-US" sz="900">
                <a:solidFill>
                  <a:srgbClr val="898989"/>
                </a:solidFill>
              </a:rPr>
              <a:pPr>
                <a:spcBef>
                  <a:spcPct val="0"/>
                </a:spcBef>
                <a:buFontTx/>
                <a:buNone/>
              </a:pPr>
              <a:t>31</a:t>
            </a:fld>
            <a:endParaRPr lang="en-GB" altLang="en-US" sz="900" dirty="0">
              <a:solidFill>
                <a:srgbClr val="898989"/>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6600" y="1929282"/>
            <a:ext cx="2139892" cy="2174631"/>
          </a:xfrm>
          <a:prstGeom prst="rect">
            <a:avLst/>
          </a:prstGeom>
        </p:spPr>
      </p:pic>
    </p:spTree>
    <p:extLst>
      <p:ext uri="{BB962C8B-B14F-4D97-AF65-F5344CB8AC3E}">
        <p14:creationId xmlns:p14="http://schemas.microsoft.com/office/powerpoint/2010/main" val="924075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a:extLst>
              <a:ext uri="{FF2B5EF4-FFF2-40B4-BE49-F238E27FC236}">
                <a16:creationId xmlns:a16="http://schemas.microsoft.com/office/drawing/2014/main" id="{B778F2C9-58C6-44D0-847C-7E4874753350}"/>
              </a:ext>
            </a:extLst>
          </p:cNvPr>
          <p:cNvSpPr>
            <a:spLocks noGrp="1"/>
          </p:cNvSpPr>
          <p:nvPr>
            <p:ph idx="1"/>
            <p:extLst>
              <p:ext uri="{D42A27DB-BD31-4B8C-83A1-F6EECF244321}">
                <p14:modId xmlns:p14="http://schemas.microsoft.com/office/powerpoint/2010/main" val="3139893807"/>
              </p:ext>
            </p:extLst>
          </p:nvPr>
        </p:nvSpPr>
        <p:spPr>
          <a:xfrm>
            <a:off x="2672862" y="188119"/>
            <a:ext cx="6209881" cy="4525566"/>
          </a:xfrm>
        </p:spPr>
        <p:txBody>
          <a:bodyPr vert="horz" lIns="91440" tIns="45720" rIns="91440" bIns="45720" rtlCol="0" anchor="t">
            <a:normAutofit/>
          </a:bodyPr>
          <a:lstStyle/>
          <a:p>
            <a:r>
              <a:rPr lang="en-US" sz="1200" dirty="0">
                <a:solidFill>
                  <a:srgbClr val="33FF80"/>
                </a:solidFill>
                <a:latin typeface="Comic Sans MS"/>
                <a:ea typeface="ConduitITC"/>
                <a:cs typeface="ConduitITC"/>
              </a:rPr>
              <a:t>The World Council of Churches </a:t>
            </a:r>
          </a:p>
          <a:p>
            <a:r>
              <a:rPr lang="en-US" sz="1200" dirty="0">
                <a:latin typeface="Comic Sans MS"/>
                <a:ea typeface="LegacySerifStd"/>
                <a:cs typeface="LegacySerifStd"/>
              </a:rPr>
              <a:t>The World Council of Churches is: </a:t>
            </a:r>
          </a:p>
          <a:p>
            <a:r>
              <a:rPr lang="en-US" sz="1200" dirty="0">
                <a:solidFill>
                  <a:srgbClr val="004CFF"/>
                </a:solidFill>
                <a:latin typeface="Comic Sans MS"/>
                <a:ea typeface="Tekton"/>
                <a:cs typeface="Tekton"/>
              </a:rPr>
              <a:t>A worldwide fellowship of churches seeking unity, a common witness and Christian service. </a:t>
            </a:r>
          </a:p>
          <a:p>
            <a:r>
              <a:rPr lang="en-US" sz="1200" dirty="0">
                <a:latin typeface="Comic Sans MS"/>
                <a:ea typeface="LegacySerifStd"/>
                <a:cs typeface="LegacySerifStd"/>
              </a:rPr>
              <a:t>The aim of these Churches is to be ‘a visible sign ... deepening communion ... sharing the Gospel together ... making connections’. </a:t>
            </a:r>
          </a:p>
          <a:p>
            <a:r>
              <a:rPr lang="en-US" sz="1200" dirty="0">
                <a:latin typeface="Comic Sans MS"/>
                <a:ea typeface="LegacySerifStd"/>
                <a:cs typeface="LegacySerifStd"/>
              </a:rPr>
              <a:t>Each year, the World Council of Churches holds a special</a:t>
            </a:r>
            <a:br>
              <a:rPr lang="en-US" dirty="0">
                <a:latin typeface="+mn-ea"/>
                <a:cs typeface="+mn-ea"/>
              </a:rPr>
            </a:br>
            <a:r>
              <a:rPr lang="en-US" sz="1200" dirty="0">
                <a:latin typeface="Comic Sans MS"/>
                <a:ea typeface="LegacySerifStd"/>
                <a:cs typeface="LegacySerifStd"/>
              </a:rPr>
              <a:t>week of prayer for Christian unity. It brings together churches, denominations and church fellowships in more than 110 countries. </a:t>
            </a:r>
          </a:p>
          <a:p>
            <a:r>
              <a:rPr lang="en-US" sz="1200" dirty="0">
                <a:latin typeface="Comic Sans MS"/>
                <a:ea typeface="LegacySerifStd"/>
                <a:cs typeface="LegacySerifStd"/>
              </a:rPr>
              <a:t>The Catholic Church is not a member of the World Council of Churches, but does take part in some national and local </a:t>
            </a:r>
            <a:r>
              <a:rPr lang="en-US" sz="1200" dirty="0" err="1">
                <a:latin typeface="Comic Sans MS"/>
                <a:ea typeface="LegacySerifStd"/>
                <a:cs typeface="LegacySerifStd"/>
              </a:rPr>
              <a:t>organisations</a:t>
            </a:r>
            <a:r>
              <a:rPr lang="en-US" sz="1200" dirty="0">
                <a:latin typeface="Comic Sans MS"/>
                <a:ea typeface="LegacySerifStd"/>
                <a:cs typeface="LegacySerifStd"/>
              </a:rPr>
              <a:t>. </a:t>
            </a:r>
          </a:p>
          <a:p>
            <a:r>
              <a:rPr lang="en-US" sz="1200" dirty="0">
                <a:latin typeface="Comic Sans MS"/>
                <a:ea typeface="LegacySerifStd"/>
                <a:cs typeface="LegacySerifStd"/>
              </a:rPr>
              <a:t>Churches Together in Wales is a practical attempt to focus locally on the fellowship of those who share the Christian faith. Churches Together in Wales is named </a:t>
            </a:r>
            <a:r>
              <a:rPr lang="en-US" sz="1200" dirty="0" err="1">
                <a:latin typeface="Comic Sans MS"/>
                <a:ea typeface="LegacySerifStd"/>
                <a:cs typeface="LegacySerifStd"/>
              </a:rPr>
              <a:t>Cytûn</a:t>
            </a:r>
            <a:r>
              <a:rPr lang="en-US" sz="1200" dirty="0">
                <a:latin typeface="Comic Sans MS"/>
                <a:ea typeface="LegacySerifStd"/>
                <a:cs typeface="LegacySerifStd"/>
              </a:rPr>
              <a:t>, meaning ‘of one accord’, signifying togetherness. The aim is to offer practical ways of achieving greater unity. For example, </a:t>
            </a:r>
            <a:r>
              <a:rPr lang="en-US" sz="1200" dirty="0" err="1">
                <a:latin typeface="Comic Sans MS"/>
                <a:ea typeface="LegacySerifStd"/>
                <a:cs typeface="LegacySerifStd"/>
              </a:rPr>
              <a:t>Cytûn</a:t>
            </a:r>
            <a:r>
              <a:rPr lang="en-US" sz="1200" dirty="0">
                <a:latin typeface="Comic Sans MS"/>
                <a:ea typeface="LegacySerifStd"/>
                <a:cs typeface="LegacySerifStd"/>
              </a:rPr>
              <a:t> has coordinated the Churches of Wales to provide common responses to the arrival of asylum seekers to Wales. It has also brought the Welsh Churches together to mark national and international events and tragedies with acts of worship. The </a:t>
            </a:r>
            <a:r>
              <a:rPr lang="en-US" sz="1200" dirty="0" err="1">
                <a:latin typeface="Comic Sans MS"/>
                <a:ea typeface="LegacySerifStd"/>
                <a:cs typeface="LegacySerifStd"/>
              </a:rPr>
              <a:t>organisation</a:t>
            </a:r>
            <a:r>
              <a:rPr lang="en-US" sz="1200" dirty="0">
                <a:latin typeface="Comic Sans MS"/>
                <a:ea typeface="LegacySerifStd"/>
                <a:cs typeface="LegacySerifStd"/>
              </a:rPr>
              <a:t> offers advice, comment and assistance to support the activities of Welsh Churches as a means by which the Churches can be accessed and approached. </a:t>
            </a:r>
          </a:p>
          <a:p>
            <a:endParaRPr lang="en-US" dirty="0"/>
          </a:p>
          <a:p>
            <a:endParaRPr lang="en-US" dirty="0"/>
          </a:p>
          <a:p>
            <a:endParaRPr lang="en-US" dirty="0"/>
          </a:p>
        </p:txBody>
      </p:sp>
      <p:sp>
        <p:nvSpPr>
          <p:cNvPr id="34820" name="Slide Number Placeholder 4">
            <a:extLst>
              <a:ext uri="{FF2B5EF4-FFF2-40B4-BE49-F238E27FC236}">
                <a16:creationId xmlns:a16="http://schemas.microsoft.com/office/drawing/2014/main" id="{29166B14-8C88-4E48-92C9-971AA1720E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54C335EB-1D21-4B40-B90B-4094542CB322}" type="slidenum">
              <a:rPr lang="en-GB" altLang="en-US" sz="900">
                <a:solidFill>
                  <a:srgbClr val="898989"/>
                </a:solidFill>
              </a:rPr>
              <a:pPr>
                <a:spcBef>
                  <a:spcPct val="0"/>
                </a:spcBef>
                <a:buFontTx/>
                <a:buNone/>
              </a:pPr>
              <a:t>32</a:t>
            </a:fld>
            <a:endParaRPr lang="en-GB" altLang="en-US" sz="900" dirty="0">
              <a:solidFill>
                <a:srgbClr val="898989"/>
              </a:solidFill>
            </a:endParaRPr>
          </a:p>
        </p:txBody>
      </p:sp>
      <p:pic>
        <p:nvPicPr>
          <p:cNvPr id="34821" name="Picture 5">
            <a:extLst>
              <a:ext uri="{FF2B5EF4-FFF2-40B4-BE49-F238E27FC236}">
                <a16:creationId xmlns:a16="http://schemas.microsoft.com/office/drawing/2014/main" id="{5414D9A1-A20C-4F71-BE56-F5082A53DA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3877" y="4592197"/>
            <a:ext cx="2522136" cy="171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a:extLst>
              <a:ext uri="{FF2B5EF4-FFF2-40B4-BE49-F238E27FC236}">
                <a16:creationId xmlns:a16="http://schemas.microsoft.com/office/drawing/2014/main" id="{313F8957-ECD8-4CA4-AA68-E3C7A6C665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5953" y="4564799"/>
            <a:ext cx="1337447" cy="164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5688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840006190"/>
              </p:ext>
            </p:extLst>
          </p:nvPr>
        </p:nvSpPr>
        <p:spPr>
          <a:xfrm>
            <a:off x="2912034" y="216773"/>
            <a:ext cx="6096000" cy="680186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sz="1600" dirty="0">
                <a:solidFill>
                  <a:srgbClr val="33FF80"/>
                </a:solidFill>
                <a:latin typeface="ConduitITC"/>
              </a:rPr>
              <a:t>I</a:t>
            </a:r>
            <a:r>
              <a:rPr sz="1200" dirty="0">
                <a:solidFill>
                  <a:srgbClr val="33FF80"/>
                </a:solidFill>
                <a:latin typeface="Comic Sans MS"/>
              </a:rPr>
              <a:t>nter-faith dialogue </a:t>
            </a:r>
            <a:endParaRPr lang="en-US" sz="1200" dirty="0">
              <a:solidFill>
                <a:srgbClr val="33FF80"/>
              </a:solidFill>
              <a:latin typeface="Comic Sans MS"/>
            </a:endParaRPr>
          </a:p>
          <a:p>
            <a:r>
              <a:rPr sz="1200" dirty="0">
                <a:latin typeface="Comic Sans MS"/>
              </a:rPr>
              <a:t>The differences between the religions of the world can lead to tensions between them. These tensions can take the form of intolerance, prejudice and discrimination. They can develop into violence and war. Those who promote </a:t>
            </a:r>
            <a:r>
              <a:rPr sz="1200" b="1" dirty="0">
                <a:solidFill>
                  <a:srgbClr val="33FF7F"/>
                </a:solidFill>
                <a:latin typeface="Comic Sans MS"/>
              </a:rPr>
              <a:t>inter-faith dialogue </a:t>
            </a:r>
            <a:r>
              <a:rPr sz="1200" dirty="0">
                <a:latin typeface="Comic Sans MS"/>
              </a:rPr>
              <a:t>believe that tension between religious groups can be reduced through communication, and that communication can bring about peace. Inter-faith dialogue is not an attempt to remove difference between religions, but rather to understand the differences and respect them, while remaining true to one’s own faith. </a:t>
            </a:r>
            <a:endParaRPr lang="en-GB" sz="1200" dirty="0">
              <a:latin typeface="Comic Sans MS"/>
            </a:endParaRPr>
          </a:p>
          <a:p>
            <a:endParaRPr sz="1200" dirty="0">
              <a:latin typeface="Comic Sans MS"/>
            </a:endParaRPr>
          </a:p>
          <a:p>
            <a:r>
              <a:rPr sz="1200" b="1" u="sng" dirty="0">
                <a:latin typeface="Comic Sans MS"/>
              </a:rPr>
              <a:t>Inter-faith Wales </a:t>
            </a:r>
          </a:p>
          <a:p>
            <a:r>
              <a:rPr sz="1200" dirty="0">
                <a:latin typeface="Comic Sans MS"/>
              </a:rPr>
              <a:t>Inter-faith Wales is an </a:t>
            </a:r>
            <a:r>
              <a:rPr sz="1200" dirty="0" err="1">
                <a:latin typeface="Comic Sans MS"/>
              </a:rPr>
              <a:t>organisation</a:t>
            </a:r>
            <a:r>
              <a:rPr sz="1200" dirty="0">
                <a:latin typeface="Comic Sans MS"/>
              </a:rPr>
              <a:t> made up of three separate bodies: the Faith Communities Forum (which is an agency of the Welsh government), the Interfaith Council for Wales and the Wales Inter-faith Network. It was set up after 9/11 to promote better understanding and respect between communities. Its membership comprises representatives of the major world faiths; the Welsh government is represented on the Interfaith Council by the First Minister. </a:t>
            </a:r>
          </a:p>
          <a:p>
            <a:r>
              <a:rPr sz="1200" dirty="0">
                <a:latin typeface="Comic Sans MS"/>
              </a:rPr>
              <a:t>The Council has the following aims: </a:t>
            </a:r>
            <a:endParaRPr lang="en-GB" sz="1200" dirty="0">
              <a:latin typeface="Comic Sans MS"/>
            </a:endParaRPr>
          </a:p>
          <a:p>
            <a:pPr marL="171450" indent="-171450">
              <a:buFont typeface="Wingdings" charset="2"/>
              <a:buChar char="v"/>
            </a:pPr>
            <a:r>
              <a:rPr sz="1200" dirty="0">
                <a:latin typeface="Comic Sans MS"/>
              </a:rPr>
              <a:t>To advance public knowledge and mutual understanding of the teaching, traditions and practices of the different faith communities in Wales. </a:t>
            </a:r>
            <a:endParaRPr lang="en-GB" sz="1200" dirty="0">
              <a:latin typeface="Comic Sans MS"/>
            </a:endParaRPr>
          </a:p>
          <a:p>
            <a:pPr marL="171450" indent="-171450">
              <a:buFont typeface="Wingdings" charset="2"/>
              <a:buChar char="v"/>
            </a:pPr>
            <a:r>
              <a:rPr sz="1200" dirty="0">
                <a:latin typeface="Comic Sans MS"/>
              </a:rPr>
              <a:t>To promote good relations between persons of different faiths and to be of service to the people of Wales. </a:t>
            </a:r>
            <a:endParaRPr lang="en-GB" sz="1200" dirty="0">
              <a:latin typeface="Comic Sans MS"/>
            </a:endParaRPr>
          </a:p>
          <a:p>
            <a:pPr marL="171450" indent="-171450">
              <a:buFont typeface="Wingdings" charset="2"/>
              <a:buChar char="v"/>
            </a:pPr>
            <a:r>
              <a:rPr sz="1200" dirty="0">
                <a:latin typeface="Comic Sans MS"/>
              </a:rPr>
              <a:t>To promote awareness of the distinctive features of these faith communities and of their common ground. </a:t>
            </a:r>
            <a:endParaRPr lang="en-GB" sz="1200" dirty="0">
              <a:latin typeface="Comic Sans MS"/>
            </a:endParaRPr>
          </a:p>
          <a:p>
            <a:pPr marL="171450" indent="-171450">
              <a:buFont typeface="Wingdings" charset="2"/>
              <a:buChar char="v"/>
            </a:pPr>
            <a:r>
              <a:rPr sz="1200" dirty="0">
                <a:latin typeface="Comic Sans MS"/>
              </a:rPr>
              <a:t>An example of the work of Inter-faith Wales is its coordination of Inter-faith Week. This is a series of events that takes place annually to increase awareness and understanding of different faiths. So, for example, a 'Question Time' was held at Cardiff University at which representatives from a range of the University's faith and belief societies, as well as audience members, engaged in dialogue on a number of topics. The Inter-faith Council also </a:t>
            </a:r>
            <a:r>
              <a:rPr sz="1200" dirty="0" err="1">
                <a:latin typeface="Comic Sans MS"/>
              </a:rPr>
              <a:t>organised</a:t>
            </a:r>
            <a:r>
              <a:rPr sz="1200" dirty="0">
                <a:latin typeface="Comic Sans MS"/>
              </a:rPr>
              <a:t> 'Youth and the Rising Generation' at the Cardiff United Synagogue, with contributions from members of the Jewish, Christian, Hindu and Mormon communities. </a:t>
            </a:r>
          </a:p>
          <a:p>
            <a:endParaRPr sz="1200" dirty="0">
              <a:latin typeface="Comic Sans MS"/>
            </a:endParaRPr>
          </a:p>
          <a:p>
            <a:endParaRPr sz="1200" dirty="0">
              <a:latin typeface="Comic Sans MS"/>
            </a:endParaRPr>
          </a:p>
          <a:p>
            <a:endParaRPr sz="1200" dirty="0">
              <a:latin typeface="Comic Sans MS"/>
            </a:endParaRPr>
          </a:p>
          <a:p>
            <a:endParaRPr sz="1200" dirty="0">
              <a:latin typeface="Comic Sans M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5396" y="371788"/>
            <a:ext cx="2295815" cy="2311540"/>
          </a:xfrm>
          <a:prstGeom prst="rect">
            <a:avLst/>
          </a:prstGeom>
        </p:spPr>
      </p:pic>
    </p:spTree>
    <p:extLst>
      <p:ext uri="{BB962C8B-B14F-4D97-AF65-F5344CB8AC3E}">
        <p14:creationId xmlns:p14="http://schemas.microsoft.com/office/powerpoint/2010/main" val="3046447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2367184652"/>
              </p:ext>
            </p:extLst>
          </p:nvPr>
        </p:nvSpPr>
        <p:spPr>
          <a:xfrm>
            <a:off x="2314574" y="152400"/>
            <a:ext cx="7221311" cy="637097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Comic Sans MS"/>
              </a:rPr>
              <a:t>The Christian Muslim Forum </a:t>
            </a:r>
            <a:endParaRPr lang="en-US" dirty="0"/>
          </a:p>
          <a:p>
            <a:endParaRPr lang="en-US" sz="1200" dirty="0">
              <a:latin typeface="Comic Sans MS"/>
            </a:endParaRPr>
          </a:p>
          <a:p>
            <a:r>
              <a:rPr lang="en-US" sz="1200" dirty="0">
                <a:latin typeface="Comic Sans MS"/>
              </a:rPr>
              <a:t>The Christian Muslim Forum is the leading national forum for Christian–Muslim relations. It was launched in 2006, </a:t>
            </a:r>
            <a:r>
              <a:rPr lang="en-US" sz="1200" dirty="0" err="1">
                <a:latin typeface="Comic Sans MS"/>
              </a:rPr>
              <a:t>realising</a:t>
            </a:r>
            <a:r>
              <a:rPr lang="en-US" sz="1200" dirty="0">
                <a:latin typeface="Comic Sans MS"/>
              </a:rPr>
              <a:t> an initiative of the Archbishop of Canterbury. Its aim is ‘to help Christians and Muslims to live and work together creatively and harmoniously in our plural society’. </a:t>
            </a:r>
            <a:endParaRPr dirty="0"/>
          </a:p>
          <a:p>
            <a:r>
              <a:rPr lang="en-US" sz="1200" dirty="0">
                <a:latin typeface="Comic Sans MS"/>
              </a:rPr>
              <a:t>Through the Forum, Christians and Muslims communicate with each other to respond to national and international events that may otherwise test their relationship. They are then able to present shared perspectives for the good of their communities and society as a whole. </a:t>
            </a:r>
          </a:p>
          <a:p>
            <a:endParaRPr lang="en-US" sz="1200" dirty="0">
              <a:latin typeface="Comic Sans MS"/>
            </a:endParaRPr>
          </a:p>
          <a:p>
            <a:endParaRPr lang="en-US" sz="1200" dirty="0">
              <a:latin typeface="Comic Sans MS"/>
            </a:endParaRPr>
          </a:p>
          <a:p>
            <a:endParaRPr lang="en-US" sz="1200" dirty="0">
              <a:latin typeface="Comic Sans MS"/>
            </a:endParaRPr>
          </a:p>
          <a:p>
            <a:endParaRPr lang="en-US" sz="1200" dirty="0">
              <a:latin typeface="Comic Sans MS"/>
            </a:endParaRPr>
          </a:p>
          <a:p>
            <a:endParaRPr lang="en-US" sz="1200" dirty="0">
              <a:latin typeface="Comic Sans MS"/>
            </a:endParaRPr>
          </a:p>
          <a:p>
            <a:endParaRPr lang="en-US" sz="1200" dirty="0">
              <a:latin typeface="Comic Sans MS"/>
            </a:endParaRPr>
          </a:p>
          <a:p>
            <a:endParaRPr lang="en-US" sz="1200" dirty="0">
              <a:latin typeface="Comic Sans MS"/>
            </a:endParaRPr>
          </a:p>
          <a:p>
            <a:endParaRPr lang="en-US" sz="1200" dirty="0">
              <a:latin typeface="Comic Sans MS"/>
            </a:endParaRPr>
          </a:p>
          <a:p>
            <a:endParaRPr lang="en-US" sz="1200" dirty="0">
              <a:latin typeface="Comic Sans MS"/>
            </a:endParaRPr>
          </a:p>
          <a:p>
            <a:endParaRPr lang="en-US" sz="1200" dirty="0">
              <a:latin typeface="Comic Sans MS"/>
            </a:endParaRPr>
          </a:p>
          <a:p>
            <a:endParaRPr lang="en-US" sz="1200" dirty="0">
              <a:latin typeface="Comic Sans MS"/>
            </a:endParaRPr>
          </a:p>
          <a:p>
            <a:r>
              <a:rPr lang="en-US" sz="1200" dirty="0">
                <a:latin typeface="Comic Sans MS"/>
              </a:rPr>
              <a:t>The Council of Christians and Jews </a:t>
            </a:r>
            <a:endParaRPr sz="1200" dirty="0">
              <a:latin typeface="Comic Sans MS"/>
            </a:endParaRPr>
          </a:p>
          <a:p>
            <a:endParaRPr lang="en-US" sz="1200" dirty="0">
              <a:latin typeface="Comic Sans MS"/>
            </a:endParaRPr>
          </a:p>
          <a:p>
            <a:r>
              <a:rPr lang="en-US" sz="1200" dirty="0">
                <a:latin typeface="Comic Sans MS"/>
              </a:rPr>
              <a:t>The Council of Christians and Jews (CCJ) was founded during World War II, in 1942, when Jews across Europe were experiencing severe persecution from the Nazis. Today, Christians and Jews work together on the Council to fight against religious and ethnic intolerance. The CCJ works to create constructive dialogue between Jews and Christians on a wide variety of topics, including the Israel-Palestine situation and the global economic crisis, providing a safe space for respectful dialogue, especially on difficult issues. It also encourages Jewish and Christian communities to work together on social action projects in the UK. For example, the CCJ has participated in high- level dialogues with the Parliamentary Committee against Anti- Semitism. It also </a:t>
            </a:r>
            <a:r>
              <a:rPr lang="en-US" sz="1200" dirty="0" err="1">
                <a:latin typeface="Comic Sans MS"/>
              </a:rPr>
              <a:t>organises</a:t>
            </a:r>
            <a:r>
              <a:rPr lang="en-US" sz="1200" dirty="0">
                <a:latin typeface="Comic Sans MS"/>
              </a:rPr>
              <a:t> an annual Christian/Jewish Leadership Study Tour of Israel/Palestine to equip participants with the knowledge that can help improve understanding between them. </a:t>
            </a:r>
            <a:endParaRPr sz="1200" dirty="0">
              <a:latin typeface="Comic Sans MS"/>
            </a:endParaRPr>
          </a:p>
          <a:p>
            <a:endParaRPr lang="en-US" sz="1200" dirty="0">
              <a:latin typeface="Comic Sans MS"/>
            </a:endParaRPr>
          </a:p>
          <a:p>
            <a:endParaRPr lang="en-US" sz="1200" dirty="0">
              <a:latin typeface="Comic Sans MS"/>
            </a:endParaRPr>
          </a:p>
          <a:p>
            <a:endParaRPr lang="en-US" sz="1200" dirty="0">
              <a:latin typeface="Comic Sans M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007" y="1836230"/>
            <a:ext cx="1444893" cy="150165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302" y="2059911"/>
            <a:ext cx="1138513" cy="171749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02557" y="1817739"/>
            <a:ext cx="1461540" cy="1466563"/>
          </a:xfrm>
          <a:prstGeom prst="rect">
            <a:avLst/>
          </a:prstGeom>
        </p:spPr>
      </p:pic>
    </p:spTree>
    <p:extLst>
      <p:ext uri="{BB962C8B-B14F-4D97-AF65-F5344CB8AC3E}">
        <p14:creationId xmlns:p14="http://schemas.microsoft.com/office/powerpoint/2010/main" val="746136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921412-2234-4EA9-AE7A-3968A9A98325}"/>
              </a:ext>
            </a:extLst>
          </p:cNvPr>
          <p:cNvSpPr/>
          <p:nvPr/>
        </p:nvSpPr>
        <p:spPr>
          <a:xfrm>
            <a:off x="3719513" y="0"/>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36867" name="Rectangle 5">
            <a:extLst>
              <a:ext uri="{FF2B5EF4-FFF2-40B4-BE49-F238E27FC236}">
                <a16:creationId xmlns:a16="http://schemas.microsoft.com/office/drawing/2014/main" id="{1621C37F-6FDF-4C47-8318-A51CB04FE192}"/>
              </a:ext>
            </a:extLst>
          </p:cNvPr>
          <p:cNvSpPr>
            <a:spLocks noChangeArrowheads="1"/>
          </p:cNvSpPr>
          <p:nvPr/>
        </p:nvSpPr>
        <p:spPr bwMode="auto">
          <a:xfrm>
            <a:off x="3719513" y="486967"/>
            <a:ext cx="4752975"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n-GB" altLang="en-US" sz="900" dirty="0">
              <a:latin typeface="Comic Sans MS" panose="030F0702030302020204" pitchFamily="66" charset="0"/>
            </a:endParaRPr>
          </a:p>
          <a:p>
            <a:pPr algn="just" eaLnBrk="1" hangingPunct="1">
              <a:spcBef>
                <a:spcPct val="0"/>
              </a:spcBef>
              <a:buFontTx/>
              <a:buNone/>
            </a:pPr>
            <a:endParaRPr lang="en-GB" altLang="en-US" sz="900" dirty="0">
              <a:latin typeface="Comic Sans MS" panose="030F0702030302020204" pitchFamily="66" charset="0"/>
            </a:endParaRPr>
          </a:p>
          <a:p>
            <a:pPr algn="just" eaLnBrk="1" hangingPunct="1">
              <a:spcBef>
                <a:spcPct val="0"/>
              </a:spcBef>
              <a:buFontTx/>
              <a:buNone/>
            </a:pPr>
            <a:endParaRPr lang="en-GB" altLang="en-US" sz="900" dirty="0">
              <a:latin typeface="Comic Sans MS" panose="030F0702030302020204" pitchFamily="66" charset="0"/>
            </a:endParaRPr>
          </a:p>
          <a:p>
            <a:pPr algn="just" eaLnBrk="1" hangingPunct="1">
              <a:spcBef>
                <a:spcPct val="0"/>
              </a:spcBef>
              <a:buFontTx/>
              <a:buNone/>
            </a:pPr>
            <a:endParaRPr lang="en-GB" altLang="en-US" sz="900" dirty="0">
              <a:latin typeface="Comic Sans MS" panose="030F0702030302020204" pitchFamily="66" charset="0"/>
            </a:endParaRPr>
          </a:p>
          <a:p>
            <a:pPr algn="just" eaLnBrk="1" hangingPunct="1">
              <a:spcBef>
                <a:spcPct val="0"/>
              </a:spcBef>
              <a:buFontTx/>
              <a:buNone/>
            </a:pPr>
            <a:endParaRPr lang="en-GB" altLang="en-US" sz="900" dirty="0">
              <a:latin typeface="Comic Sans MS" panose="030F0702030302020204" pitchFamily="66" charset="0"/>
            </a:endParaRPr>
          </a:p>
          <a:p>
            <a:pPr algn="just" eaLnBrk="1" hangingPunct="1">
              <a:spcBef>
                <a:spcPct val="0"/>
              </a:spcBef>
              <a:buFontTx/>
              <a:buNone/>
            </a:pPr>
            <a:endParaRPr lang="en-GB" altLang="en-US" sz="900" dirty="0">
              <a:latin typeface="Comic Sans MS" panose="030F0702030302020204" pitchFamily="66" charset="0"/>
            </a:endParaRPr>
          </a:p>
          <a:p>
            <a:pPr algn="just" eaLnBrk="1" hangingPunct="1">
              <a:spcBef>
                <a:spcPct val="0"/>
              </a:spcBef>
              <a:buFontTx/>
              <a:buNone/>
            </a:pPr>
            <a:endParaRPr lang="en-GB" altLang="en-US" sz="900" dirty="0">
              <a:latin typeface="Comic Sans MS" panose="030F0702030302020204" pitchFamily="66" charset="0"/>
            </a:endParaRPr>
          </a:p>
          <a:p>
            <a:pPr algn="just" eaLnBrk="1" hangingPunct="1">
              <a:spcBef>
                <a:spcPct val="0"/>
              </a:spcBef>
              <a:buFontTx/>
              <a:buNone/>
            </a:pPr>
            <a:endParaRPr lang="en-GB" altLang="en-US" sz="900" dirty="0">
              <a:latin typeface="Comic Sans MS" panose="030F0702030302020204" pitchFamily="66" charset="0"/>
            </a:endParaRPr>
          </a:p>
          <a:p>
            <a:pPr algn="just" eaLnBrk="1" hangingPunct="1">
              <a:spcBef>
                <a:spcPct val="0"/>
              </a:spcBef>
              <a:buFontTx/>
              <a:buNone/>
            </a:pPr>
            <a:endParaRPr lang="en-GB" altLang="en-US" sz="900" dirty="0">
              <a:latin typeface="Comic Sans MS" panose="030F0702030302020204" pitchFamily="66" charset="0"/>
            </a:endParaRPr>
          </a:p>
          <a:p>
            <a:pPr algn="just" eaLnBrk="1" hangingPunct="1">
              <a:spcBef>
                <a:spcPct val="0"/>
              </a:spcBef>
              <a:buFontTx/>
              <a:buNone/>
            </a:pPr>
            <a:endParaRPr lang="en-GB" altLang="en-US" sz="900" dirty="0">
              <a:latin typeface="Comic Sans MS" panose="030F0702030302020204" pitchFamily="66" charset="0"/>
            </a:endParaRPr>
          </a:p>
          <a:p>
            <a:pPr algn="just" eaLnBrk="1" hangingPunct="1">
              <a:spcBef>
                <a:spcPct val="0"/>
              </a:spcBef>
              <a:buFontTx/>
              <a:buNone/>
            </a:pPr>
            <a:endParaRPr lang="en-GB" altLang="en-US" sz="900" dirty="0">
              <a:latin typeface="Comic Sans MS" panose="030F0702030302020204" pitchFamily="66" charset="0"/>
            </a:endParaRPr>
          </a:p>
        </p:txBody>
      </p:sp>
      <p:sp>
        <p:nvSpPr>
          <p:cNvPr id="36868" name="TextBox 1">
            <a:extLst>
              <a:ext uri="{FF2B5EF4-FFF2-40B4-BE49-F238E27FC236}">
                <a16:creationId xmlns:a16="http://schemas.microsoft.com/office/drawing/2014/main" id="{B41892BE-1A1C-472B-B9EB-F3C2001211A6}"/>
              </a:ext>
            </a:extLst>
          </p:cNvPr>
          <p:cNvSpPr txBox="1">
            <a:spLocks noChangeArrowheads="1"/>
          </p:cNvSpPr>
          <p:nvPr/>
        </p:nvSpPr>
        <p:spPr bwMode="auto">
          <a:xfrm>
            <a:off x="3774282" y="242887"/>
            <a:ext cx="4589860" cy="520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y-GB" altLang="en-US" sz="1050" b="1" u="sng" dirty="0">
                <a:latin typeface="Comic Sans MS" panose="030F0702030302020204" pitchFamily="66" charset="0"/>
              </a:rPr>
              <a:t>The Persecution of Christians in the modern world</a:t>
            </a:r>
          </a:p>
          <a:p>
            <a:pPr>
              <a:spcBef>
                <a:spcPct val="0"/>
              </a:spcBef>
              <a:buFontTx/>
              <a:buNone/>
            </a:pPr>
            <a:endParaRPr lang="cy-GB" altLang="en-US" sz="1050" b="1" u="sng" dirty="0">
              <a:latin typeface="Comic Sans MS" panose="030F0702030302020204" pitchFamily="66" charset="0"/>
            </a:endParaRPr>
          </a:p>
          <a:p>
            <a:pPr>
              <a:spcBef>
                <a:spcPct val="0"/>
              </a:spcBef>
              <a:buFontTx/>
              <a:buNone/>
            </a:pPr>
            <a:r>
              <a:rPr lang="cy-GB" altLang="en-US" sz="1050" dirty="0">
                <a:latin typeface="Comic Sans MS" panose="030F0702030302020204" pitchFamily="66" charset="0"/>
              </a:rPr>
              <a:t>Persecution = constant cruel treatment because  of religion or creed.</a:t>
            </a:r>
          </a:p>
          <a:p>
            <a:pPr>
              <a:spcBef>
                <a:spcPct val="0"/>
              </a:spcBef>
              <a:buFontTx/>
              <a:buNone/>
            </a:pPr>
            <a:endParaRPr lang="en-US" altLang="en-US" sz="1050" baseline="30000" dirty="0">
              <a:latin typeface="Comic Sans MS" panose="030F0702030302020204" pitchFamily="66" charset="0"/>
            </a:endParaRPr>
          </a:p>
          <a:p>
            <a:pPr>
              <a:spcBef>
                <a:spcPct val="0"/>
              </a:spcBef>
              <a:buFontTx/>
              <a:buNone/>
            </a:pPr>
            <a:r>
              <a:rPr lang="en-US" altLang="en-US" sz="1050" i="1" baseline="30000" dirty="0">
                <a:latin typeface="Comic Sans MS" panose="030F0702030302020204" pitchFamily="66" charset="0"/>
              </a:rPr>
              <a:t>22</a:t>
            </a:r>
            <a:r>
              <a:rPr lang="en-US" altLang="en-US" sz="1050" i="1" dirty="0">
                <a:latin typeface="Comic Sans MS" panose="030F0702030302020204" pitchFamily="66" charset="0"/>
              </a:rPr>
              <a:t> You will be hated by everyone because of me, but the one who stands firm to the end will be saved.’  Matthew 10:22</a:t>
            </a:r>
          </a:p>
          <a:p>
            <a:pPr>
              <a:spcBef>
                <a:spcPct val="0"/>
              </a:spcBef>
              <a:buFontTx/>
              <a:buNone/>
            </a:pPr>
            <a:endParaRPr lang="cy-GB" altLang="en-US" sz="1050" dirty="0">
              <a:latin typeface="Comic Sans MS" panose="030F0702030302020204" pitchFamily="66" charset="0"/>
            </a:endParaRPr>
          </a:p>
          <a:p>
            <a:pPr>
              <a:spcBef>
                <a:spcPct val="0"/>
              </a:spcBef>
              <a:buFontTx/>
              <a:buNone/>
            </a:pPr>
            <a:r>
              <a:rPr lang="cy-GB" altLang="en-US" sz="1050" dirty="0">
                <a:latin typeface="Comic Sans MS" panose="030F0702030302020204" pitchFamily="66" charset="0"/>
              </a:rPr>
              <a:t>Christians have always been persecuted, and the word martyr is used for someone who dies or is killed for their religious beliefs. Jesus was himself a martyr, and he warned the disciples that they would also be persecuted for their faith; the majority were martyred. Christians themselves believe that they received a divine command from Jesus to spread the gospel, and they continue to to this in the face of constant danger in the 21st century, in a number of countries across the world.</a:t>
            </a:r>
          </a:p>
          <a:p>
            <a:pPr>
              <a:spcBef>
                <a:spcPct val="0"/>
              </a:spcBef>
              <a:buFontTx/>
              <a:buNone/>
            </a:pPr>
            <a:endParaRPr lang="cy-GB" altLang="en-US" sz="1050" dirty="0">
              <a:latin typeface="Comic Sans MS" panose="030F0702030302020204" pitchFamily="66" charset="0"/>
            </a:endParaRPr>
          </a:p>
          <a:p>
            <a:pPr>
              <a:spcBef>
                <a:spcPct val="0"/>
              </a:spcBef>
              <a:buFontTx/>
              <a:buNone/>
            </a:pPr>
            <a:r>
              <a:rPr lang="cy-GB" altLang="en-US" sz="1050" dirty="0">
                <a:latin typeface="Comic Sans MS" panose="030F0702030302020204" pitchFamily="66" charset="0"/>
              </a:rPr>
              <a:t>In some parts of the world, Christians are treated unfairly in societies where the Christian faith is a minority religion -  e.g. Terrorist organisations such as Islamic State in the Middle East have targetted Christians, forcing them to leave their homes and attacking </a:t>
            </a:r>
            <a:r>
              <a:rPr lang="cy-GB" altLang="en-US" sz="1050" dirty="0" err="1">
                <a:latin typeface="Comic Sans MS" panose="030F0702030302020204" pitchFamily="66" charset="0"/>
              </a:rPr>
              <a:t>them</a:t>
            </a:r>
            <a:r>
              <a:rPr lang="cy-GB" altLang="en-US" sz="1050" dirty="0">
                <a:latin typeface="Comic Sans MS" panose="030F0702030302020204" pitchFamily="66" charset="0"/>
              </a:rPr>
              <a:t> </a:t>
            </a:r>
            <a:r>
              <a:rPr lang="cy-GB" altLang="en-US" sz="1050" dirty="0" err="1">
                <a:latin typeface="Comic Sans MS" panose="030F0702030302020204" pitchFamily="66" charset="0"/>
              </a:rPr>
              <a:t>violently</a:t>
            </a:r>
            <a:r>
              <a:rPr lang="cy-GB" altLang="en-US" sz="1050" dirty="0">
                <a:latin typeface="Comic Sans MS" panose="030F0702030302020204" pitchFamily="66" charset="0"/>
              </a:rPr>
              <a:t>. </a:t>
            </a:r>
            <a:r>
              <a:rPr lang="cy-GB" altLang="en-US" sz="1050" dirty="0" err="1">
                <a:latin typeface="Comic Sans MS" panose="030F0702030302020204" pitchFamily="66" charset="0"/>
              </a:rPr>
              <a:t>Evengelical</a:t>
            </a:r>
            <a:r>
              <a:rPr lang="cy-GB" altLang="en-US" sz="1050" dirty="0">
                <a:latin typeface="Comic Sans MS" panose="030F0702030302020204" pitchFamily="66" charset="0"/>
              </a:rPr>
              <a:t> organisations such as the Christian Freedom International and Open Doors try to help Christians who are facing persecution. These organisations offer practical support, provide Bibles and take action to defend the human rights of those Christians who are suffering because of persecution.</a:t>
            </a:r>
          </a:p>
          <a:p>
            <a:pPr>
              <a:spcBef>
                <a:spcPct val="0"/>
              </a:spcBef>
              <a:buFontTx/>
              <a:buNone/>
            </a:pPr>
            <a:endParaRPr lang="cy-GB" altLang="en-US" sz="1050" dirty="0">
              <a:latin typeface="Comic Sans MS" panose="030F0702030302020204" pitchFamily="66" charset="0"/>
            </a:endParaRPr>
          </a:p>
          <a:p>
            <a:pPr>
              <a:spcBef>
                <a:spcPct val="0"/>
              </a:spcBef>
              <a:buFontTx/>
              <a:buNone/>
            </a:pPr>
            <a:r>
              <a:rPr lang="cy-GB" altLang="en-US" sz="1050" dirty="0">
                <a:latin typeface="Comic Sans MS" panose="030F0702030302020204" pitchFamily="66" charset="0"/>
              </a:rPr>
              <a:t>Oscar Romero - </a:t>
            </a:r>
            <a:r>
              <a:rPr lang="cy-GB" altLang="en-US" sz="1050" dirty="0">
                <a:latin typeface="Comic Sans MS" panose="030F0702030302020204" pitchFamily="66" charset="0"/>
                <a:hlinkClick r:id="rId2"/>
              </a:rPr>
              <a:t>http://www.romerotrust.org.uk/who-was-romero</a:t>
            </a:r>
            <a:endParaRPr lang="cy-GB" altLang="en-US" sz="1050" dirty="0">
              <a:latin typeface="Comic Sans MS" panose="030F0702030302020204" pitchFamily="66" charset="0"/>
            </a:endParaRPr>
          </a:p>
          <a:p>
            <a:pPr>
              <a:spcBef>
                <a:spcPct val="0"/>
              </a:spcBef>
              <a:buFontTx/>
              <a:buNone/>
            </a:pPr>
            <a:r>
              <a:rPr lang="cy-GB" altLang="en-US" sz="1050" dirty="0">
                <a:latin typeface="Comic Sans MS" panose="030F0702030302020204" pitchFamily="66" charset="0"/>
              </a:rPr>
              <a:t>Article about the persecution of modern Christians </a:t>
            </a:r>
            <a:r>
              <a:rPr lang="cy-GB" altLang="en-US" sz="1050" dirty="0">
                <a:latin typeface="Comic Sans MS" panose="030F0702030302020204" pitchFamily="66" charset="0"/>
                <a:hlinkClick r:id="rId3"/>
              </a:rPr>
              <a:t>http://www.breitbart.com/big-government/2016/01/20/report-2015-saw-most-violent-persecution-of-christians-in-modern-history/</a:t>
            </a:r>
            <a:endParaRPr lang="cy-GB" altLang="en-US" sz="1050" dirty="0">
              <a:latin typeface="Comic Sans MS" panose="030F0702030302020204" pitchFamily="66" charset="0"/>
            </a:endParaRPr>
          </a:p>
          <a:p>
            <a:pPr>
              <a:spcBef>
                <a:spcPct val="0"/>
              </a:spcBef>
              <a:buFontTx/>
              <a:buNone/>
            </a:pPr>
            <a:endParaRPr lang="en-US" altLang="en-US" sz="1050" dirty="0">
              <a:latin typeface="Comic Sans MS" panose="030F0702030302020204" pitchFamily="66" charset="0"/>
            </a:endParaRPr>
          </a:p>
        </p:txBody>
      </p:sp>
      <p:pic>
        <p:nvPicPr>
          <p:cNvPr id="36869" name="Picture 2">
            <a:extLst>
              <a:ext uri="{FF2B5EF4-FFF2-40B4-BE49-F238E27FC236}">
                <a16:creationId xmlns:a16="http://schemas.microsoft.com/office/drawing/2014/main" id="{D92F3F19-5E6D-4806-A8AF-0670881B9E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4282" y="5343525"/>
            <a:ext cx="1113235" cy="111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3">
            <a:extLst>
              <a:ext uri="{FF2B5EF4-FFF2-40B4-BE49-F238E27FC236}">
                <a16:creationId xmlns:a16="http://schemas.microsoft.com/office/drawing/2014/main" id="{82097398-30DE-453D-ADEB-A4AFD0CE841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6806" y="5334000"/>
            <a:ext cx="1133475" cy="113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5">
            <a:extLst>
              <a:ext uri="{FF2B5EF4-FFF2-40B4-BE49-F238E27FC236}">
                <a16:creationId xmlns:a16="http://schemas.microsoft.com/office/drawing/2014/main" id="{03A17D45-681C-418F-94A5-1493C9CDB559}"/>
              </a:ext>
            </a:extLst>
          </p:cNvPr>
          <p:cNvSpPr>
            <a:spLocks noChangeArrowheads="1"/>
          </p:cNvSpPr>
          <p:nvPr/>
        </p:nvSpPr>
        <p:spPr bwMode="auto">
          <a:xfrm>
            <a:off x="5993607" y="5357813"/>
            <a:ext cx="23705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50" dirty="0">
                <a:latin typeface="Comic Sans MS" panose="030F0702030302020204" pitchFamily="66" charset="0"/>
              </a:rPr>
              <a:t>Make a connection between</a:t>
            </a:r>
          </a:p>
          <a:p>
            <a:pPr algn="ctr">
              <a:spcBef>
                <a:spcPct val="0"/>
              </a:spcBef>
              <a:buFontTx/>
              <a:buNone/>
            </a:pPr>
            <a:r>
              <a:rPr lang="en-US" altLang="en-US" sz="1050" dirty="0">
                <a:latin typeface="Comic Sans MS" panose="030F0702030302020204" pitchFamily="66" charset="0"/>
              </a:rPr>
              <a:t>campaigns for Social Justice</a:t>
            </a:r>
          </a:p>
          <a:p>
            <a:pPr algn="ctr">
              <a:spcBef>
                <a:spcPct val="0"/>
              </a:spcBef>
              <a:buFontTx/>
              <a:buNone/>
            </a:pPr>
            <a:r>
              <a:rPr lang="en-US" altLang="en-US" sz="1050" dirty="0">
                <a:latin typeface="Comic Sans MS" panose="030F0702030302020204" pitchFamily="66" charset="0"/>
              </a:rPr>
              <a:t>and the persecution of Christians</a:t>
            </a:r>
          </a:p>
          <a:p>
            <a:pPr algn="ctr">
              <a:spcBef>
                <a:spcPct val="0"/>
              </a:spcBef>
              <a:buFontTx/>
              <a:buNone/>
            </a:pPr>
            <a:r>
              <a:rPr lang="en-US" altLang="en-US" sz="1050" dirty="0">
                <a:latin typeface="Comic Sans MS" panose="030F0702030302020204" pitchFamily="66" charset="0"/>
              </a:rPr>
              <a:t>in the modern world</a:t>
            </a:r>
          </a:p>
        </p:txBody>
      </p:sp>
      <p:sp>
        <p:nvSpPr>
          <p:cNvPr id="36873" name="Slide Number Placeholder 2">
            <a:extLst>
              <a:ext uri="{FF2B5EF4-FFF2-40B4-BE49-F238E27FC236}">
                <a16:creationId xmlns:a16="http://schemas.microsoft.com/office/drawing/2014/main" id="{95B86C0C-F73A-408E-8896-60964A54100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476F720A-0A6E-491B-A4E6-90C5CDD1C3E2}" type="slidenum">
              <a:rPr lang="en-GB" altLang="en-US" sz="900">
                <a:solidFill>
                  <a:srgbClr val="898989"/>
                </a:solidFill>
              </a:rPr>
              <a:pPr>
                <a:spcBef>
                  <a:spcPct val="0"/>
                </a:spcBef>
                <a:buFontTx/>
                <a:buNone/>
              </a:pPr>
              <a:t>35</a:t>
            </a:fld>
            <a:endParaRPr lang="en-GB" altLang="en-US" sz="900" dirty="0">
              <a:solidFill>
                <a:srgbClr val="898989"/>
              </a:solidFill>
            </a:endParaRPr>
          </a:p>
        </p:txBody>
      </p:sp>
    </p:spTree>
    <p:extLst>
      <p:ext uri="{BB962C8B-B14F-4D97-AF65-F5344CB8AC3E}">
        <p14:creationId xmlns:p14="http://schemas.microsoft.com/office/powerpoint/2010/main" val="3986048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extLst>
              <p:ext uri="{D42A27DB-BD31-4B8C-83A1-F6EECF244321}">
                <p14:modId xmlns:p14="http://schemas.microsoft.com/office/powerpoint/2010/main" val="1799898864"/>
              </p:ext>
            </p:extLst>
          </p:nvPr>
        </p:nvSpPr>
        <p:spPr>
          <a:xfrm>
            <a:off x="2571750" y="333375"/>
            <a:ext cx="6582298" cy="510909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Open Doors</a:t>
            </a:r>
          </a:p>
          <a:p>
            <a:endParaRPr sz="1400" dirty="0">
              <a:latin typeface="Comic Sans MS"/>
            </a:endParaRPr>
          </a:p>
          <a:p>
            <a:r>
              <a:rPr sz="1400" dirty="0">
                <a:latin typeface="Comic Sans MS"/>
              </a:rPr>
              <a:t>Open Doors was established in 1955 when Brother Andrew, a Dutch missionary, smuggled Bibles into the Soviet Union. Under the communist system in the Soviet Union, Christian Churches were persecuted. It trains Christians and church leaders to deal with the trauma they may be suffering while maintaining their faith. It provides practical support for Christians who have been the victims of disasters. </a:t>
            </a:r>
          </a:p>
          <a:p>
            <a:endParaRPr sz="1400" dirty="0">
              <a:latin typeface="Comic Sans MS"/>
            </a:endParaRPr>
          </a:p>
          <a:p>
            <a:endParaRPr sz="1400" dirty="0">
              <a:latin typeface="Comic Sans MS"/>
            </a:endParaRPr>
          </a:p>
          <a:p>
            <a:r>
              <a:rPr sz="1400" dirty="0">
                <a:latin typeface="Comic Sans MS"/>
              </a:rPr>
              <a:t>Today Open Doors still supports persecuted Christians across the world in different ways: </a:t>
            </a:r>
            <a:endParaRPr lang="en-GB" sz="1400" dirty="0">
              <a:latin typeface="Comic Sans MS"/>
            </a:endParaRPr>
          </a:p>
          <a:p>
            <a:pPr marL="285750" indent="-285750">
              <a:buFont typeface="Arial" panose="020B0604020202020204" pitchFamily="34" charset="0"/>
              <a:buChar char="•"/>
            </a:pPr>
            <a:r>
              <a:rPr lang="en-GB" sz="1400" dirty="0">
                <a:latin typeface="Comic Sans MS"/>
              </a:rPr>
              <a:t>I</a:t>
            </a:r>
            <a:r>
              <a:rPr sz="1400" dirty="0">
                <a:latin typeface="Comic Sans MS"/>
              </a:rPr>
              <a:t>t distributes Bibles and other resources to those who might not have access to Bibles, or may have had them confiscated. </a:t>
            </a:r>
            <a:endParaRPr lang="en-GB" sz="1400" dirty="0">
              <a:latin typeface="Comic Sans MS"/>
            </a:endParaRPr>
          </a:p>
          <a:p>
            <a:pPr marL="285750" indent="-285750">
              <a:buFont typeface="Arial" panose="020B0604020202020204" pitchFamily="34" charset="0"/>
              <a:buChar char="•"/>
            </a:pPr>
            <a:r>
              <a:rPr sz="1400" dirty="0">
                <a:latin typeface="Comic Sans MS"/>
              </a:rPr>
              <a:t>It speaks on behalf of persecuted Christians to raise awareness of their situation and gather support, for examples, by lobbying MPs in the UK government. </a:t>
            </a:r>
          </a:p>
          <a:p>
            <a:endParaRPr lang="en-GB" sz="1400" dirty="0">
              <a:latin typeface="Comic Sans MS"/>
            </a:endParaRPr>
          </a:p>
          <a:p>
            <a:r>
              <a:rPr sz="1400" dirty="0">
                <a:latin typeface="Comic Sans MS"/>
              </a:rPr>
              <a:t>People in the UK support their work both practically and financially. </a:t>
            </a:r>
          </a:p>
          <a:p>
            <a:endParaRPr sz="1400" dirty="0">
              <a:latin typeface="Comic Sans MS"/>
            </a:endParaRPr>
          </a:p>
          <a:p>
            <a:endParaRPr sz="1200" dirty="0">
              <a:latin typeface="Comic Sans MS"/>
            </a:endParaRPr>
          </a:p>
          <a:p>
            <a:endParaRPr sz="1200" dirty="0">
              <a:latin typeface="Comic Sans MS"/>
            </a:endParaRPr>
          </a:p>
          <a:p>
            <a:endParaRP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139" y="4873450"/>
            <a:ext cx="4312557" cy="1702777"/>
          </a:xfrm>
          <a:prstGeom prst="rect">
            <a:avLst/>
          </a:prstGeom>
        </p:spPr>
      </p:pic>
    </p:spTree>
    <p:extLst>
      <p:ext uri="{BB962C8B-B14F-4D97-AF65-F5344CB8AC3E}">
        <p14:creationId xmlns:p14="http://schemas.microsoft.com/office/powerpoint/2010/main" val="303338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extLst>
              <p:ext uri="{D42A27DB-BD31-4B8C-83A1-F6EECF244321}">
                <p14:modId xmlns:p14="http://schemas.microsoft.com/office/powerpoint/2010/main" val="736842566"/>
              </p:ext>
            </p:extLst>
          </p:nvPr>
        </p:nvSpPr>
        <p:spPr>
          <a:xfrm>
            <a:off x="2451798" y="238125"/>
            <a:ext cx="7098620" cy="760208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sz="1400" b="1" dirty="0">
                <a:latin typeface="Comic Sans MS"/>
              </a:rPr>
              <a:t>The diversity of Christianity </a:t>
            </a:r>
            <a:endParaRPr lang="en-US" sz="1400" b="1" dirty="0">
              <a:latin typeface="Comic Sans MS"/>
            </a:endParaRPr>
          </a:p>
          <a:p>
            <a:r>
              <a:rPr sz="1400" dirty="0">
                <a:latin typeface="Comic Sans MS"/>
              </a:rPr>
              <a:t>The history of Christianity has been one of expansion and division. The religion is </a:t>
            </a:r>
            <a:r>
              <a:rPr lang="en-GB" sz="1400" dirty="0">
                <a:latin typeface="Comic Sans MS"/>
              </a:rPr>
              <a:t>practiced</a:t>
            </a:r>
            <a:r>
              <a:rPr sz="1400" dirty="0">
                <a:latin typeface="Comic Sans MS"/>
              </a:rPr>
              <a:t> by 2.4 billion people – a third of the world’s population – in 197 of the 232 countries </a:t>
            </a:r>
            <a:r>
              <a:rPr lang="en-GB" sz="1400" dirty="0">
                <a:latin typeface="Comic Sans MS"/>
              </a:rPr>
              <a:t>of the world</a:t>
            </a:r>
            <a:r>
              <a:rPr sz="1400" dirty="0">
                <a:latin typeface="Comic Sans MS"/>
              </a:rPr>
              <a:t>. </a:t>
            </a:r>
          </a:p>
          <a:p>
            <a:r>
              <a:rPr sz="1400" dirty="0">
                <a:latin typeface="Comic Sans MS"/>
              </a:rPr>
              <a:t>The last census to be conducted in the United Kingdom in 2011 found that 59.3</a:t>
            </a:r>
            <a:r>
              <a:rPr lang="en-GB" sz="1400" dirty="0">
                <a:latin typeface="Comic Sans MS"/>
              </a:rPr>
              <a:t>%</a:t>
            </a:r>
            <a:r>
              <a:rPr sz="1400" dirty="0">
                <a:latin typeface="Comic Sans MS"/>
              </a:rPr>
              <a:t> of the population of England and Wales declared themselves to be Christian. The figure was not significantly different in Wales at 57.6</a:t>
            </a:r>
            <a:r>
              <a:rPr lang="en-GB" sz="1400" dirty="0">
                <a:latin typeface="Comic Sans MS"/>
              </a:rPr>
              <a:t>%</a:t>
            </a:r>
            <a:r>
              <a:rPr sz="1400" dirty="0">
                <a:latin typeface="Comic Sans MS"/>
              </a:rPr>
              <a:t>. </a:t>
            </a:r>
          </a:p>
          <a:p>
            <a:r>
              <a:rPr sz="1400" dirty="0">
                <a:latin typeface="Comic Sans MS"/>
              </a:rPr>
              <a:t>The first major division in the Church occurred in the eleventh century (the Great Schism), between the Churches that are today called the Eastern Orthodox Churches and the Catholic Church. Again, in the sixteenth century, disputes</a:t>
            </a:r>
            <a:br>
              <a:rPr lang="en-US" dirty="0">
                <a:latin typeface="+mn-ea"/>
                <a:cs typeface="+mn-ea"/>
              </a:rPr>
            </a:br>
            <a:r>
              <a:rPr sz="1400" dirty="0">
                <a:latin typeface="Comic Sans MS"/>
              </a:rPr>
              <a:t>in the Catholic Church led to the foundation of Protestant Churches, which broke away from the Roman Catholic Church (the Reformation). </a:t>
            </a:r>
          </a:p>
          <a:p>
            <a:r>
              <a:rPr sz="1400" dirty="0">
                <a:latin typeface="Comic Sans MS"/>
              </a:rPr>
              <a:t>The Catholic Church in England and Wales was called the Church of England. At the time of the Protestant Reformation, King Henry VIII objected to the authority of the Pope and took over leadership of the Church of England himself. </a:t>
            </a:r>
          </a:p>
          <a:p>
            <a:r>
              <a:rPr sz="1400" dirty="0">
                <a:latin typeface="Comic Sans MS"/>
              </a:rPr>
              <a:t>As the British Empire spread to nations across the world, the Churches that were formed in those countries based themselves on the model of the Church of England. They linked themselves together as a community of Churches known as the Anglican Communion. </a:t>
            </a:r>
          </a:p>
          <a:p>
            <a:r>
              <a:rPr sz="1400" dirty="0">
                <a:latin typeface="Comic Sans MS"/>
              </a:rPr>
              <a:t>The Anglican Church in Wales is called the Church in Wales. Whereas the Church of England still has close ties with the British government as the established Church in England,</a:t>
            </a:r>
            <a:br>
              <a:rPr lang="en-US" dirty="0">
                <a:latin typeface="+mn-ea"/>
                <a:cs typeface="+mn-ea"/>
              </a:rPr>
            </a:br>
            <a:r>
              <a:rPr lang="en-US" sz="1400" dirty="0">
                <a:latin typeface="Comic Sans MS"/>
                <a:cs typeface="+mn-ea"/>
              </a:rPr>
              <a:t>T</a:t>
            </a:r>
            <a:r>
              <a:rPr sz="1400" dirty="0">
                <a:latin typeface="Comic Sans MS"/>
              </a:rPr>
              <a:t>he Church in Wales broke its ties in 1920 and became disestablished. </a:t>
            </a:r>
          </a:p>
          <a:p>
            <a:r>
              <a:rPr sz="1400" dirty="0">
                <a:latin typeface="Comic Sans MS"/>
              </a:rPr>
              <a:t>Protestant Churches that refused to conform or agree with</a:t>
            </a:r>
            <a:r>
              <a:rPr lang="en-US" dirty="0">
                <a:latin typeface="+mn-ea"/>
                <a:cs typeface="+mn-ea"/>
              </a:rPr>
              <a:t> </a:t>
            </a:r>
            <a:r>
              <a:rPr sz="1400" dirty="0">
                <a:latin typeface="Comic Sans MS"/>
              </a:rPr>
              <a:t>all of the teachings and practices of the Anglican Church are known as Nonconformist. Dissatisfaction with the Church of England in Wales in the 18th and 19th centuries led to the growth of Nonconformist groups, including Methodists, Baptists and Independents. </a:t>
            </a:r>
          </a:p>
          <a:p>
            <a:r>
              <a:rPr sz="1400" dirty="0">
                <a:latin typeface="Comic Sans MS"/>
              </a:rPr>
              <a:t>The different groups and branches of the Christian Church are called </a:t>
            </a:r>
            <a:r>
              <a:rPr sz="1400" b="1" dirty="0">
                <a:latin typeface="Comic Sans MS"/>
              </a:rPr>
              <a:t>denominations</a:t>
            </a:r>
            <a:r>
              <a:rPr sz="1400" dirty="0">
                <a:latin typeface="Comic Sans MS"/>
              </a:rPr>
              <a:t>. </a:t>
            </a:r>
          </a:p>
          <a:p>
            <a:endParaRPr sz="1400" dirty="0">
              <a:latin typeface="Comic Sans MS"/>
            </a:endParaRPr>
          </a:p>
          <a:p>
            <a:endParaRPr dirty="0"/>
          </a:p>
          <a:p>
            <a:endParaRPr dirty="0"/>
          </a:p>
          <a:p>
            <a:endParaRPr dirty="0"/>
          </a:p>
        </p:txBody>
      </p:sp>
    </p:spTree>
    <p:extLst>
      <p:ext uri="{BB962C8B-B14F-4D97-AF65-F5344CB8AC3E}">
        <p14:creationId xmlns:p14="http://schemas.microsoft.com/office/powerpoint/2010/main" val="245322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extLst>
              <p:ext uri="{D42A27DB-BD31-4B8C-83A1-F6EECF244321}">
                <p14:modId xmlns:p14="http://schemas.microsoft.com/office/powerpoint/2010/main" val="40396681"/>
              </p:ext>
            </p:extLst>
          </p:nvPr>
        </p:nvSpPr>
        <p:spPr>
          <a:xfrm>
            <a:off x="2069962" y="218374"/>
            <a:ext cx="7395586" cy="729430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sz="1200" u="sng" dirty="0">
                <a:latin typeface="Comic Sans MS"/>
              </a:rPr>
              <a:t>The Roman Catholic Church</a:t>
            </a:r>
            <a:r>
              <a:rPr sz="1200" dirty="0">
                <a:latin typeface="Comic Sans MS"/>
              </a:rPr>
              <a:t> </a:t>
            </a:r>
            <a:endParaRPr lang="en-US" sz="1200" u="sng" dirty="0">
              <a:latin typeface="Comic Sans MS"/>
            </a:endParaRPr>
          </a:p>
          <a:p>
            <a:r>
              <a:rPr sz="1200" dirty="0">
                <a:latin typeface="Comic Sans MS"/>
              </a:rPr>
              <a:t>About half of all Christians in the world belong to the Catholic Church. The Catholic Church is led by the Pope. The Catholic Church teaches that the Pope has special authority that descends from Jesus himself. Catholic worship tends to be formal and </a:t>
            </a:r>
            <a:r>
              <a:rPr sz="1200" dirty="0" err="1">
                <a:latin typeface="Comic Sans MS"/>
              </a:rPr>
              <a:t>ritualised</a:t>
            </a:r>
            <a:r>
              <a:rPr sz="1200" dirty="0">
                <a:latin typeface="Comic Sans MS"/>
              </a:rPr>
              <a:t>. Local leaders are called priests; they are not allowed to marry, and women cannot become priests. </a:t>
            </a:r>
          </a:p>
          <a:p>
            <a:r>
              <a:rPr sz="1200" b="1" dirty="0">
                <a:solidFill>
                  <a:srgbClr val="FFFFFF"/>
                </a:solidFill>
                <a:latin typeface="Comic Sans MS"/>
              </a:rPr>
              <a:t>33 </a:t>
            </a:r>
          </a:p>
          <a:p>
            <a:endParaRPr sz="1200" dirty="0">
              <a:latin typeface="Comic Sans MS"/>
            </a:endParaRPr>
          </a:p>
          <a:p>
            <a:r>
              <a:rPr sz="1200" u="sng" dirty="0">
                <a:latin typeface="Comic Sans MS"/>
              </a:rPr>
              <a:t>The Anglican Church</a:t>
            </a:r>
            <a:r>
              <a:rPr sz="1200" dirty="0">
                <a:latin typeface="Comic Sans MS"/>
              </a:rPr>
              <a:t> </a:t>
            </a:r>
            <a:endParaRPr sz="1200" u="sng" dirty="0">
              <a:latin typeface="Comic Sans MS"/>
              <a:cs typeface="Helvetica"/>
            </a:endParaRPr>
          </a:p>
          <a:p>
            <a:r>
              <a:rPr sz="1200" dirty="0">
                <a:latin typeface="Comic Sans MS"/>
              </a:rPr>
              <a:t>The Anglican Communion is an </a:t>
            </a:r>
            <a:r>
              <a:rPr sz="1200" dirty="0" err="1">
                <a:latin typeface="Comic Sans MS"/>
              </a:rPr>
              <a:t>organisation</a:t>
            </a:r>
            <a:r>
              <a:rPr sz="1200" dirty="0">
                <a:latin typeface="Comic Sans MS"/>
              </a:rPr>
              <a:t> of Churches from many nations that are in some way connected to the Church of England. The Anglican Church does not </a:t>
            </a:r>
            <a:r>
              <a:rPr sz="1200" dirty="0" err="1">
                <a:latin typeface="Comic Sans MS"/>
              </a:rPr>
              <a:t>recognise</a:t>
            </a:r>
            <a:r>
              <a:rPr sz="1200" dirty="0">
                <a:latin typeface="Comic Sans MS"/>
              </a:rPr>
              <a:t> the authority of the Pope and has the Archbishop of Canterbury as its figurehead. It allows a fair degree of freedom of belief, interpretation and practice, so there is a broad diversity of views and forms of worship. Most Anglican Churches allow women to become priests, but not all of them. Local leaders are usually called vicars. Priests, male or female, are allowed to marry. </a:t>
            </a:r>
          </a:p>
          <a:p>
            <a:endParaRPr sz="1200" dirty="0">
              <a:latin typeface="Comic Sans MS"/>
            </a:endParaRPr>
          </a:p>
          <a:p>
            <a:r>
              <a:rPr sz="1200" u="sng" dirty="0">
                <a:latin typeface="Comic Sans MS"/>
              </a:rPr>
              <a:t>The Church in Wales</a:t>
            </a:r>
            <a:r>
              <a:rPr sz="1200" dirty="0">
                <a:latin typeface="Comic Sans MS"/>
              </a:rPr>
              <a:t> </a:t>
            </a:r>
          </a:p>
          <a:p>
            <a:r>
              <a:rPr sz="1200" dirty="0">
                <a:latin typeface="Comic Sans MS"/>
              </a:rPr>
              <a:t>The Church in Wales is the Anglican Church in Wales.</a:t>
            </a:r>
            <a:r>
              <a:rPr lang="en-GB" sz="1200" dirty="0">
                <a:latin typeface="Comic Sans MS"/>
              </a:rPr>
              <a:t> I</a:t>
            </a:r>
            <a:r>
              <a:rPr sz="1200" dirty="0">
                <a:latin typeface="Comic Sans MS"/>
              </a:rPr>
              <a:t>t has the same range of diversity as the other Anglican Churches. It is led by the Archbishop of Wales, who is also one of the Church’s bishops, and it is estimated to have about 84,000 members. </a:t>
            </a:r>
          </a:p>
          <a:p>
            <a:endParaRPr sz="1200" dirty="0">
              <a:latin typeface="Comic Sans MS"/>
            </a:endParaRPr>
          </a:p>
          <a:p>
            <a:r>
              <a:rPr sz="1200" u="sng" dirty="0">
                <a:latin typeface="Comic Sans MS"/>
              </a:rPr>
              <a:t>Nonconformist Churches and Chapels</a:t>
            </a:r>
            <a:r>
              <a:rPr sz="1200" dirty="0">
                <a:latin typeface="Comic Sans MS"/>
              </a:rPr>
              <a:t> </a:t>
            </a:r>
          </a:p>
          <a:p>
            <a:endParaRPr lang="en-GB" sz="1200" dirty="0">
              <a:latin typeface="Comic Sans MS"/>
            </a:endParaRPr>
          </a:p>
          <a:p>
            <a:r>
              <a:rPr sz="1200" dirty="0">
                <a:latin typeface="Comic Sans MS"/>
              </a:rPr>
              <a:t>Nonconformist Churches are those Protestant Churches that split from the Catholic Church and</a:t>
            </a:r>
            <a:r>
              <a:rPr lang="en-GB" sz="1200" dirty="0">
                <a:latin typeface="Comic Sans MS"/>
              </a:rPr>
              <a:t>  </a:t>
            </a:r>
            <a:r>
              <a:rPr sz="1200" dirty="0">
                <a:latin typeface="Comic Sans MS"/>
              </a:rPr>
              <a:t>also</a:t>
            </a:r>
            <a:r>
              <a:rPr lang="en-GB" sz="1200" dirty="0">
                <a:latin typeface="Comic Sans MS"/>
              </a:rPr>
              <a:t> </a:t>
            </a:r>
            <a:r>
              <a:rPr sz="1200" dirty="0">
                <a:latin typeface="Comic Sans MS"/>
              </a:rPr>
              <a:t>refused to conform</a:t>
            </a:r>
            <a:r>
              <a:rPr lang="en-US" dirty="0">
                <a:latin typeface="+mn-ea"/>
                <a:cs typeface="+mn-ea"/>
              </a:rPr>
              <a:t> </a:t>
            </a:r>
            <a:r>
              <a:rPr sz="1200" dirty="0">
                <a:latin typeface="Comic Sans MS"/>
              </a:rPr>
              <a:t>to the teachings of the Anglican Church. There is a variety</a:t>
            </a:r>
            <a:r>
              <a:rPr lang="en-US" dirty="0">
                <a:latin typeface="+mn-ea"/>
                <a:cs typeface="+mn-ea"/>
              </a:rPr>
              <a:t> </a:t>
            </a:r>
            <a:r>
              <a:rPr sz="1200" dirty="0">
                <a:latin typeface="Comic Sans MS"/>
              </a:rPr>
              <a:t>of them represented in Wales. Nonconformity started in the 18th century when Welsh Anglicans became unhappy that the Church of England in Wales had so few Welsh bishops and ministers. The three largest Nonconformist groups in Wales are the Union of Welsh Independents, the Baptist Church and the Calvinistic Methodist Church, or the Presbyterian Church of Wales. Men and women can be ministers in the Welsh Nonconformist Churches, and they can marry. Although they have differences, the Churches all consider the authority of the Bible to be their core principle. Many Nonconformist Church buildings are called chapels. Nonconformist denominations, especially those where worship is conducted in Welsh, are often called Chapel to distinguish them from the Anglican Church in Wales. </a:t>
            </a:r>
          </a:p>
          <a:p>
            <a:endParaRPr sz="1200" dirty="0">
              <a:latin typeface="Comic Sans MS"/>
            </a:endParaRPr>
          </a:p>
          <a:p>
            <a:endParaRPr dirty="0"/>
          </a:p>
          <a:p>
            <a:endParaRPr dirty="0"/>
          </a:p>
          <a:p>
            <a:endParaRPr dirty="0"/>
          </a:p>
        </p:txBody>
      </p:sp>
    </p:spTree>
    <p:extLst>
      <p:ext uri="{BB962C8B-B14F-4D97-AF65-F5344CB8AC3E}">
        <p14:creationId xmlns:p14="http://schemas.microsoft.com/office/powerpoint/2010/main" val="137136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597E40-C416-4B56-A20D-94D3DB4F0C46}"/>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10" name="Rectangle 9">
            <a:hlinkClick r:id="rId3"/>
            <a:extLst>
              <a:ext uri="{FF2B5EF4-FFF2-40B4-BE49-F238E27FC236}">
                <a16:creationId xmlns:a16="http://schemas.microsoft.com/office/drawing/2014/main" id="{4981D247-3DA9-43D4-9D7A-B26A21BD50EF}"/>
              </a:ext>
            </a:extLst>
          </p:cNvPr>
          <p:cNvSpPr/>
          <p:nvPr/>
        </p:nvSpPr>
        <p:spPr>
          <a:xfrm>
            <a:off x="4976570" y="296652"/>
            <a:ext cx="2263761" cy="738664"/>
          </a:xfrm>
          <a:prstGeom prst="rect">
            <a:avLst/>
          </a:prstGeom>
          <a:noFill/>
        </p:spPr>
        <p:txBody>
          <a:bodyPr wrap="none">
            <a:spAutoFit/>
          </a:bodyPr>
          <a:lstStyle/>
          <a:p>
            <a:pPr algn="ctr" eaLnBrk="1" hangingPunct="1">
              <a:defRPr/>
            </a:pPr>
            <a:r>
              <a:rPr lang="cy-GB" sz="105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Diversity of Christianity</a:t>
            </a:r>
          </a:p>
          <a:p>
            <a:pPr algn="ctr" eaLnBrk="1" hangingPunct="1">
              <a:defRPr/>
            </a:pPr>
            <a:r>
              <a:rPr lang="cy-GB" sz="105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Write three facts about each one</a:t>
            </a:r>
          </a:p>
          <a:p>
            <a:pPr algn="ctr" eaLnBrk="1" hangingPunct="1">
              <a:defRPr/>
            </a:pPr>
            <a:endParaRPr lang="cy-GB" sz="105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a:p>
            <a:pPr algn="ctr" eaLnBrk="1" hangingPunct="1">
              <a:defRPr/>
            </a:pPr>
            <a:endParaRPr lang="en-US" sz="105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sp>
        <p:nvSpPr>
          <p:cNvPr id="7172" name="Rectangle 5">
            <a:extLst>
              <a:ext uri="{FF2B5EF4-FFF2-40B4-BE49-F238E27FC236}">
                <a16:creationId xmlns:a16="http://schemas.microsoft.com/office/drawing/2014/main" id="{F6431766-1225-4B94-B187-EAC2672DB980}"/>
              </a:ext>
            </a:extLst>
          </p:cNvPr>
          <p:cNvSpPr>
            <a:spLocks noChangeArrowheads="1"/>
          </p:cNvSpPr>
          <p:nvPr/>
        </p:nvSpPr>
        <p:spPr bwMode="auto">
          <a:xfrm>
            <a:off x="3731419" y="767954"/>
            <a:ext cx="475297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br>
              <a:rPr lang="en-GB" altLang="en-US" sz="900" dirty="0">
                <a:latin typeface="Comic Sans MS" panose="030F0702030302020204" pitchFamily="66" charset="0"/>
              </a:rPr>
            </a:br>
            <a:endParaRPr lang="en-GB" altLang="en-US" sz="900" dirty="0">
              <a:latin typeface="Comic Sans MS" panose="030F0702030302020204" pitchFamily="66" charset="0"/>
            </a:endParaRPr>
          </a:p>
          <a:p>
            <a:pPr algn="just" eaLnBrk="1" hangingPunct="1">
              <a:spcBef>
                <a:spcPct val="50000"/>
              </a:spcBef>
              <a:buFontTx/>
              <a:buNone/>
            </a:pPr>
            <a:endParaRPr lang="en-US" altLang="en-US" sz="900" dirty="0">
              <a:latin typeface="Comic Sans MS" panose="030F0702030302020204" pitchFamily="66" charset="0"/>
            </a:endParaRPr>
          </a:p>
        </p:txBody>
      </p:sp>
      <p:sp>
        <p:nvSpPr>
          <p:cNvPr id="7" name="Footer Placeholder 6">
            <a:extLst>
              <a:ext uri="{FF2B5EF4-FFF2-40B4-BE49-F238E27FC236}">
                <a16:creationId xmlns:a16="http://schemas.microsoft.com/office/drawing/2014/main" id="{13D86465-7985-4B26-A98D-7A98C4CB3F57}"/>
              </a:ext>
            </a:extLst>
          </p:cNvPr>
          <p:cNvSpPr>
            <a:spLocks noGrp="1"/>
          </p:cNvSpPr>
          <p:nvPr>
            <p:ph type="ftr" sz="quarter" idx="11"/>
          </p:nvPr>
        </p:nvSpPr>
        <p:spPr>
          <a:xfrm>
            <a:off x="3719513" y="6203157"/>
            <a:ext cx="4752975" cy="364331"/>
          </a:xfrm>
        </p:spPr>
        <p:txBody>
          <a:bodyPr/>
          <a:lstStyle/>
          <a:p>
            <a:pPr>
              <a:defRPr/>
            </a:pPr>
            <a:r>
              <a:rPr lang="en-GB" dirty="0"/>
              <a:t>http://www.bbc.co.uk/religion/religions/christianity/catholic/catholic_1.shtml</a:t>
            </a:r>
          </a:p>
        </p:txBody>
      </p:sp>
      <p:sp>
        <p:nvSpPr>
          <p:cNvPr id="7174" name="Slide Number Placeholder 7">
            <a:extLst>
              <a:ext uri="{FF2B5EF4-FFF2-40B4-BE49-F238E27FC236}">
                <a16:creationId xmlns:a16="http://schemas.microsoft.com/office/drawing/2014/main" id="{37141A46-7C4E-4FBC-9E4F-27580379E5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37DB267F-6C30-445A-B9A0-96BCBE2DFA79}" type="slidenum">
              <a:rPr lang="en-GB" altLang="en-US" sz="900">
                <a:solidFill>
                  <a:srgbClr val="898989"/>
                </a:solidFill>
              </a:rPr>
              <a:pPr>
                <a:spcBef>
                  <a:spcPct val="0"/>
                </a:spcBef>
                <a:buFontTx/>
                <a:buNone/>
              </a:pPr>
              <a:t>6</a:t>
            </a:fld>
            <a:endParaRPr lang="en-GB" altLang="en-US" sz="900" dirty="0">
              <a:solidFill>
                <a:srgbClr val="898989"/>
              </a:solidFill>
            </a:endParaRPr>
          </a:p>
        </p:txBody>
      </p:sp>
      <p:sp>
        <p:nvSpPr>
          <p:cNvPr id="7175" name="TextBox 7">
            <a:extLst>
              <a:ext uri="{FF2B5EF4-FFF2-40B4-BE49-F238E27FC236}">
                <a16:creationId xmlns:a16="http://schemas.microsoft.com/office/drawing/2014/main" id="{CB5108A7-6F85-46DF-B462-B8751A833680}"/>
              </a:ext>
            </a:extLst>
          </p:cNvPr>
          <p:cNvSpPr txBox="1">
            <a:spLocks noChangeArrowheads="1"/>
          </p:cNvSpPr>
          <p:nvPr/>
        </p:nvSpPr>
        <p:spPr bwMode="auto">
          <a:xfrm>
            <a:off x="3938587" y="822723"/>
            <a:ext cx="4512774"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350" dirty="0">
                <a:latin typeface="Comic Sans MS" panose="030F0702030302020204" pitchFamily="66" charset="0"/>
              </a:rPr>
              <a:t>Catholic</a:t>
            </a:r>
          </a:p>
          <a:p>
            <a:pPr>
              <a:spcBef>
                <a:spcPct val="0"/>
              </a:spcBef>
              <a:buFontTx/>
              <a:buNone/>
            </a:pPr>
            <a:r>
              <a:rPr lang="en-GB" altLang="en-US" sz="1350" dirty="0">
                <a:latin typeface="Arial" panose="020B0604020202020204" pitchFamily="34" charset="0"/>
              </a:rPr>
              <a:t>_____________________________________________</a:t>
            </a:r>
          </a:p>
          <a:p>
            <a:pPr>
              <a:spcBef>
                <a:spcPct val="0"/>
              </a:spcBef>
              <a:buFontTx/>
              <a:buNone/>
            </a:pPr>
            <a:r>
              <a:rPr lang="en-GB" altLang="en-US" sz="1350" dirty="0">
                <a:latin typeface="Arial" panose="020B0604020202020204" pitchFamily="34" charset="0"/>
              </a:rPr>
              <a:t>_____________________________________________</a:t>
            </a:r>
          </a:p>
          <a:p>
            <a:pPr>
              <a:spcBef>
                <a:spcPct val="0"/>
              </a:spcBef>
              <a:buFontTx/>
              <a:buNone/>
            </a:pPr>
            <a:r>
              <a:rPr lang="en-GB" altLang="en-US" sz="1350" dirty="0">
                <a:latin typeface="Arial" panose="020B0604020202020204" pitchFamily="34" charset="0"/>
              </a:rPr>
              <a:t>_____________________________________________</a:t>
            </a:r>
          </a:p>
          <a:p>
            <a:pPr>
              <a:spcBef>
                <a:spcPct val="0"/>
              </a:spcBef>
              <a:buFontTx/>
              <a:buNone/>
            </a:pPr>
            <a:r>
              <a:rPr lang="en-GB" altLang="en-US" sz="1350" dirty="0">
                <a:latin typeface="Arial" panose="020B0604020202020204" pitchFamily="34" charset="0"/>
              </a:rPr>
              <a:t>_____________________________________________</a:t>
            </a:r>
          </a:p>
        </p:txBody>
      </p:sp>
      <p:sp>
        <p:nvSpPr>
          <p:cNvPr id="7176" name="TextBox 11">
            <a:extLst>
              <a:ext uri="{FF2B5EF4-FFF2-40B4-BE49-F238E27FC236}">
                <a16:creationId xmlns:a16="http://schemas.microsoft.com/office/drawing/2014/main" id="{FCF3636B-C185-4EC5-B4C1-68E56880325E}"/>
              </a:ext>
            </a:extLst>
          </p:cNvPr>
          <p:cNvSpPr txBox="1">
            <a:spLocks noChangeArrowheads="1"/>
          </p:cNvSpPr>
          <p:nvPr/>
        </p:nvSpPr>
        <p:spPr bwMode="auto">
          <a:xfrm>
            <a:off x="3938587" y="2039542"/>
            <a:ext cx="4512774"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350" dirty="0">
                <a:latin typeface="Comic Sans MS" panose="030F0702030302020204" pitchFamily="66" charset="0"/>
              </a:rPr>
              <a:t>Anglican</a:t>
            </a:r>
          </a:p>
          <a:p>
            <a:pPr>
              <a:spcBef>
                <a:spcPct val="0"/>
              </a:spcBef>
              <a:buFontTx/>
              <a:buNone/>
            </a:pPr>
            <a:r>
              <a:rPr lang="en-GB" altLang="en-US" sz="1350" dirty="0">
                <a:latin typeface="Arial" panose="020B0604020202020204" pitchFamily="34" charset="0"/>
              </a:rPr>
              <a:t>_____________________________________________</a:t>
            </a:r>
          </a:p>
          <a:p>
            <a:pPr>
              <a:spcBef>
                <a:spcPct val="0"/>
              </a:spcBef>
              <a:buFontTx/>
              <a:buNone/>
            </a:pPr>
            <a:r>
              <a:rPr lang="en-GB" altLang="en-US" sz="1350" dirty="0">
                <a:latin typeface="Arial" panose="020B0604020202020204" pitchFamily="34" charset="0"/>
              </a:rPr>
              <a:t>_____________________________________________</a:t>
            </a:r>
          </a:p>
          <a:p>
            <a:pPr>
              <a:spcBef>
                <a:spcPct val="0"/>
              </a:spcBef>
              <a:buFontTx/>
              <a:buNone/>
            </a:pPr>
            <a:r>
              <a:rPr lang="en-GB" altLang="en-US" sz="1350" dirty="0">
                <a:latin typeface="Arial" panose="020B0604020202020204" pitchFamily="34" charset="0"/>
              </a:rPr>
              <a:t>_____________________________________________</a:t>
            </a:r>
          </a:p>
          <a:p>
            <a:pPr>
              <a:spcBef>
                <a:spcPct val="0"/>
              </a:spcBef>
              <a:buFontTx/>
              <a:buNone/>
            </a:pPr>
            <a:r>
              <a:rPr lang="en-GB" altLang="en-US" sz="1350" dirty="0">
                <a:latin typeface="Arial" panose="020B0604020202020204" pitchFamily="34" charset="0"/>
              </a:rPr>
              <a:t>_____________________________________________</a:t>
            </a:r>
          </a:p>
        </p:txBody>
      </p:sp>
      <p:sp>
        <p:nvSpPr>
          <p:cNvPr id="7177" name="TextBox 12">
            <a:extLst>
              <a:ext uri="{FF2B5EF4-FFF2-40B4-BE49-F238E27FC236}">
                <a16:creationId xmlns:a16="http://schemas.microsoft.com/office/drawing/2014/main" id="{70219EEC-5FDB-4A50-80AE-E2C265917118}"/>
              </a:ext>
            </a:extLst>
          </p:cNvPr>
          <p:cNvSpPr txBox="1">
            <a:spLocks noChangeArrowheads="1"/>
          </p:cNvSpPr>
          <p:nvPr/>
        </p:nvSpPr>
        <p:spPr bwMode="auto">
          <a:xfrm>
            <a:off x="3957637" y="4814888"/>
            <a:ext cx="464903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350" dirty="0">
                <a:latin typeface="Comic Sans MS" panose="030F0702030302020204" pitchFamily="66" charset="0"/>
              </a:rPr>
              <a:t>Nonconformist churches and chapels</a:t>
            </a:r>
          </a:p>
          <a:p>
            <a:pPr>
              <a:spcBef>
                <a:spcPct val="0"/>
              </a:spcBef>
              <a:buFontTx/>
              <a:buNone/>
            </a:pPr>
            <a:r>
              <a:rPr lang="en-GB" altLang="en-US" sz="1350" dirty="0">
                <a:latin typeface="Arial" panose="020B0604020202020204" pitchFamily="34" charset="0"/>
              </a:rPr>
              <a:t>_____________________________________________</a:t>
            </a:r>
          </a:p>
          <a:p>
            <a:pPr>
              <a:spcBef>
                <a:spcPct val="0"/>
              </a:spcBef>
              <a:buFontTx/>
              <a:buNone/>
            </a:pPr>
            <a:r>
              <a:rPr lang="en-GB" altLang="en-US" sz="1350" dirty="0">
                <a:latin typeface="Arial" panose="020B0604020202020204" pitchFamily="34" charset="0"/>
              </a:rPr>
              <a:t>_____________________________________________</a:t>
            </a:r>
          </a:p>
          <a:p>
            <a:pPr>
              <a:spcBef>
                <a:spcPct val="0"/>
              </a:spcBef>
              <a:buFontTx/>
              <a:buNone/>
            </a:pPr>
            <a:r>
              <a:rPr lang="en-GB" altLang="en-US" sz="1350" dirty="0">
                <a:latin typeface="Arial" panose="020B0604020202020204" pitchFamily="34" charset="0"/>
              </a:rPr>
              <a:t>_____________________________________________</a:t>
            </a:r>
          </a:p>
          <a:p>
            <a:pPr>
              <a:spcBef>
                <a:spcPct val="0"/>
              </a:spcBef>
              <a:buFontTx/>
              <a:buNone/>
            </a:pPr>
            <a:r>
              <a:rPr lang="en-GB" altLang="en-US" sz="1350" dirty="0">
                <a:latin typeface="Arial" panose="020B0604020202020204" pitchFamily="34" charset="0"/>
              </a:rPr>
              <a:t>_____________________________________________</a:t>
            </a:r>
          </a:p>
        </p:txBody>
      </p:sp>
      <p:sp>
        <p:nvSpPr>
          <p:cNvPr id="7178" name="TextBox 13">
            <a:extLst>
              <a:ext uri="{FF2B5EF4-FFF2-40B4-BE49-F238E27FC236}">
                <a16:creationId xmlns:a16="http://schemas.microsoft.com/office/drawing/2014/main" id="{FC4C8AA0-2EA0-4850-A080-A4276C701334}"/>
              </a:ext>
            </a:extLst>
          </p:cNvPr>
          <p:cNvSpPr txBox="1">
            <a:spLocks noChangeArrowheads="1"/>
          </p:cNvSpPr>
          <p:nvPr/>
        </p:nvSpPr>
        <p:spPr bwMode="auto">
          <a:xfrm>
            <a:off x="3925491" y="3429001"/>
            <a:ext cx="4512774"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350" dirty="0">
                <a:latin typeface="Comic Sans MS" panose="030F0702030302020204" pitchFamily="66" charset="0"/>
              </a:rPr>
              <a:t>Church in Wales</a:t>
            </a:r>
          </a:p>
          <a:p>
            <a:pPr>
              <a:spcBef>
                <a:spcPct val="0"/>
              </a:spcBef>
              <a:buFontTx/>
              <a:buNone/>
            </a:pPr>
            <a:r>
              <a:rPr lang="en-GB" altLang="en-US" sz="1350" dirty="0">
                <a:latin typeface="Arial" panose="020B0604020202020204" pitchFamily="34" charset="0"/>
              </a:rPr>
              <a:t>_____________________________________________</a:t>
            </a:r>
          </a:p>
          <a:p>
            <a:pPr>
              <a:spcBef>
                <a:spcPct val="0"/>
              </a:spcBef>
              <a:buFontTx/>
              <a:buNone/>
            </a:pPr>
            <a:r>
              <a:rPr lang="en-GB" altLang="en-US" sz="1350" dirty="0">
                <a:latin typeface="Arial" panose="020B0604020202020204" pitchFamily="34" charset="0"/>
              </a:rPr>
              <a:t>_____________________________________________</a:t>
            </a:r>
          </a:p>
          <a:p>
            <a:pPr>
              <a:spcBef>
                <a:spcPct val="0"/>
              </a:spcBef>
              <a:buFontTx/>
              <a:buNone/>
            </a:pPr>
            <a:r>
              <a:rPr lang="en-GB" altLang="en-US" sz="1350" dirty="0">
                <a:latin typeface="Arial" panose="020B0604020202020204" pitchFamily="34" charset="0"/>
              </a:rPr>
              <a:t>_____________________________________________</a:t>
            </a:r>
          </a:p>
          <a:p>
            <a:pPr>
              <a:spcBef>
                <a:spcPct val="0"/>
              </a:spcBef>
              <a:buFontTx/>
              <a:buNone/>
            </a:pPr>
            <a:r>
              <a:rPr lang="en-GB" altLang="en-US" sz="1350" dirty="0">
                <a:latin typeface="Arial" panose="020B0604020202020204" pitchFamily="34" charset="0"/>
              </a:rPr>
              <a:t>_____________________________________________</a:t>
            </a:r>
          </a:p>
        </p:txBody>
      </p:sp>
    </p:spTree>
    <p:extLst>
      <p:ext uri="{BB962C8B-B14F-4D97-AF65-F5344CB8AC3E}">
        <p14:creationId xmlns:p14="http://schemas.microsoft.com/office/powerpoint/2010/main" val="191687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73729C-5C50-4B40-B5D8-5531187F8D1E}"/>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10" name="Rectangle 9">
            <a:extLst>
              <a:ext uri="{FF2B5EF4-FFF2-40B4-BE49-F238E27FC236}">
                <a16:creationId xmlns:a16="http://schemas.microsoft.com/office/drawing/2014/main" id="{12D4065D-89C0-4296-8105-6E6CE669FA58}"/>
              </a:ext>
            </a:extLst>
          </p:cNvPr>
          <p:cNvSpPr/>
          <p:nvPr/>
        </p:nvSpPr>
        <p:spPr>
          <a:xfrm>
            <a:off x="3720629" y="296653"/>
            <a:ext cx="4775666" cy="784830"/>
          </a:xfrm>
          <a:prstGeom prst="rect">
            <a:avLst/>
          </a:prstGeom>
          <a:noFill/>
        </p:spPr>
        <p:txBody>
          <a:bodyPr wrap="none">
            <a:spAutoFit/>
          </a:bodyPr>
          <a:lstStyle/>
          <a:p>
            <a:pPr algn="ctr" eaLnBrk="1" hangingPunct="1">
              <a:defRPr/>
            </a:pPr>
            <a:r>
              <a:rPr lang="cy-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Role of the local church in the community</a:t>
            </a:r>
          </a:p>
          <a:p>
            <a:pPr algn="ctr" eaLnBrk="1" hangingPunct="1">
              <a:defRPr/>
            </a:pPr>
            <a:r>
              <a:rPr lang="cy-GB"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What is a Church?</a:t>
            </a:r>
          </a:p>
          <a:p>
            <a:pPr algn="ctr" eaLnBrk="1" hangingPunct="1">
              <a:defRPr/>
            </a:pPr>
            <a:r>
              <a:rPr lang="cy-GB" sz="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hlinkClick r:id="rId2"/>
              </a:rPr>
              <a:t>http://request.org.uk/life/church/what-is-church/</a:t>
            </a:r>
            <a:endParaRPr lang="en-US" sz="9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sp>
        <p:nvSpPr>
          <p:cNvPr id="5124" name="Rectangle 5">
            <a:extLst>
              <a:ext uri="{FF2B5EF4-FFF2-40B4-BE49-F238E27FC236}">
                <a16:creationId xmlns:a16="http://schemas.microsoft.com/office/drawing/2014/main" id="{04F89A55-CB7E-4E2B-AF91-D35C68C5DC1F}"/>
              </a:ext>
            </a:extLst>
          </p:cNvPr>
          <p:cNvSpPr>
            <a:spLocks noChangeArrowheads="1"/>
          </p:cNvSpPr>
          <p:nvPr/>
        </p:nvSpPr>
        <p:spPr bwMode="auto">
          <a:xfrm>
            <a:off x="3719513" y="1322785"/>
            <a:ext cx="4752975" cy="54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GB" altLang="en-US" sz="1050" dirty="0">
                <a:latin typeface="Comic Sans MS" panose="030F0702030302020204" pitchFamily="66" charset="0"/>
              </a:rPr>
              <a:t>A Church is mainly a place of worship, but in order to act upon Jesus Christ’s values as they are seen in the Gospels, Churches can reach out into the community in a variety of ways.</a:t>
            </a:r>
          </a:p>
          <a:p>
            <a:pPr eaLnBrk="1" hangingPunct="1">
              <a:spcBef>
                <a:spcPct val="50000"/>
              </a:spcBef>
              <a:buFontTx/>
              <a:buNone/>
              <a:defRPr/>
            </a:pPr>
            <a:r>
              <a:rPr lang="en-GB" altLang="en-US" sz="1050" dirty="0">
                <a:latin typeface="Comic Sans MS" panose="030F0702030302020204" pitchFamily="66" charset="0"/>
              </a:rPr>
              <a:t>Some of the services provided by the Churches are religious in nature, perhaps noting important milestones for individuals and families. Services such as baptisms, confirmations, marriages and funerals are held in church. A number of churches have ‘church halls’ where a number of activities are held:-</a:t>
            </a:r>
          </a:p>
          <a:p>
            <a:pPr marL="128588" indent="-128588">
              <a:spcBef>
                <a:spcPct val="50000"/>
              </a:spcBef>
              <a:defRPr/>
            </a:pPr>
            <a:r>
              <a:rPr lang="en-GB" altLang="en-US" sz="1050" dirty="0">
                <a:latin typeface="Comic Sans MS" panose="030F0702030302020204" pitchFamily="66" charset="0"/>
              </a:rPr>
              <a:t>Refreshment after Sunday morning service</a:t>
            </a:r>
          </a:p>
          <a:p>
            <a:pPr marL="128588" indent="-128588">
              <a:spcBef>
                <a:spcPct val="50000"/>
              </a:spcBef>
              <a:defRPr/>
            </a:pPr>
            <a:r>
              <a:rPr lang="en-GB" altLang="en-US" sz="1050" dirty="0">
                <a:latin typeface="Comic Sans MS" panose="030F0702030302020204" pitchFamily="66" charset="0"/>
              </a:rPr>
              <a:t>Weekly meal for the homeless</a:t>
            </a:r>
          </a:p>
          <a:p>
            <a:pPr marL="128588" indent="-128588">
              <a:spcBef>
                <a:spcPct val="50000"/>
              </a:spcBef>
              <a:defRPr/>
            </a:pPr>
            <a:r>
              <a:rPr lang="en-GB" altLang="en-US" sz="1050" dirty="0">
                <a:latin typeface="Comic Sans MS" panose="030F0702030302020204" pitchFamily="66" charset="0"/>
              </a:rPr>
              <a:t>Food banks</a:t>
            </a:r>
          </a:p>
          <a:p>
            <a:pPr marL="128588" indent="-128588">
              <a:spcBef>
                <a:spcPct val="50000"/>
              </a:spcBef>
              <a:defRPr/>
            </a:pPr>
            <a:r>
              <a:rPr lang="en-GB" altLang="en-US" sz="1050" dirty="0">
                <a:latin typeface="Comic Sans MS" panose="030F0702030302020204" pitchFamily="66" charset="0"/>
              </a:rPr>
              <a:t>Coffee morning for elderly</a:t>
            </a:r>
          </a:p>
          <a:p>
            <a:pPr marL="128588" indent="-128588">
              <a:spcBef>
                <a:spcPct val="50000"/>
              </a:spcBef>
              <a:defRPr/>
            </a:pPr>
            <a:r>
              <a:rPr lang="en-GB" altLang="en-US" sz="1050" dirty="0">
                <a:latin typeface="Comic Sans MS" panose="030F0702030302020204" pitchFamily="66" charset="0"/>
              </a:rPr>
              <a:t>Youth clubs</a:t>
            </a:r>
          </a:p>
          <a:p>
            <a:pPr marL="128588" indent="-128588">
              <a:spcBef>
                <a:spcPct val="50000"/>
              </a:spcBef>
              <a:defRPr/>
            </a:pPr>
            <a:r>
              <a:rPr lang="en-GB" altLang="en-US" sz="1050" dirty="0">
                <a:latin typeface="Comic Sans MS" panose="030F0702030302020204" pitchFamily="66" charset="0"/>
              </a:rPr>
              <a:t>Mother’s union meetings</a:t>
            </a:r>
          </a:p>
          <a:p>
            <a:pPr marL="128588" indent="-128588">
              <a:spcBef>
                <a:spcPct val="50000"/>
              </a:spcBef>
              <a:defRPr/>
            </a:pPr>
            <a:r>
              <a:rPr lang="en-GB" altLang="en-US" sz="1050" dirty="0">
                <a:latin typeface="Comic Sans MS" panose="030F0702030302020204" pitchFamily="66" charset="0"/>
              </a:rPr>
              <a:t>Nursery for young mums and children</a:t>
            </a:r>
          </a:p>
          <a:p>
            <a:pPr marL="128588" indent="-128588">
              <a:spcBef>
                <a:spcPct val="50000"/>
              </a:spcBef>
              <a:defRPr/>
            </a:pPr>
            <a:r>
              <a:rPr lang="en-GB" altLang="en-US" sz="1050" dirty="0">
                <a:latin typeface="Comic Sans MS" panose="030F0702030302020204" pitchFamily="66" charset="0"/>
              </a:rPr>
              <a:t>Fund-raising fairs</a:t>
            </a:r>
          </a:p>
          <a:p>
            <a:pPr marL="128588" indent="-128588">
              <a:spcBef>
                <a:spcPct val="50000"/>
              </a:spcBef>
              <a:defRPr/>
            </a:pPr>
            <a:r>
              <a:rPr lang="en-GB" altLang="en-US" sz="1050" dirty="0">
                <a:latin typeface="Comic Sans MS" panose="030F0702030302020204" pitchFamily="66" charset="0"/>
              </a:rPr>
              <a:t>Brownies, Guides</a:t>
            </a:r>
          </a:p>
          <a:p>
            <a:pPr marL="128588" indent="-128588">
              <a:spcBef>
                <a:spcPct val="50000"/>
              </a:spcBef>
              <a:defRPr/>
            </a:pPr>
            <a:r>
              <a:rPr lang="en-GB" altLang="en-US" sz="1050" dirty="0">
                <a:latin typeface="Comic Sans MS" panose="030F0702030302020204" pitchFamily="66" charset="0"/>
              </a:rPr>
              <a:t>Fitness clubs/ weight loss groups</a:t>
            </a:r>
          </a:p>
          <a:p>
            <a:pPr marL="128588" indent="-128588">
              <a:spcBef>
                <a:spcPct val="50000"/>
              </a:spcBef>
              <a:defRPr/>
            </a:pPr>
            <a:r>
              <a:rPr lang="en-GB" altLang="en-US" sz="1050" dirty="0">
                <a:latin typeface="Comic Sans MS" panose="030F0702030302020204" pitchFamily="66" charset="0"/>
              </a:rPr>
              <a:t>Christmas parties for the elderly</a:t>
            </a:r>
          </a:p>
          <a:p>
            <a:pPr marL="128588" indent="-128588">
              <a:spcBef>
                <a:spcPct val="50000"/>
              </a:spcBef>
              <a:defRPr/>
            </a:pPr>
            <a:r>
              <a:rPr lang="en-GB" altLang="en-US" sz="1050" dirty="0">
                <a:latin typeface="Comic Sans MS" panose="030F0702030302020204" pitchFamily="66" charset="0"/>
              </a:rPr>
              <a:t>Birthday parties, community/family centres</a:t>
            </a:r>
          </a:p>
          <a:p>
            <a:pPr marL="128588" indent="-128588">
              <a:spcBef>
                <a:spcPct val="50000"/>
              </a:spcBef>
              <a:defRPr/>
            </a:pPr>
            <a:r>
              <a:rPr lang="en-GB" altLang="en-US" sz="1050" dirty="0">
                <a:latin typeface="Comic Sans MS" panose="030F0702030302020204" pitchFamily="66" charset="0"/>
              </a:rPr>
              <a:t>Shelter during emergencies</a:t>
            </a:r>
          </a:p>
          <a:p>
            <a:pPr>
              <a:spcBef>
                <a:spcPct val="50000"/>
              </a:spcBef>
              <a:buNone/>
              <a:defRPr/>
            </a:pPr>
            <a:endParaRPr lang="en-GB" altLang="en-US" sz="1050" dirty="0">
              <a:latin typeface="Comic Sans MS" panose="030F0702030302020204" pitchFamily="66" charset="0"/>
            </a:endParaRPr>
          </a:p>
          <a:p>
            <a:pPr eaLnBrk="1" hangingPunct="1">
              <a:spcBef>
                <a:spcPct val="50000"/>
              </a:spcBef>
              <a:buFont typeface="Arial" panose="020B0604020202020204" pitchFamily="34" charset="0"/>
              <a:buNone/>
              <a:defRPr/>
            </a:pPr>
            <a:r>
              <a:rPr lang="en-GB" altLang="en-US" sz="1050" b="1" u="sng" dirty="0">
                <a:latin typeface="Comic Sans MS" panose="030F0702030302020204" pitchFamily="66" charset="0"/>
              </a:rPr>
              <a:t>Task: </a:t>
            </a:r>
            <a:r>
              <a:rPr lang="en-GB" altLang="en-US" sz="1050" dirty="0">
                <a:latin typeface="Comic Sans MS" panose="030F0702030302020204" pitchFamily="66" charset="0"/>
              </a:rPr>
              <a:t>EDUQUAS website – digital resources – Christianity – The Church and the local community. Are the activities religious or social?</a:t>
            </a:r>
            <a:br>
              <a:rPr lang="en-GB" altLang="en-US" sz="1050" dirty="0">
                <a:latin typeface="Comic Sans MS" panose="030F0702030302020204" pitchFamily="66" charset="0"/>
              </a:rPr>
            </a:br>
            <a:endParaRPr lang="en-US" altLang="en-US" sz="1050" dirty="0">
              <a:latin typeface="Comic Sans MS" panose="030F0702030302020204" pitchFamily="66" charset="0"/>
            </a:endParaRPr>
          </a:p>
        </p:txBody>
      </p:sp>
      <p:pic>
        <p:nvPicPr>
          <p:cNvPr id="8197" name="Picture 1">
            <a:extLst>
              <a:ext uri="{FF2B5EF4-FFF2-40B4-BE49-F238E27FC236}">
                <a16:creationId xmlns:a16="http://schemas.microsoft.com/office/drawing/2014/main" id="{1515338A-D4F7-46FE-9566-6B2FA66A99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8198" y="3049191"/>
            <a:ext cx="1764506" cy="167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Slide Number Placeholder 2">
            <a:extLst>
              <a:ext uri="{FF2B5EF4-FFF2-40B4-BE49-F238E27FC236}">
                <a16:creationId xmlns:a16="http://schemas.microsoft.com/office/drawing/2014/main" id="{DA08B53C-07DF-4873-BBEE-0029F74969D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9AD1F582-D9B9-4378-9FD0-056ACF3B7F67}" type="slidenum">
              <a:rPr lang="en-GB" altLang="en-US" sz="900">
                <a:solidFill>
                  <a:srgbClr val="898989"/>
                </a:solidFill>
              </a:rPr>
              <a:pPr>
                <a:spcBef>
                  <a:spcPct val="0"/>
                </a:spcBef>
                <a:buFontTx/>
                <a:buNone/>
              </a:pPr>
              <a:t>7</a:t>
            </a:fld>
            <a:endParaRPr lang="en-GB" altLang="en-US" sz="900" dirty="0">
              <a:solidFill>
                <a:srgbClr val="898989"/>
              </a:solidFill>
            </a:endParaRPr>
          </a:p>
        </p:txBody>
      </p:sp>
    </p:spTree>
    <p:extLst>
      <p:ext uri="{BB962C8B-B14F-4D97-AF65-F5344CB8AC3E}">
        <p14:creationId xmlns:p14="http://schemas.microsoft.com/office/powerpoint/2010/main" val="366240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845DE39-87A9-4374-A74E-A0C8F980AA63}"/>
              </a:ext>
            </a:extLst>
          </p:cNvPr>
          <p:cNvSpPr>
            <a:spLocks noGrp="1"/>
          </p:cNvSpPr>
          <p:nvPr>
            <p:ph type="title"/>
          </p:nvPr>
        </p:nvSpPr>
        <p:spPr>
          <a:xfrm>
            <a:off x="3719513" y="-53578"/>
            <a:ext cx="4629150" cy="1143001"/>
          </a:xfrm>
        </p:spPr>
        <p:txBody>
          <a:bodyPr>
            <a:normAutofit/>
          </a:bodyPr>
          <a:lstStyle/>
          <a:p>
            <a:r>
              <a:rPr lang="cy-GB" altLang="en-US" sz="3600" dirty="0">
                <a:latin typeface="Comic Sans MS" panose="030F0702030302020204" pitchFamily="66" charset="0"/>
              </a:rPr>
              <a:t>Ebeneser Church Events</a:t>
            </a:r>
            <a:endParaRPr lang="en-US" altLang="en-US" sz="3600" dirty="0">
              <a:latin typeface="Comic Sans MS" panose="030F0702030302020204" pitchFamily="66" charset="0"/>
            </a:endParaRPr>
          </a:p>
        </p:txBody>
      </p:sp>
      <p:sp>
        <p:nvSpPr>
          <p:cNvPr id="9219" name="Content Placeholder 2">
            <a:extLst>
              <a:ext uri="{FF2B5EF4-FFF2-40B4-BE49-F238E27FC236}">
                <a16:creationId xmlns:a16="http://schemas.microsoft.com/office/drawing/2014/main" id="{45DC9A94-2890-489B-8C58-A331A9B673C8}"/>
              </a:ext>
            </a:extLst>
          </p:cNvPr>
          <p:cNvSpPr>
            <a:spLocks noGrp="1"/>
          </p:cNvSpPr>
          <p:nvPr>
            <p:ph idx="1"/>
          </p:nvPr>
        </p:nvSpPr>
        <p:spPr>
          <a:xfrm>
            <a:off x="3719513" y="890588"/>
            <a:ext cx="4629150" cy="5670947"/>
          </a:xfrm>
        </p:spPr>
        <p:txBody>
          <a:bodyPr>
            <a:normAutofit fontScale="70000" lnSpcReduction="20000"/>
          </a:bodyPr>
          <a:lstStyle/>
          <a:p>
            <a:pPr marL="0" indent="0">
              <a:buNone/>
            </a:pPr>
            <a:r>
              <a:rPr lang="cy-GB" altLang="en-US" sz="1200" u="sng" dirty="0">
                <a:latin typeface="Comic Sans MS" panose="030F0702030302020204" pitchFamily="66" charset="0"/>
              </a:rPr>
              <a:t>Sunday</a:t>
            </a:r>
          </a:p>
          <a:p>
            <a:pPr marL="0" indent="0">
              <a:buNone/>
            </a:pPr>
            <a:r>
              <a:rPr lang="cy-GB" altLang="en-US" sz="1200" dirty="0">
                <a:latin typeface="Comic Sans MS" panose="030F0702030302020204" pitchFamily="66" charset="0"/>
              </a:rPr>
              <a:t>Led by our Minister</a:t>
            </a:r>
          </a:p>
          <a:p>
            <a:pPr marL="0" indent="0">
              <a:buNone/>
            </a:pPr>
            <a:r>
              <a:rPr lang="cy-GB" altLang="en-US" sz="1200" dirty="0">
                <a:latin typeface="Comic Sans MS" panose="030F0702030302020204" pitchFamily="66" charset="0"/>
              </a:rPr>
              <a:t>Service, Sunday School in morning 10.30 a.m</a:t>
            </a:r>
          </a:p>
          <a:p>
            <a:pPr marL="0" indent="0">
              <a:buNone/>
            </a:pPr>
            <a:r>
              <a:rPr lang="cy-GB" altLang="en-US" sz="1200" dirty="0">
                <a:latin typeface="Comic Sans MS" panose="030F0702030302020204" pitchFamily="66" charset="0"/>
              </a:rPr>
              <a:t>The band will practise at 9.45 a.m before the service</a:t>
            </a:r>
          </a:p>
          <a:p>
            <a:pPr marL="0" indent="0">
              <a:buNone/>
            </a:pPr>
            <a:r>
              <a:rPr lang="cy-GB" altLang="en-US" sz="1200" dirty="0">
                <a:latin typeface="Comic Sans MS" panose="030F0702030302020204" pitchFamily="66" charset="0"/>
              </a:rPr>
              <a:t>Afternoon service at 3 o’clock.</a:t>
            </a:r>
          </a:p>
          <a:p>
            <a:pPr marL="0" indent="0">
              <a:buNone/>
            </a:pPr>
            <a:r>
              <a:rPr lang="cy-GB" altLang="en-US" sz="1200" u="sng" dirty="0">
                <a:latin typeface="Comic Sans MS" panose="030F0702030302020204" pitchFamily="66" charset="0"/>
              </a:rPr>
              <a:t>Monday</a:t>
            </a:r>
          </a:p>
          <a:p>
            <a:pPr marL="0" indent="0">
              <a:buNone/>
            </a:pPr>
            <a:r>
              <a:rPr lang="cy-GB" altLang="en-US" sz="1200" dirty="0">
                <a:latin typeface="Comic Sans MS" panose="030F0702030302020204" pitchFamily="66" charset="0"/>
              </a:rPr>
              <a:t>Fun in the Evening.  6 o’clock at Groes chapel.  For children aged 6-11.</a:t>
            </a:r>
          </a:p>
          <a:p>
            <a:pPr marL="0" indent="0">
              <a:buNone/>
            </a:pPr>
            <a:r>
              <a:rPr lang="cy-GB" altLang="en-US" sz="1200" u="sng" dirty="0">
                <a:latin typeface="Comic Sans MS" panose="030F0702030302020204" pitchFamily="66" charset="0"/>
              </a:rPr>
              <a:t>Tuesday</a:t>
            </a:r>
          </a:p>
          <a:p>
            <a:pPr marL="0" indent="0">
              <a:buNone/>
            </a:pPr>
            <a:r>
              <a:rPr lang="cy-GB" altLang="en-US" sz="1200" dirty="0">
                <a:latin typeface="Comic Sans MS" panose="030F0702030302020204" pitchFamily="66" charset="0"/>
              </a:rPr>
              <a:t>Sisters Meetings.  Ebeneser 2 p.m.</a:t>
            </a:r>
          </a:p>
          <a:p>
            <a:pPr marL="0" indent="0">
              <a:buNone/>
            </a:pPr>
            <a:r>
              <a:rPr lang="cy-GB" altLang="en-US" sz="1200" dirty="0">
                <a:latin typeface="Comic Sans MS" panose="030F0702030302020204" pitchFamily="66" charset="0"/>
              </a:rPr>
              <a:t>Talk and exhibition of craftwork by Mrs. Gwyneth Roberts, St Asaph</a:t>
            </a:r>
          </a:p>
          <a:p>
            <a:pPr marL="0" indent="0">
              <a:buNone/>
            </a:pPr>
            <a:r>
              <a:rPr lang="cy-GB" altLang="en-US" sz="1200" u="sng" dirty="0">
                <a:latin typeface="Comic Sans MS" panose="030F0702030302020204" pitchFamily="66" charset="0"/>
              </a:rPr>
              <a:t>Wednesday</a:t>
            </a:r>
          </a:p>
          <a:p>
            <a:pPr marL="0" indent="0">
              <a:buNone/>
            </a:pPr>
            <a:r>
              <a:rPr lang="cy-GB" altLang="en-US" sz="1200" dirty="0">
                <a:latin typeface="Comic Sans MS" panose="030F0702030302020204" pitchFamily="66" charset="0"/>
              </a:rPr>
              <a:t>Lunch Club in Groes Chapel during term time 2 p.m.</a:t>
            </a:r>
          </a:p>
          <a:p>
            <a:pPr marL="0" indent="0">
              <a:buNone/>
            </a:pPr>
            <a:r>
              <a:rPr lang="cy-GB" altLang="en-US" sz="1200" dirty="0">
                <a:latin typeface="Comic Sans MS" panose="030F0702030302020204" pitchFamily="66" charset="0"/>
              </a:rPr>
              <a:t>Talks on Welsh History</a:t>
            </a:r>
          </a:p>
          <a:p>
            <a:pPr marL="0" indent="0">
              <a:buNone/>
            </a:pPr>
            <a:r>
              <a:rPr lang="cy-GB" altLang="en-US" sz="1200" u="sng" dirty="0">
                <a:latin typeface="Comic Sans MS" panose="030F0702030302020204" pitchFamily="66" charset="0"/>
              </a:rPr>
              <a:t>Thursday</a:t>
            </a:r>
          </a:p>
          <a:p>
            <a:pPr marL="0" indent="0">
              <a:buNone/>
            </a:pPr>
            <a:r>
              <a:rPr lang="cy-GB" altLang="en-US" sz="1200" dirty="0">
                <a:latin typeface="Comic Sans MS" panose="030F0702030302020204" pitchFamily="66" charset="0"/>
              </a:rPr>
              <a:t>Creative writing group Denbigh Library 6-9 p.m.</a:t>
            </a:r>
          </a:p>
          <a:p>
            <a:pPr marL="0" indent="0">
              <a:buNone/>
            </a:pPr>
            <a:r>
              <a:rPr lang="cy-GB" altLang="en-US" sz="1200" dirty="0">
                <a:latin typeface="Comic Sans MS" panose="030F0702030302020204" pitchFamily="66" charset="0"/>
              </a:rPr>
              <a:t>Merched y Wawr St David’s Dinner in the Oriel hotel.</a:t>
            </a:r>
          </a:p>
          <a:p>
            <a:pPr marL="0" indent="0">
              <a:buNone/>
            </a:pPr>
            <a:r>
              <a:rPr lang="cy-GB" altLang="en-US" sz="1200" u="sng" dirty="0">
                <a:latin typeface="Comic Sans MS" panose="030F0702030302020204" pitchFamily="66" charset="0"/>
              </a:rPr>
              <a:t>Sunday</a:t>
            </a:r>
          </a:p>
          <a:p>
            <a:pPr marL="0" indent="0">
              <a:buNone/>
            </a:pPr>
            <a:r>
              <a:rPr lang="cy-GB" altLang="en-US" sz="1200" dirty="0">
                <a:latin typeface="Comic Sans MS" panose="030F0702030302020204" pitchFamily="66" charset="0"/>
              </a:rPr>
              <a:t>Led by our Minister. Morning service 10.30 a.m.</a:t>
            </a:r>
          </a:p>
          <a:p>
            <a:pPr marL="0" indent="0">
              <a:buNone/>
            </a:pPr>
            <a:r>
              <a:rPr lang="cy-GB" altLang="en-US" sz="1200" dirty="0">
                <a:latin typeface="Comic Sans MS" panose="030F0702030302020204" pitchFamily="66" charset="0"/>
              </a:rPr>
              <a:t>Sunday School will not be held during school holidays, but children and young people are welcome to attend the service.</a:t>
            </a:r>
          </a:p>
          <a:p>
            <a:pPr marL="0" indent="0">
              <a:buNone/>
            </a:pPr>
            <a:r>
              <a:rPr lang="cy-GB" altLang="en-US" sz="1200" dirty="0">
                <a:latin typeface="Comic Sans MS" panose="030F0702030302020204" pitchFamily="66" charset="0"/>
              </a:rPr>
              <a:t>Afternoon service at 3 o’clock</a:t>
            </a:r>
          </a:p>
          <a:p>
            <a:pPr marL="0" indent="0">
              <a:buNone/>
            </a:pPr>
            <a:r>
              <a:rPr lang="cy-GB" altLang="en-US" sz="1200" u="sng" dirty="0">
                <a:latin typeface="Comic Sans MS" panose="030F0702030302020204" pitchFamily="66" charset="0"/>
              </a:rPr>
              <a:t>Forthcoming event</a:t>
            </a:r>
          </a:p>
          <a:p>
            <a:pPr marL="0" indent="0">
              <a:buNone/>
            </a:pPr>
            <a:r>
              <a:rPr lang="cy-GB" altLang="en-US" sz="1200" dirty="0">
                <a:latin typeface="Comic Sans MS" panose="030F0702030302020204" pitchFamily="66" charset="0"/>
              </a:rPr>
              <a:t>Shrove Tuesday evening – Pancake night at 6 p.m in Ebeneser chapel, children £1 adults £3 – proceeds towards the Children’s Ward, Ysbyty Glan Clwyd</a:t>
            </a:r>
          </a:p>
          <a:p>
            <a:pPr marL="0" indent="0">
              <a:buNone/>
            </a:pPr>
            <a:endParaRPr lang="cy-GB" altLang="en-US" sz="1200" dirty="0">
              <a:latin typeface="Comic Sans MS" panose="030F0702030302020204" pitchFamily="66" charset="0"/>
            </a:endParaRPr>
          </a:p>
          <a:p>
            <a:pPr marL="0" indent="0">
              <a:buNone/>
            </a:pPr>
            <a:endParaRPr lang="cy-GB" altLang="en-US" sz="1200" dirty="0">
              <a:latin typeface="Comic Sans MS" panose="030F0702030302020204" pitchFamily="66" charset="0"/>
            </a:endParaRPr>
          </a:p>
          <a:p>
            <a:pPr marL="0" indent="0">
              <a:buNone/>
            </a:pPr>
            <a:r>
              <a:rPr lang="cy-GB" altLang="en-US" sz="1200" dirty="0">
                <a:latin typeface="Comic Sans MS" panose="030F0702030302020204" pitchFamily="66" charset="0"/>
              </a:rPr>
              <a:t> </a:t>
            </a:r>
            <a:endParaRPr lang="en-US" altLang="en-US" sz="1200" dirty="0">
              <a:latin typeface="Comic Sans MS" panose="030F0702030302020204" pitchFamily="66" charset="0"/>
            </a:endParaRPr>
          </a:p>
        </p:txBody>
      </p:sp>
      <p:sp>
        <p:nvSpPr>
          <p:cNvPr id="9221" name="Slide Number Placeholder 2">
            <a:extLst>
              <a:ext uri="{FF2B5EF4-FFF2-40B4-BE49-F238E27FC236}">
                <a16:creationId xmlns:a16="http://schemas.microsoft.com/office/drawing/2014/main" id="{2DFAC85B-BE26-4D75-811C-D8FAB5C5E1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F6BD23CC-6D28-47CC-95C1-4F24A63EE855}" type="slidenum">
              <a:rPr lang="en-GB" altLang="en-US" sz="900">
                <a:solidFill>
                  <a:srgbClr val="898989"/>
                </a:solidFill>
              </a:rPr>
              <a:pPr>
                <a:spcBef>
                  <a:spcPct val="0"/>
                </a:spcBef>
                <a:buFontTx/>
                <a:buNone/>
              </a:pPr>
              <a:t>8</a:t>
            </a:fld>
            <a:endParaRPr lang="en-GB" altLang="en-US" sz="900" dirty="0">
              <a:solidFill>
                <a:srgbClr val="898989"/>
              </a:solidFill>
            </a:endParaRPr>
          </a:p>
        </p:txBody>
      </p:sp>
    </p:spTree>
    <p:extLst>
      <p:ext uri="{BB962C8B-B14F-4D97-AF65-F5344CB8AC3E}">
        <p14:creationId xmlns:p14="http://schemas.microsoft.com/office/powerpoint/2010/main" val="309296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57F67B-22C0-4C44-BF09-91C1393F3B85}"/>
              </a:ext>
            </a:extLst>
          </p:cNvPr>
          <p:cNvSpPr/>
          <p:nvPr/>
        </p:nvSpPr>
        <p:spPr>
          <a:xfrm>
            <a:off x="3719513" y="188119"/>
            <a:ext cx="4752975" cy="6481763"/>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1350" dirty="0"/>
          </a:p>
        </p:txBody>
      </p:sp>
      <p:sp>
        <p:nvSpPr>
          <p:cNvPr id="10" name="Rectangle 9">
            <a:extLst>
              <a:ext uri="{FF2B5EF4-FFF2-40B4-BE49-F238E27FC236}">
                <a16:creationId xmlns:a16="http://schemas.microsoft.com/office/drawing/2014/main" id="{F7056E26-C162-43EB-82C7-0E61ED969399}"/>
              </a:ext>
            </a:extLst>
          </p:cNvPr>
          <p:cNvSpPr/>
          <p:nvPr/>
        </p:nvSpPr>
        <p:spPr>
          <a:xfrm>
            <a:off x="5676473" y="296652"/>
            <a:ext cx="863954" cy="461665"/>
          </a:xfrm>
          <a:prstGeom prst="rect">
            <a:avLst/>
          </a:prstGeom>
          <a:noFill/>
        </p:spPr>
        <p:txBody>
          <a:bodyPr wrap="none">
            <a:spAutoFit/>
          </a:bodyPr>
          <a:lstStyle/>
          <a:p>
            <a:pPr algn="ctr" eaLnBrk="1" hangingPunct="1">
              <a:defRPr/>
            </a:pPr>
            <a:r>
              <a:rPr lang="cy-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rPr>
              <a:t>Task</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cs typeface="Arial" charset="0"/>
            </a:endParaRPr>
          </a:p>
        </p:txBody>
      </p:sp>
      <p:sp>
        <p:nvSpPr>
          <p:cNvPr id="10244" name="Rectangle 5">
            <a:extLst>
              <a:ext uri="{FF2B5EF4-FFF2-40B4-BE49-F238E27FC236}">
                <a16:creationId xmlns:a16="http://schemas.microsoft.com/office/drawing/2014/main" id="{B22CC125-C4D1-4239-8505-EED168276A38}"/>
              </a:ext>
            </a:extLst>
          </p:cNvPr>
          <p:cNvSpPr>
            <a:spLocks noChangeArrowheads="1"/>
          </p:cNvSpPr>
          <p:nvPr/>
        </p:nvSpPr>
        <p:spPr bwMode="auto">
          <a:xfrm>
            <a:off x="3719513" y="890587"/>
            <a:ext cx="475297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cy-GB" altLang="en-US" sz="1050" dirty="0">
                <a:latin typeface="Comic Sans MS" panose="030F0702030302020204" pitchFamily="66" charset="0"/>
              </a:rPr>
              <a:t>Choose five different events which are held by churches (for example, coffee morning for the elderly). Outline how each one serves the community.</a:t>
            </a:r>
            <a:endParaRPr lang="en-US" altLang="en-US" sz="1050" dirty="0">
              <a:latin typeface="Comic Sans MS" panose="030F0702030302020204" pitchFamily="66" charset="0"/>
            </a:endParaRPr>
          </a:p>
        </p:txBody>
      </p:sp>
      <p:sp>
        <p:nvSpPr>
          <p:cNvPr id="7" name="Rectangle 6">
            <a:extLst>
              <a:ext uri="{FF2B5EF4-FFF2-40B4-BE49-F238E27FC236}">
                <a16:creationId xmlns:a16="http://schemas.microsoft.com/office/drawing/2014/main" id="{2493EC7A-8918-43E6-9B3B-D133BB00E2AD}"/>
              </a:ext>
            </a:extLst>
          </p:cNvPr>
          <p:cNvSpPr/>
          <p:nvPr/>
        </p:nvSpPr>
        <p:spPr>
          <a:xfrm>
            <a:off x="3827860" y="1646635"/>
            <a:ext cx="4536281" cy="4752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350" dirty="0"/>
          </a:p>
        </p:txBody>
      </p:sp>
      <p:cxnSp>
        <p:nvCxnSpPr>
          <p:cNvPr id="9" name="Straight Connector 8">
            <a:extLst>
              <a:ext uri="{FF2B5EF4-FFF2-40B4-BE49-F238E27FC236}">
                <a16:creationId xmlns:a16="http://schemas.microsoft.com/office/drawing/2014/main" id="{6FF62D4F-495B-41B4-8C2D-1E748F484172}"/>
              </a:ext>
            </a:extLst>
          </p:cNvPr>
          <p:cNvCxnSpPr>
            <a:stCxn id="7" idx="0"/>
            <a:endCxn id="7" idx="2"/>
          </p:cNvCxnSpPr>
          <p:nvPr/>
        </p:nvCxnSpPr>
        <p:spPr>
          <a:xfrm>
            <a:off x="6096000" y="1646635"/>
            <a:ext cx="0" cy="4752975"/>
          </a:xfrm>
          <a:prstGeom prst="line">
            <a:avLst/>
          </a:prstGeom>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E778448-6C6F-43B6-9CAE-C9768BCC5539}"/>
              </a:ext>
            </a:extLst>
          </p:cNvPr>
          <p:cNvSpPr>
            <a:spLocks noGrp="1"/>
          </p:cNvSpPr>
          <p:nvPr>
            <p:ph type="ftr" sz="quarter" idx="11"/>
          </p:nvPr>
        </p:nvSpPr>
        <p:spPr/>
        <p:txBody>
          <a:bodyPr/>
          <a:lstStyle/>
          <a:p>
            <a:pPr>
              <a:defRPr/>
            </a:pPr>
            <a:endParaRPr lang="en-GB" dirty="0"/>
          </a:p>
        </p:txBody>
      </p:sp>
      <p:sp>
        <p:nvSpPr>
          <p:cNvPr id="10248" name="Slide Number Placeholder 2">
            <a:extLst>
              <a:ext uri="{FF2B5EF4-FFF2-40B4-BE49-F238E27FC236}">
                <a16:creationId xmlns:a16="http://schemas.microsoft.com/office/drawing/2014/main" id="{766398FD-26BA-4148-B863-2FD8FE1622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pPr>
            <a:fld id="{402819F5-E909-453E-8119-86F73DEB09C0}" type="slidenum">
              <a:rPr lang="en-GB" altLang="en-US" sz="900">
                <a:solidFill>
                  <a:srgbClr val="898989"/>
                </a:solidFill>
              </a:rPr>
              <a:pPr>
                <a:spcBef>
                  <a:spcPct val="0"/>
                </a:spcBef>
                <a:buFontTx/>
                <a:buNone/>
              </a:pPr>
              <a:t>9</a:t>
            </a:fld>
            <a:endParaRPr lang="en-GB" altLang="en-US" sz="900" dirty="0">
              <a:solidFill>
                <a:srgbClr val="898989"/>
              </a:solidFill>
            </a:endParaRPr>
          </a:p>
        </p:txBody>
      </p:sp>
    </p:spTree>
    <p:extLst>
      <p:ext uri="{BB962C8B-B14F-4D97-AF65-F5344CB8AC3E}">
        <p14:creationId xmlns:p14="http://schemas.microsoft.com/office/powerpoint/2010/main" val="3939258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4132</Words>
  <Application>Microsoft Office PowerPoint</Application>
  <PresentationFormat>Widescreen</PresentationFormat>
  <Paragraphs>582</Paragraphs>
  <Slides>36</Slides>
  <Notes>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51" baseType="lpstr">
      <vt:lpstr>Aharoni</vt:lpstr>
      <vt:lpstr>Arial</vt:lpstr>
      <vt:lpstr>Calibri</vt:lpstr>
      <vt:lpstr>Calibri Light</vt:lpstr>
      <vt:lpstr>Comic Sans MS</vt:lpstr>
      <vt:lpstr>ConduitITC</vt:lpstr>
      <vt:lpstr>Helmet</vt:lpstr>
      <vt:lpstr>Helvetica</vt:lpstr>
      <vt:lpstr>LegacySerifStd</vt:lpstr>
      <vt:lpstr>Tekton</vt:lpstr>
      <vt:lpstr>Verdana</vt:lpstr>
      <vt:lpstr>Wingdings</vt:lpstr>
      <vt:lpstr>Office Theme</vt:lpstr>
      <vt:lpstr>Microsoft Word Document</vt:lpstr>
      <vt:lpstr>Microsoft PowerPoint Presentation</vt:lpstr>
      <vt:lpstr>Christianity GCSE</vt:lpstr>
      <vt:lpstr>PowerPoint Presentation</vt:lpstr>
      <vt:lpstr>Christianity</vt:lpstr>
      <vt:lpstr>PowerPoint Presentation</vt:lpstr>
      <vt:lpstr>PowerPoint Presentation</vt:lpstr>
      <vt:lpstr>PowerPoint Presentation</vt:lpstr>
      <vt:lpstr>PowerPoint Presentation</vt:lpstr>
      <vt:lpstr>Ebeneser Church Events</vt:lpstr>
      <vt:lpstr>PowerPoint Presentation</vt:lpstr>
      <vt:lpstr>Examination question answer: Here is an example of a 5 mark question from a GCSE exam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his second goal, the Hindu defender of Bali United, the Christian forward, and the Muslim striker celebrate by performing their own prayers.  What does this photograph convey to you?</vt:lpstr>
      <vt:lpstr>PowerPoint Presentation</vt:lpstr>
      <vt:lpstr>PowerPoint Presentation</vt:lpstr>
      <vt:lpstr>PowerPoint Presentation</vt:lpstr>
      <vt:lpstr>PowerPoint Presentation</vt:lpstr>
      <vt:lpstr>Homework Research the Food Banks in your area</vt:lpstr>
      <vt:lpstr>PowerPoint Presentation</vt:lpstr>
      <vt:lpstr>PowerPoint Presentation</vt:lpstr>
      <vt:lpstr>Shelter Cymru http://request.org.uk/issues/social-issues/big-issues-homelessness/ What is the Christian response to homelessness?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 Williams</dc:creator>
  <cp:lastModifiedBy>Mefys Jones</cp:lastModifiedBy>
  <cp:revision>172</cp:revision>
  <dcterms:created xsi:type="dcterms:W3CDTF">2017-07-12T11:34:24Z</dcterms:created>
  <dcterms:modified xsi:type="dcterms:W3CDTF">2017-07-31T21:49:52Z</dcterms:modified>
</cp:coreProperties>
</file>