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12"/>
  </p:handoutMasterIdLst>
  <p:sldIdLst>
    <p:sldId id="262" r:id="rId2"/>
    <p:sldId id="296" r:id="rId3"/>
    <p:sldId id="295" r:id="rId4"/>
    <p:sldId id="294" r:id="rId5"/>
    <p:sldId id="293" r:id="rId6"/>
    <p:sldId id="292" r:id="rId7"/>
    <p:sldId id="297" r:id="rId8"/>
    <p:sldId id="298" r:id="rId9"/>
    <p:sldId id="299" r:id="rId10"/>
    <p:sldId id="30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DC2B39-586A-4E9A-99CB-9F8F55CC6911}" type="datetimeFigureOut">
              <a:rPr lang="en-US" smtClean="0"/>
              <a:pPr/>
              <a:t>2/28/2015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9D69FB-8FAF-4A94-9D63-C720AD245C2D}" type="slidenum">
              <a:rPr lang="en-US" smtClean="0"/>
              <a:pPr/>
              <a:t>‹#›</a:t>
            </a:fld>
            <a:endParaRPr lang="en-US"/>
          </a:p>
        </p:txBody>
      </p:sp>
    </p:spTree>
    <p:extLst>
      <p:ext uri="{BB962C8B-B14F-4D97-AF65-F5344CB8AC3E}">
        <p14:creationId xmlns:p14="http://schemas.microsoft.com/office/powerpoint/2010/main" val="17930814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fld id="{8BFBFB68-8C59-4F93-8ECF-07464F62292A}" type="datetimeFigureOut">
              <a:rPr lang="en-US" smtClean="0"/>
              <a:pPr/>
              <a:t>2/28/2015</a:t>
            </a:fld>
            <a:endParaRPr lang="en-US"/>
          </a:p>
        </p:txBody>
      </p:sp>
      <p:sp>
        <p:nvSpPr>
          <p:cNvPr id="11" name="図形 10"/>
          <p:cNvSpPr>
            <a:spLocks noGrp="1"/>
          </p:cNvSpPr>
          <p:nvPr>
            <p:ph type="ftr" sz="quarter" idx="11"/>
          </p:nvPr>
        </p:nvSpPr>
        <p:spPr>
          <a:xfrm>
            <a:off x="6048000" y="6492875"/>
            <a:ext cx="2394000" cy="365125"/>
          </a:xfrm>
        </p:spPr>
        <p:txBody>
          <a:bodyPr/>
          <a:lstStyle/>
          <a:p>
            <a:endParaRPr lang="en-US"/>
          </a:p>
        </p:txBody>
      </p:sp>
      <p:sp>
        <p:nvSpPr>
          <p:cNvPr id="18" name="図形 17"/>
          <p:cNvSpPr>
            <a:spLocks noGrp="1"/>
          </p:cNvSpPr>
          <p:nvPr>
            <p:ph type="sldNum" sz="quarter" idx="12"/>
          </p:nvPr>
        </p:nvSpPr>
        <p:spPr>
          <a:xfrm>
            <a:off x="8499632" y="6492875"/>
            <a:ext cx="644400" cy="365125"/>
          </a:xfrm>
        </p:spPr>
        <p:txBody>
          <a:bodyPr/>
          <a:lstStyle/>
          <a:p>
            <a:fld id="{4000AA27-FA95-4503-A455-F70FA744A58A}" type="slidenum">
              <a:rPr lang="en-US" smtClean="0"/>
              <a:pPr/>
              <a:t>‹#›</a:t>
            </a:fld>
            <a:endParaRPr 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fld id="{8BFBFB68-8C59-4F93-8ECF-07464F62292A}" type="datetimeFigureOut">
              <a:rPr lang="en-US" smtClean="0"/>
              <a:pPr/>
              <a:t>2/28/2015</a:t>
            </a:fld>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4000AA27-FA95-4503-A455-F70FA744A5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fld id="{8BFBFB68-8C59-4F93-8ECF-07464F62292A}" type="datetimeFigureOut">
              <a:rPr lang="en-US" smtClean="0"/>
              <a:pPr/>
              <a:t>2/28/2015</a:t>
            </a:fld>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4000AA27-FA95-4503-A455-F70FA744A5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fld id="{8BFBFB68-8C59-4F93-8ECF-07464F62292A}"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0AA27-FA95-4503-A455-F70FA744A5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fld id="{8BFBFB68-8C59-4F93-8ECF-07464F62292A}" type="datetimeFigureOut">
              <a:rPr lang="en-US" smtClean="0"/>
              <a:pPr/>
              <a:t>2/28/2015</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4000AA27-FA95-4503-A455-F70FA744A5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fld id="{8BFBFB68-8C59-4F93-8ECF-07464F62292A}" type="datetimeFigureOut">
              <a:rPr lang="en-US" smtClean="0"/>
              <a:pPr/>
              <a:t>2/28/2015</a:t>
            </a:fld>
            <a:endParaRPr lang="en-US"/>
          </a:p>
        </p:txBody>
      </p:sp>
      <p:sp>
        <p:nvSpPr>
          <p:cNvPr id="5" name="図形 4"/>
          <p:cNvSpPr>
            <a:spLocks noGrp="1"/>
          </p:cNvSpPr>
          <p:nvPr>
            <p:ph type="ftr" sz="quarter" idx="11"/>
          </p:nvPr>
        </p:nvSpPr>
        <p:spPr>
          <a:xfrm>
            <a:off x="6048000" y="6492874"/>
            <a:ext cx="2395534" cy="365125"/>
          </a:xfrm>
        </p:spPr>
        <p:txBody>
          <a:bodyPr/>
          <a:lstStyle/>
          <a:p>
            <a:endParaRPr lang="en-US"/>
          </a:p>
        </p:txBody>
      </p:sp>
      <p:sp>
        <p:nvSpPr>
          <p:cNvPr id="6" name="図形 5"/>
          <p:cNvSpPr>
            <a:spLocks noGrp="1"/>
          </p:cNvSpPr>
          <p:nvPr>
            <p:ph type="sldNum" sz="quarter" idx="12"/>
          </p:nvPr>
        </p:nvSpPr>
        <p:spPr>
          <a:xfrm>
            <a:off x="8499600" y="6492875"/>
            <a:ext cx="644400" cy="365125"/>
          </a:xfrm>
        </p:spPr>
        <p:txBody>
          <a:bodyPr/>
          <a:lstStyle/>
          <a:p>
            <a:fld id="{4000AA27-FA95-4503-A455-F70FA744A5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fld id="{8BFBFB68-8C59-4F93-8ECF-07464F62292A}" type="datetimeFigureOut">
              <a:rPr lang="en-US" smtClean="0"/>
              <a:pPr/>
              <a:t>2/28/2015</a:t>
            </a:fld>
            <a:endParaRPr lang="en-US"/>
          </a:p>
        </p:txBody>
      </p:sp>
      <p:sp>
        <p:nvSpPr>
          <p:cNvPr id="6" name="図形 5"/>
          <p:cNvSpPr>
            <a:spLocks noGrp="1"/>
          </p:cNvSpPr>
          <p:nvPr>
            <p:ph type="ftr" sz="quarter" idx="11"/>
          </p:nvPr>
        </p:nvSpPr>
        <p:spPr>
          <a:xfrm>
            <a:off x="6048000" y="6494400"/>
            <a:ext cx="2395534"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4000AA27-FA95-4503-A455-F70FA744A5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fld id="{8BFBFB68-8C59-4F93-8ECF-07464F62292A}" type="datetimeFigureOut">
              <a:rPr lang="en-US" smtClean="0"/>
              <a:pPr/>
              <a:t>2/28/2015</a:t>
            </a:fld>
            <a:endParaRPr lang="en-US"/>
          </a:p>
        </p:txBody>
      </p:sp>
      <p:sp>
        <p:nvSpPr>
          <p:cNvPr id="8" name="図形 7"/>
          <p:cNvSpPr>
            <a:spLocks noGrp="1"/>
          </p:cNvSpPr>
          <p:nvPr>
            <p:ph type="ftr" sz="quarter" idx="11"/>
          </p:nvPr>
        </p:nvSpPr>
        <p:spPr>
          <a:xfrm>
            <a:off x="6048000" y="6494400"/>
            <a:ext cx="2394000" cy="365125"/>
          </a:xfrm>
        </p:spPr>
        <p:txBody>
          <a:bodyPr/>
          <a:lstStyle/>
          <a:p>
            <a:endParaRPr lang="en-US"/>
          </a:p>
        </p:txBody>
      </p:sp>
      <p:sp>
        <p:nvSpPr>
          <p:cNvPr id="9" name="図形 8"/>
          <p:cNvSpPr>
            <a:spLocks noGrp="1"/>
          </p:cNvSpPr>
          <p:nvPr>
            <p:ph type="sldNum" sz="quarter" idx="12"/>
          </p:nvPr>
        </p:nvSpPr>
        <p:spPr>
          <a:xfrm>
            <a:off x="8499600" y="6494400"/>
            <a:ext cx="644400" cy="365125"/>
          </a:xfrm>
        </p:spPr>
        <p:txBody>
          <a:bodyPr/>
          <a:lstStyle/>
          <a:p>
            <a:fld id="{4000AA27-FA95-4503-A455-F70FA744A58A}" type="slidenum">
              <a:rPr lang="en-US" smtClean="0"/>
              <a:pPr/>
              <a:t>‹#›</a:t>
            </a:fld>
            <a:endParaRPr 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fld id="{8BFBFB68-8C59-4F93-8ECF-07464F62292A}" type="datetimeFigureOut">
              <a:rPr lang="en-US" smtClean="0"/>
              <a:pPr/>
              <a:t>2/28/2015</a:t>
            </a:fld>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4000AA27-FA95-4503-A455-F70FA744A5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8BFBFB68-8C59-4F93-8ECF-07464F62292A}" type="datetimeFigureOut">
              <a:rPr lang="en-US" smtClean="0"/>
              <a:pPr/>
              <a:t>2/28/2015</a:t>
            </a:fld>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4000AA27-FA95-4503-A455-F70FA744A5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fld id="{8BFBFB68-8C59-4F93-8ECF-07464F62292A}" type="datetimeFigureOut">
              <a:rPr lang="en-US" smtClean="0"/>
              <a:pPr/>
              <a:t>2/28/2015</a:t>
            </a:fld>
            <a:endParaRPr lang="en-US"/>
          </a:p>
        </p:txBody>
      </p:sp>
      <p:sp>
        <p:nvSpPr>
          <p:cNvPr id="6" name="図形 5"/>
          <p:cNvSpPr>
            <a:spLocks noGrp="1"/>
          </p:cNvSpPr>
          <p:nvPr>
            <p:ph type="ftr" sz="quarter" idx="11"/>
          </p:nvPr>
        </p:nvSpPr>
        <p:spPr>
          <a:xfrm>
            <a:off x="6048000" y="6494400"/>
            <a:ext cx="2394000"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4000AA27-FA95-4503-A455-F70FA744A5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fld id="{8BFBFB68-8C59-4F93-8ECF-07464F62292A}" type="datetimeFigureOut">
              <a:rPr lang="en-US" smtClean="0"/>
              <a:pPr/>
              <a:t>2/28/2015</a:t>
            </a:fld>
            <a:endParaRPr lang="en-US"/>
          </a:p>
        </p:txBody>
      </p:sp>
      <p:sp>
        <p:nvSpPr>
          <p:cNvPr id="10" name="図形 9"/>
          <p:cNvSpPr>
            <a:spLocks noGrp="1"/>
          </p:cNvSpPr>
          <p:nvPr>
            <p:ph type="ftr" sz="quarter" idx="11"/>
          </p:nvPr>
        </p:nvSpPr>
        <p:spPr>
          <a:xfrm>
            <a:off x="6048000" y="6494400"/>
            <a:ext cx="2394000" cy="365125"/>
          </a:xfrm>
        </p:spPr>
        <p:txBody>
          <a:bodyPr/>
          <a:lstStyle/>
          <a:p>
            <a:endParaRPr lang="en-US"/>
          </a:p>
        </p:txBody>
      </p:sp>
      <p:sp>
        <p:nvSpPr>
          <p:cNvPr id="11" name="図形 10"/>
          <p:cNvSpPr>
            <a:spLocks noGrp="1"/>
          </p:cNvSpPr>
          <p:nvPr>
            <p:ph type="sldNum" sz="quarter" idx="12"/>
          </p:nvPr>
        </p:nvSpPr>
        <p:spPr>
          <a:xfrm>
            <a:off x="8499600" y="6494400"/>
            <a:ext cx="644400" cy="365125"/>
          </a:xfrm>
        </p:spPr>
        <p:txBody>
          <a:bodyPr/>
          <a:lstStyle/>
          <a:p>
            <a:fld id="{4000AA27-FA95-4503-A455-F70FA744A58A}" type="slidenum">
              <a:rPr lang="en-US" smtClean="0"/>
              <a:pPr/>
              <a:t>‹#›</a:t>
            </a:fld>
            <a:endParaRPr 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fld id="{8BFBFB68-8C59-4F93-8ECF-07464F62292A}" type="datetimeFigureOut">
              <a:rPr lang="en-US" smtClean="0"/>
              <a:pPr/>
              <a:t>2/28/2015</a:t>
            </a:fld>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4000AA27-FA95-4503-A455-F70FA744A58A}" type="slidenum">
              <a:rPr lang="en-US" smtClean="0"/>
              <a:pPr/>
              <a:t>‹#›</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9.xml"/><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4.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4.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5.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4.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10.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9.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9.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10.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42852"/>
            <a:ext cx="8858312" cy="928694"/>
          </a:xfrm>
        </p:spPr>
        <p:style>
          <a:lnRef idx="1">
            <a:schemeClr val="accent4"/>
          </a:lnRef>
          <a:fillRef idx="2">
            <a:schemeClr val="accent4"/>
          </a:fillRef>
          <a:effectRef idx="1">
            <a:schemeClr val="accent4"/>
          </a:effectRef>
          <a:fontRef idx="minor">
            <a:schemeClr val="dk1"/>
          </a:fontRef>
        </p:style>
        <p:txBody>
          <a:bodyPr>
            <a:normAutofit/>
          </a:bodyPr>
          <a:lstStyle/>
          <a:p>
            <a:r>
              <a:rPr lang="en-GB" sz="4000" dirty="0" smtClean="0">
                <a:solidFill>
                  <a:schemeClr val="tx1">
                    <a:lumMod val="95000"/>
                    <a:lumOff val="5000"/>
                  </a:schemeClr>
                </a:solidFill>
              </a:rPr>
              <a:t>Mathematics Unit </a:t>
            </a:r>
            <a:r>
              <a:rPr lang="en-GB" sz="4000" dirty="0" smtClean="0">
                <a:solidFill>
                  <a:schemeClr val="tx1">
                    <a:lumMod val="95000"/>
                    <a:lumOff val="5000"/>
                  </a:schemeClr>
                </a:solidFill>
              </a:rPr>
              <a:t>25: The Best Car</a:t>
            </a:r>
            <a:endParaRPr lang="en-US" sz="4000" dirty="0">
              <a:solidFill>
                <a:schemeClr val="tx1">
                  <a:lumMod val="95000"/>
                  <a:lumOff val="5000"/>
                </a:schemeClr>
              </a:solidFill>
            </a:endParaRPr>
          </a:p>
        </p:txBody>
      </p:sp>
      <mc:AlternateContent xmlns:mc="http://schemas.openxmlformats.org/markup-compatibility/2006">
        <mc:Choice xmlns:a14="http://schemas.microsoft.com/office/drawing/2010/main" Requires="a14">
          <p:sp>
            <p:nvSpPr>
              <p:cNvPr id="14" name="TextBox 13"/>
              <p:cNvSpPr txBox="1"/>
              <p:nvPr/>
            </p:nvSpPr>
            <p:spPr>
              <a:xfrm>
                <a:off x="142844" y="1142984"/>
                <a:ext cx="5572164" cy="5632311"/>
              </a:xfrm>
              <a:prstGeom prst="rect">
                <a:avLst/>
              </a:prstGeom>
              <a:solidFill>
                <a:schemeClr val="bg1"/>
              </a:solidFill>
              <a:ln>
                <a:solidFill>
                  <a:schemeClr val="accent1"/>
                </a:solidFill>
              </a:ln>
              <a:scene3d>
                <a:camera prst="orthographicFront"/>
                <a:lightRig rig="threePt" dir="t"/>
              </a:scene3d>
              <a:sp3d prstMaterial="dkEdge"/>
            </p:spPr>
            <p:txBody>
              <a:bodyPr wrap="square" rtlCol="0">
                <a:spAutoFit/>
              </a:bodyPr>
              <a:lstStyle/>
              <a:p>
                <a:r>
                  <a:rPr lang="en-US" dirty="0" smtClean="0"/>
                  <a:t>A car magazine uses a rating system to evaluate new cars, and gives the award of “The Car of the Year” to the car with the highest total score.  Five new cars are being evaluated, and their ratings are shown in the table.</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The ratings are interpreted as follows:</a:t>
                </a:r>
              </a:p>
              <a:p>
                <a:r>
                  <a:rPr lang="en-US" dirty="0" smtClean="0"/>
                  <a:t>3 points = Excellent; </a:t>
                </a:r>
                <a:r>
                  <a:rPr lang="en-US" dirty="0" smtClean="0"/>
                  <a:t>2 points = Good; </a:t>
                </a:r>
                <a:r>
                  <a:rPr lang="en-US" dirty="0" smtClean="0"/>
                  <a:t>1 point = Fair</a:t>
                </a:r>
                <a:endParaRPr lang="en-US" dirty="0" smtClean="0"/>
              </a:p>
              <a:p>
                <a:endParaRPr lang="en-US" dirty="0"/>
              </a:p>
              <a:p>
                <a:r>
                  <a:rPr lang="en-US" b="1" dirty="0" smtClean="0"/>
                  <a:t>QUESTION 25.1</a:t>
                </a:r>
                <a:endParaRPr lang="en-US" b="1" dirty="0" smtClean="0"/>
              </a:p>
              <a:p>
                <a:r>
                  <a:rPr lang="en-US" dirty="0" smtClean="0"/>
                  <a:t>To calculate the total score for a car, the car magazine uses the following rule, which is a weighted sum of the individual score points:</a:t>
                </a:r>
              </a:p>
              <a:p>
                <a:r>
                  <a:rPr lang="en-US" dirty="0" smtClean="0"/>
                  <a:t>Total score = </a:t>
                </a:r>
                <a14:m>
                  <m:oMath xmlns:m="http://schemas.openxmlformats.org/officeDocument/2006/math">
                    <m:d>
                      <m:dPr>
                        <m:ctrlPr>
                          <a:rPr lang="en-GB" b="0" i="1" smtClean="0">
                            <a:latin typeface="Cambria Math"/>
                          </a:rPr>
                        </m:ctrlPr>
                      </m:dPr>
                      <m:e>
                        <m:r>
                          <a:rPr lang="en-GB" b="0" i="1" smtClean="0">
                            <a:latin typeface="Cambria Math"/>
                          </a:rPr>
                          <m:t>3</m:t>
                        </m:r>
                        <m:r>
                          <a:rPr lang="en-GB" b="0" i="1" smtClean="0">
                            <a:latin typeface="Cambria Math"/>
                            <a:ea typeface="Cambria Math"/>
                          </a:rPr>
                          <m:t>×</m:t>
                        </m:r>
                        <m:r>
                          <a:rPr lang="en-GB" b="0" i="1" smtClean="0">
                            <a:latin typeface="Cambria Math"/>
                            <a:ea typeface="Cambria Math"/>
                          </a:rPr>
                          <m:t>𝑆</m:t>
                        </m:r>
                      </m:e>
                    </m:d>
                    <m:r>
                      <a:rPr lang="en-GB" b="0" i="1" smtClean="0">
                        <a:latin typeface="Cambria Math"/>
                        <a:ea typeface="Cambria Math"/>
                      </a:rPr>
                      <m:t>+</m:t>
                    </m:r>
                    <m:r>
                      <a:rPr lang="en-GB" b="0" i="1" smtClean="0">
                        <a:latin typeface="Cambria Math"/>
                        <a:ea typeface="Cambria Math"/>
                      </a:rPr>
                      <m:t>𝐹</m:t>
                    </m:r>
                    <m:r>
                      <a:rPr lang="en-GB" b="0" i="1" smtClean="0">
                        <a:latin typeface="Cambria Math"/>
                        <a:ea typeface="Cambria Math"/>
                      </a:rPr>
                      <m:t>+</m:t>
                    </m:r>
                    <m:r>
                      <a:rPr lang="en-GB" b="0" i="1" smtClean="0">
                        <a:latin typeface="Cambria Math"/>
                        <a:ea typeface="Cambria Math"/>
                      </a:rPr>
                      <m:t>𝐸</m:t>
                    </m:r>
                    <m:r>
                      <a:rPr lang="en-GB" b="0" i="1" smtClean="0">
                        <a:latin typeface="Cambria Math"/>
                        <a:ea typeface="Cambria Math"/>
                      </a:rPr>
                      <m:t>+</m:t>
                    </m:r>
                    <m:r>
                      <a:rPr lang="en-GB" b="0" i="1" smtClean="0">
                        <a:latin typeface="Cambria Math"/>
                        <a:ea typeface="Cambria Math"/>
                      </a:rPr>
                      <m:t>𝑇</m:t>
                    </m:r>
                  </m:oMath>
                </a14:m>
                <a:endParaRPr lang="en-GB" dirty="0" smtClean="0"/>
              </a:p>
              <a:p>
                <a:r>
                  <a:rPr lang="en-GB" dirty="0" smtClean="0"/>
                  <a:t>Calculate the total score for car “</a:t>
                </a:r>
                <a:r>
                  <a:rPr lang="en-GB" dirty="0" err="1" smtClean="0"/>
                  <a:t>Ca</a:t>
                </a:r>
                <a:r>
                  <a:rPr lang="en-GB" dirty="0" smtClean="0"/>
                  <a:t>”.</a:t>
                </a:r>
                <a:endParaRPr lang="en-GB" dirty="0" smtClean="0"/>
              </a:p>
            </p:txBody>
          </p:sp>
        </mc:Choice>
        <mc:Fallback>
          <p:sp>
            <p:nvSpPr>
              <p:cNvPr id="14" name="TextBox 13"/>
              <p:cNvSpPr txBox="1">
                <a:spLocks noRot="1" noChangeAspect="1" noMove="1" noResize="1" noEditPoints="1" noAdjustHandles="1" noChangeArrowheads="1" noChangeShapeType="1" noTextEdit="1"/>
              </p:cNvSpPr>
              <p:nvPr/>
            </p:nvSpPr>
            <p:spPr>
              <a:xfrm>
                <a:off x="142844" y="1142984"/>
                <a:ext cx="5572164" cy="5632311"/>
              </a:xfrm>
              <a:prstGeom prst="rect">
                <a:avLst/>
              </a:prstGeom>
              <a:blipFill rotWithShape="1">
                <a:blip r:embed="rId2"/>
                <a:stretch>
                  <a:fillRect l="-543" t="-322" r="-869" b="-215"/>
                </a:stretch>
              </a:blipFill>
              <a:ln>
                <a:solidFill>
                  <a:schemeClr val="accent1"/>
                </a:solidFill>
              </a:ln>
            </p:spPr>
            <p:txBody>
              <a:bodyPr/>
              <a:lstStyle/>
              <a:p>
                <a:r>
                  <a:rPr lang="en-GB">
                    <a:noFill/>
                  </a:rPr>
                  <a:t> </a:t>
                </a:r>
              </a:p>
            </p:txBody>
          </p:sp>
        </mc:Fallback>
      </mc:AlternateContent>
      <p:sp>
        <p:nvSpPr>
          <p:cNvPr id="3" name="Rounded Rectangle 2">
            <a:hlinkClick r:id="rId3" action="ppaction://hlinksldjump"/>
          </p:cNvPr>
          <p:cNvSpPr/>
          <p:nvPr/>
        </p:nvSpPr>
        <p:spPr>
          <a:xfrm>
            <a:off x="5842972" y="1144869"/>
            <a:ext cx="3121516" cy="36004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do we want to find out?</a:t>
            </a:r>
            <a:endParaRPr lang="en-GB" dirty="0">
              <a:solidFill>
                <a:schemeClr val="tx1"/>
              </a:solidFill>
            </a:endParaRPr>
          </a:p>
        </p:txBody>
      </p:sp>
      <p:sp>
        <p:nvSpPr>
          <p:cNvPr id="16" name="Rounded Rectangle 15">
            <a:hlinkClick r:id="rId4" action="ppaction://hlinksldjump"/>
          </p:cNvPr>
          <p:cNvSpPr/>
          <p:nvPr/>
        </p:nvSpPr>
        <p:spPr>
          <a:xfrm>
            <a:off x="5842972" y="1657308"/>
            <a:ext cx="3121516" cy="54755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useful information do we know?</a:t>
            </a:r>
            <a:endParaRPr lang="en-GB" dirty="0">
              <a:solidFill>
                <a:schemeClr val="tx1"/>
              </a:solidFill>
            </a:endParaRPr>
          </a:p>
        </p:txBody>
      </p:sp>
      <p:sp>
        <p:nvSpPr>
          <p:cNvPr id="17" name="Rounded Rectangle 16">
            <a:hlinkClick r:id="rId5" action="ppaction://hlinksldjump"/>
          </p:cNvPr>
          <p:cNvSpPr/>
          <p:nvPr/>
        </p:nvSpPr>
        <p:spPr>
          <a:xfrm>
            <a:off x="5842972" y="3501008"/>
            <a:ext cx="3121516" cy="36004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have we learned?</a:t>
            </a:r>
            <a:endParaRPr lang="en-GB" dirty="0">
              <a:solidFill>
                <a:schemeClr val="tx1"/>
              </a:solidFill>
            </a:endParaRPr>
          </a:p>
        </p:txBody>
      </p:sp>
      <p:sp>
        <p:nvSpPr>
          <p:cNvPr id="18" name="Rounded Rectangle 17">
            <a:hlinkClick r:id="rId6" action="ppaction://hlinksldjump"/>
          </p:cNvPr>
          <p:cNvSpPr/>
          <p:nvPr/>
        </p:nvSpPr>
        <p:spPr>
          <a:xfrm>
            <a:off x="5849024" y="2384884"/>
            <a:ext cx="3121516" cy="9001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other mathematical techniques do we need to apply?</a:t>
            </a:r>
            <a:endParaRPr lang="en-GB" dirty="0">
              <a:solidFill>
                <a:schemeClr val="tx1"/>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364" y="2636912"/>
            <a:ext cx="5297123" cy="147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42852"/>
            <a:ext cx="8858312" cy="928694"/>
          </a:xfrm>
        </p:spPr>
        <p:style>
          <a:lnRef idx="1">
            <a:schemeClr val="accent4"/>
          </a:lnRef>
          <a:fillRef idx="2">
            <a:schemeClr val="accent4"/>
          </a:fillRef>
          <a:effectRef idx="1">
            <a:schemeClr val="accent4"/>
          </a:effectRef>
          <a:fontRef idx="minor">
            <a:schemeClr val="dk1"/>
          </a:fontRef>
        </p:style>
        <p:txBody>
          <a:bodyPr>
            <a:normAutofit/>
          </a:bodyPr>
          <a:lstStyle/>
          <a:p>
            <a:r>
              <a:rPr lang="en-GB" sz="4000" dirty="0" smtClean="0">
                <a:solidFill>
                  <a:schemeClr val="tx1">
                    <a:lumMod val="95000"/>
                    <a:lumOff val="5000"/>
                  </a:schemeClr>
                </a:solidFill>
              </a:rPr>
              <a:t>Mathematics Unit </a:t>
            </a:r>
            <a:r>
              <a:rPr lang="en-GB" sz="4000" dirty="0" smtClean="0">
                <a:solidFill>
                  <a:schemeClr val="tx1">
                    <a:lumMod val="95000"/>
                    <a:lumOff val="5000"/>
                  </a:schemeClr>
                </a:solidFill>
              </a:rPr>
              <a:t>25</a:t>
            </a:r>
            <a:r>
              <a:rPr lang="en-GB" sz="4000" dirty="0">
                <a:solidFill>
                  <a:schemeClr val="tx1">
                    <a:lumMod val="95000"/>
                    <a:lumOff val="5000"/>
                  </a:schemeClr>
                </a:solidFill>
              </a:rPr>
              <a:t>: The Best Car</a:t>
            </a:r>
            <a:endParaRPr lang="en-US" sz="4000" dirty="0">
              <a:solidFill>
                <a:schemeClr val="tx1">
                  <a:lumMod val="95000"/>
                  <a:lumOff val="5000"/>
                </a:schemeClr>
              </a:solidFill>
            </a:endParaRPr>
          </a:p>
        </p:txBody>
      </p:sp>
      <mc:AlternateContent xmlns:mc="http://schemas.openxmlformats.org/markup-compatibility/2006">
        <mc:Choice xmlns:a14="http://schemas.microsoft.com/office/drawing/2010/main" Requires="a14">
          <p:sp>
            <p:nvSpPr>
              <p:cNvPr id="14" name="TextBox 13"/>
              <p:cNvSpPr txBox="1"/>
              <p:nvPr/>
            </p:nvSpPr>
            <p:spPr>
              <a:xfrm>
                <a:off x="142844" y="1142984"/>
                <a:ext cx="5572164" cy="5078313"/>
              </a:xfrm>
              <a:prstGeom prst="rect">
                <a:avLst/>
              </a:prstGeom>
              <a:solidFill>
                <a:schemeClr val="bg1"/>
              </a:solidFill>
              <a:ln>
                <a:solidFill>
                  <a:schemeClr val="accent1"/>
                </a:solidFill>
              </a:ln>
              <a:scene3d>
                <a:camera prst="orthographicFront"/>
                <a:lightRig rig="threePt" dir="t"/>
              </a:scene3d>
              <a:sp3d prstMaterial="dkEdge"/>
            </p:spPr>
            <p:txBody>
              <a:bodyPr wrap="square" rtlCol="0">
                <a:spAutoFit/>
              </a:bodyPr>
              <a:lstStyle/>
              <a:p>
                <a:r>
                  <a:rPr lang="en-US" dirty="0"/>
                  <a:t>Five new cars are being evaluated, and their ratings are shown in the table.</a:t>
                </a:r>
              </a:p>
              <a:p>
                <a:endParaRPr lang="en-US" b="1" dirty="0" smtClean="0"/>
              </a:p>
              <a:p>
                <a:endParaRPr lang="en-US" b="1" dirty="0"/>
              </a:p>
              <a:p>
                <a:endParaRPr lang="en-US" b="1" dirty="0" smtClean="0"/>
              </a:p>
              <a:p>
                <a:endParaRPr lang="en-US" b="1" dirty="0"/>
              </a:p>
              <a:p>
                <a:endParaRPr lang="en-US" b="1" dirty="0" smtClean="0"/>
              </a:p>
              <a:p>
                <a:endParaRPr lang="en-US" b="1" dirty="0"/>
              </a:p>
              <a:p>
                <a:r>
                  <a:rPr lang="en-US" b="1" dirty="0" smtClean="0"/>
                  <a:t>QUESTION </a:t>
                </a:r>
                <a:r>
                  <a:rPr lang="en-US" b="1" dirty="0"/>
                  <a:t>25.2</a:t>
                </a:r>
                <a:endParaRPr lang="en-US" b="1" dirty="0"/>
              </a:p>
              <a:p>
                <a:r>
                  <a:rPr lang="en-GB" dirty="0"/>
                  <a:t>The manufacturer of car </a:t>
                </a:r>
                <a:r>
                  <a:rPr lang="en-GB" dirty="0"/>
                  <a:t>“</a:t>
                </a:r>
                <a:r>
                  <a:rPr lang="en-GB" dirty="0" err="1"/>
                  <a:t>Ca</a:t>
                </a:r>
                <a:r>
                  <a:rPr lang="en-GB" dirty="0"/>
                  <a:t>” thought the rule for the total score was unfair.</a:t>
                </a:r>
              </a:p>
              <a:p>
                <a:r>
                  <a:rPr lang="en-GB" dirty="0"/>
                  <a:t>Write down a rule for calculating the total score so that car “</a:t>
                </a:r>
                <a:r>
                  <a:rPr lang="en-GB" dirty="0" err="1"/>
                  <a:t>Ca</a:t>
                </a:r>
                <a:r>
                  <a:rPr lang="en-GB" dirty="0"/>
                  <a:t>” will be the winner.  Your rule should include all four of the variables, and you should write down your rule by filling in positive numbers in the four spaces in the equation below.</a:t>
                </a:r>
              </a:p>
              <a:p>
                <a:endParaRPr lang="en-GB" dirty="0"/>
              </a:p>
              <a:p>
                <a:r>
                  <a:rPr lang="en-GB" dirty="0"/>
                  <a:t>Total score = </a:t>
                </a:r>
                <a14:m>
                  <m:oMath xmlns:m="http://schemas.openxmlformats.org/officeDocument/2006/math">
                    <m:r>
                      <a:rPr lang="en-GB" i="1">
                        <a:latin typeface="Cambria Math"/>
                      </a:rPr>
                      <m:t>…</m:t>
                    </m:r>
                    <m:r>
                      <a:rPr lang="en-GB" i="1">
                        <a:latin typeface="Cambria Math"/>
                        <a:ea typeface="Cambria Math"/>
                      </a:rPr>
                      <m:t>×</m:t>
                    </m:r>
                    <m:r>
                      <a:rPr lang="en-GB" i="1">
                        <a:latin typeface="Cambria Math"/>
                        <a:ea typeface="Cambria Math"/>
                      </a:rPr>
                      <m:t>𝑆</m:t>
                    </m:r>
                    <m:r>
                      <a:rPr lang="en-GB" i="1">
                        <a:latin typeface="Cambria Math"/>
                        <a:ea typeface="Cambria Math"/>
                      </a:rPr>
                      <m:t>+…×</m:t>
                    </m:r>
                    <m:r>
                      <a:rPr lang="en-GB" i="1">
                        <a:latin typeface="Cambria Math"/>
                        <a:ea typeface="Cambria Math"/>
                      </a:rPr>
                      <m:t>𝐹</m:t>
                    </m:r>
                    <m:r>
                      <a:rPr lang="en-GB" i="1">
                        <a:latin typeface="Cambria Math"/>
                        <a:ea typeface="Cambria Math"/>
                      </a:rPr>
                      <m:t>+…×</m:t>
                    </m:r>
                    <m:r>
                      <a:rPr lang="en-GB" i="1">
                        <a:latin typeface="Cambria Math"/>
                        <a:ea typeface="Cambria Math"/>
                      </a:rPr>
                      <m:t>𝐸</m:t>
                    </m:r>
                    <m:r>
                      <a:rPr lang="en-GB" i="1">
                        <a:latin typeface="Cambria Math"/>
                        <a:ea typeface="Cambria Math"/>
                      </a:rPr>
                      <m:t>+…×</m:t>
                    </m:r>
                    <m:r>
                      <a:rPr lang="en-GB" i="1">
                        <a:latin typeface="Cambria Math"/>
                        <a:ea typeface="Cambria Math"/>
                      </a:rPr>
                      <m:t>𝑇</m:t>
                    </m:r>
                  </m:oMath>
                </a14:m>
                <a:r>
                  <a:rPr lang="en-GB" dirty="0"/>
                  <a:t>.</a:t>
                </a:r>
                <a:endParaRPr lang="en-GB" dirty="0"/>
              </a:p>
            </p:txBody>
          </p:sp>
        </mc:Choice>
        <mc:Fallback>
          <p:sp>
            <p:nvSpPr>
              <p:cNvPr id="14" name="TextBox 13"/>
              <p:cNvSpPr txBox="1">
                <a:spLocks noRot="1" noChangeAspect="1" noMove="1" noResize="1" noEditPoints="1" noAdjustHandles="1" noChangeArrowheads="1" noChangeShapeType="1" noTextEdit="1"/>
              </p:cNvSpPr>
              <p:nvPr/>
            </p:nvSpPr>
            <p:spPr>
              <a:xfrm>
                <a:off x="142844" y="1142984"/>
                <a:ext cx="5572164" cy="5078313"/>
              </a:xfrm>
              <a:prstGeom prst="rect">
                <a:avLst/>
              </a:prstGeom>
              <a:blipFill rotWithShape="1">
                <a:blip r:embed="rId2"/>
                <a:stretch>
                  <a:fillRect l="-543" t="-357" r="-1194" b="-357"/>
                </a:stretch>
              </a:blipFill>
              <a:ln>
                <a:solidFill>
                  <a:schemeClr val="accent1"/>
                </a:solidFill>
              </a:ln>
            </p:spPr>
            <p:txBody>
              <a:bodyPr/>
              <a:lstStyle/>
              <a:p>
                <a:r>
                  <a:rPr lang="en-GB">
                    <a:noFill/>
                  </a:rPr>
                  <a:t> </a:t>
                </a:r>
              </a:p>
            </p:txBody>
          </p:sp>
        </mc:Fallback>
      </mc:AlternateContent>
      <p:sp>
        <p:nvSpPr>
          <p:cNvPr id="3" name="Rounded Rectangle 2">
            <a:hlinkClick r:id="rId3" action="ppaction://hlinksldjump"/>
          </p:cNvPr>
          <p:cNvSpPr/>
          <p:nvPr/>
        </p:nvSpPr>
        <p:spPr>
          <a:xfrm>
            <a:off x="5842972" y="1144869"/>
            <a:ext cx="3121516" cy="360040"/>
          </a:xfrm>
          <a:prstGeom prst="roundRect">
            <a:avLst/>
          </a:prstGeom>
          <a:solidFill>
            <a:schemeClr val="accent2">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do we want to find out?</a:t>
            </a:r>
            <a:endParaRPr lang="en-GB" dirty="0">
              <a:solidFill>
                <a:schemeClr val="bg1">
                  <a:lumMod val="50000"/>
                </a:schemeClr>
              </a:solidFill>
            </a:endParaRPr>
          </a:p>
        </p:txBody>
      </p:sp>
      <p:sp>
        <p:nvSpPr>
          <p:cNvPr id="16" name="Rounded Rectangle 15">
            <a:hlinkClick r:id="rId4" action="ppaction://hlinksldjump"/>
          </p:cNvPr>
          <p:cNvSpPr/>
          <p:nvPr/>
        </p:nvSpPr>
        <p:spPr>
          <a:xfrm>
            <a:off x="5842972" y="1657308"/>
            <a:ext cx="3121516" cy="547556"/>
          </a:xfrm>
          <a:prstGeom prst="round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useful information do we know?</a:t>
            </a:r>
            <a:endParaRPr lang="en-GB" dirty="0">
              <a:solidFill>
                <a:schemeClr val="bg1">
                  <a:lumMod val="50000"/>
                </a:schemeClr>
              </a:solidFill>
            </a:endParaRPr>
          </a:p>
        </p:txBody>
      </p:sp>
      <p:sp>
        <p:nvSpPr>
          <p:cNvPr id="17" name="Rounded Rectangle 16"/>
          <p:cNvSpPr/>
          <p:nvPr/>
        </p:nvSpPr>
        <p:spPr>
          <a:xfrm>
            <a:off x="5842972" y="3501008"/>
            <a:ext cx="3121516" cy="36004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have we learned?</a:t>
            </a:r>
            <a:endParaRPr lang="en-GB" dirty="0">
              <a:solidFill>
                <a:schemeClr val="tx1"/>
              </a:solidFill>
            </a:endParaRPr>
          </a:p>
        </p:txBody>
      </p:sp>
      <p:sp>
        <p:nvSpPr>
          <p:cNvPr id="18" name="Rounded Rectangle 17">
            <a:hlinkClick r:id="rId5" action="ppaction://hlinksldjump"/>
          </p:cNvPr>
          <p:cNvSpPr/>
          <p:nvPr/>
        </p:nvSpPr>
        <p:spPr>
          <a:xfrm>
            <a:off x="5849024" y="2384884"/>
            <a:ext cx="3121516" cy="900100"/>
          </a:xfrm>
          <a:prstGeom prst="round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other mathematical techniques do we need to apply?</a:t>
            </a:r>
            <a:endParaRPr lang="en-GB" dirty="0">
              <a:solidFill>
                <a:schemeClr val="bg1">
                  <a:lumMod val="50000"/>
                </a:schemeClr>
              </a:solidFill>
            </a:endParaRPr>
          </a:p>
        </p:txBody>
      </p:sp>
      <p:sp>
        <p:nvSpPr>
          <p:cNvPr id="10" name="Rounded Rectangle 9">
            <a:hlinkClick r:id="rId6" action="ppaction://hlinksldjump"/>
          </p:cNvPr>
          <p:cNvSpPr/>
          <p:nvPr/>
        </p:nvSpPr>
        <p:spPr>
          <a:xfrm>
            <a:off x="5842972" y="6402968"/>
            <a:ext cx="3121516" cy="36004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Back to start</a:t>
            </a:r>
            <a:endParaRPr lang="en-GB" dirty="0">
              <a:solidFill>
                <a:schemeClr val="tx1"/>
              </a:solidFill>
            </a:endParaRP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364" y="1813281"/>
            <a:ext cx="5297123" cy="147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143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42852"/>
            <a:ext cx="8858312" cy="928694"/>
          </a:xfrm>
        </p:spPr>
        <p:style>
          <a:lnRef idx="1">
            <a:schemeClr val="accent4"/>
          </a:lnRef>
          <a:fillRef idx="2">
            <a:schemeClr val="accent4"/>
          </a:fillRef>
          <a:effectRef idx="1">
            <a:schemeClr val="accent4"/>
          </a:effectRef>
          <a:fontRef idx="minor">
            <a:schemeClr val="dk1"/>
          </a:fontRef>
        </p:style>
        <p:txBody>
          <a:bodyPr>
            <a:normAutofit/>
          </a:bodyPr>
          <a:lstStyle/>
          <a:p>
            <a:r>
              <a:rPr lang="en-GB" sz="4000" dirty="0" smtClean="0">
                <a:solidFill>
                  <a:schemeClr val="tx1">
                    <a:lumMod val="95000"/>
                    <a:lumOff val="5000"/>
                  </a:schemeClr>
                </a:solidFill>
              </a:rPr>
              <a:t>Mathematics Unit </a:t>
            </a:r>
            <a:r>
              <a:rPr lang="en-GB" sz="4000" dirty="0" smtClean="0">
                <a:solidFill>
                  <a:schemeClr val="tx1">
                    <a:lumMod val="95000"/>
                    <a:lumOff val="5000"/>
                  </a:schemeClr>
                </a:solidFill>
              </a:rPr>
              <a:t>25</a:t>
            </a:r>
            <a:r>
              <a:rPr lang="en-GB" sz="4000" dirty="0">
                <a:solidFill>
                  <a:schemeClr val="tx1">
                    <a:lumMod val="95000"/>
                    <a:lumOff val="5000"/>
                  </a:schemeClr>
                </a:solidFill>
              </a:rPr>
              <a:t>: The Best Car</a:t>
            </a:r>
            <a:endParaRPr lang="en-US" sz="4000" dirty="0">
              <a:solidFill>
                <a:schemeClr val="tx1">
                  <a:lumMod val="95000"/>
                  <a:lumOff val="5000"/>
                </a:schemeClr>
              </a:solidFill>
            </a:endParaRPr>
          </a:p>
        </p:txBody>
      </p:sp>
      <mc:AlternateContent xmlns:mc="http://schemas.openxmlformats.org/markup-compatibility/2006">
        <mc:Choice xmlns:a14="http://schemas.microsoft.com/office/drawing/2010/main" Requires="a14">
          <p:sp>
            <p:nvSpPr>
              <p:cNvPr id="14" name="TextBox 13"/>
              <p:cNvSpPr txBox="1"/>
              <p:nvPr/>
            </p:nvSpPr>
            <p:spPr>
              <a:xfrm>
                <a:off x="142844" y="1142984"/>
                <a:ext cx="5572164" cy="5632311"/>
              </a:xfrm>
              <a:prstGeom prst="rect">
                <a:avLst/>
              </a:prstGeom>
              <a:solidFill>
                <a:schemeClr val="bg1"/>
              </a:solidFill>
              <a:ln>
                <a:solidFill>
                  <a:schemeClr val="accent1"/>
                </a:solidFill>
              </a:ln>
              <a:scene3d>
                <a:camera prst="orthographicFront"/>
                <a:lightRig rig="threePt" dir="t"/>
              </a:scene3d>
              <a:sp3d prstMaterial="dkEdge"/>
            </p:spPr>
            <p:txBody>
              <a:bodyPr wrap="square" rtlCol="0">
                <a:spAutoFit/>
              </a:bodyPr>
              <a:lstStyle/>
              <a:p>
                <a:r>
                  <a:rPr lang="en-US" dirty="0" smtClean="0">
                    <a:solidFill>
                      <a:schemeClr val="bg1">
                        <a:lumMod val="50000"/>
                      </a:schemeClr>
                    </a:solidFill>
                  </a:rPr>
                  <a:t>A car magazine uses a rating system to evaluate new cars, and gives the award of “The Car of the Year” to the car with the highest total score.  Five new cars are being evaluated, and their ratings are shown in the table.</a:t>
                </a:r>
              </a:p>
              <a:p>
                <a:endParaRPr lang="en-US" dirty="0">
                  <a:solidFill>
                    <a:schemeClr val="bg1">
                      <a:lumMod val="50000"/>
                    </a:schemeClr>
                  </a:solidFill>
                </a:endParaRPr>
              </a:p>
              <a:p>
                <a:endParaRPr lang="en-US" dirty="0">
                  <a:solidFill>
                    <a:schemeClr val="bg1">
                      <a:lumMod val="50000"/>
                    </a:schemeClr>
                  </a:solidFill>
                </a:endParaRPr>
              </a:p>
              <a:p>
                <a:endParaRPr lang="en-US" dirty="0">
                  <a:solidFill>
                    <a:schemeClr val="bg1">
                      <a:lumMod val="50000"/>
                    </a:schemeClr>
                  </a:solidFill>
                </a:endParaRPr>
              </a:p>
              <a:p>
                <a:endParaRPr lang="en-US" dirty="0">
                  <a:solidFill>
                    <a:schemeClr val="bg1">
                      <a:lumMod val="50000"/>
                    </a:schemeClr>
                  </a:solidFill>
                </a:endParaRPr>
              </a:p>
              <a:p>
                <a:endParaRPr lang="en-US" dirty="0">
                  <a:solidFill>
                    <a:schemeClr val="bg1">
                      <a:lumMod val="50000"/>
                    </a:schemeClr>
                  </a:solidFill>
                </a:endParaRPr>
              </a:p>
              <a:p>
                <a:endParaRPr lang="en-US" dirty="0">
                  <a:solidFill>
                    <a:schemeClr val="bg1">
                      <a:lumMod val="50000"/>
                    </a:schemeClr>
                  </a:solidFill>
                </a:endParaRPr>
              </a:p>
              <a:p>
                <a:r>
                  <a:rPr lang="en-US" dirty="0">
                    <a:solidFill>
                      <a:schemeClr val="bg1">
                        <a:lumMod val="50000"/>
                      </a:schemeClr>
                    </a:solidFill>
                  </a:rPr>
                  <a:t>The ratings are interpreted as follows:</a:t>
                </a:r>
              </a:p>
              <a:p>
                <a:r>
                  <a:rPr lang="en-US" dirty="0">
                    <a:solidFill>
                      <a:schemeClr val="bg1">
                        <a:lumMod val="50000"/>
                      </a:schemeClr>
                    </a:solidFill>
                  </a:rPr>
                  <a:t>3 points = Excellent; 2 points = Good; 1 point = Fair</a:t>
                </a:r>
              </a:p>
              <a:p>
                <a:endParaRPr lang="en-US" dirty="0">
                  <a:solidFill>
                    <a:schemeClr val="bg1">
                      <a:lumMod val="50000"/>
                    </a:schemeClr>
                  </a:solidFill>
                </a:endParaRPr>
              </a:p>
              <a:p>
                <a:r>
                  <a:rPr lang="en-US" b="1" dirty="0">
                    <a:solidFill>
                      <a:schemeClr val="bg1">
                        <a:lumMod val="50000"/>
                      </a:schemeClr>
                    </a:solidFill>
                  </a:rPr>
                  <a:t>QUESTION 25.1</a:t>
                </a:r>
              </a:p>
              <a:p>
                <a:r>
                  <a:rPr lang="en-US" dirty="0">
                    <a:solidFill>
                      <a:schemeClr val="bg1">
                        <a:lumMod val="50000"/>
                      </a:schemeClr>
                    </a:solidFill>
                  </a:rPr>
                  <a:t>To calculate the total score for a car, the car magazine uses the following rule, which is a weighted sum of the individual score points:</a:t>
                </a:r>
              </a:p>
              <a:p>
                <a:r>
                  <a:rPr lang="en-US" dirty="0">
                    <a:solidFill>
                      <a:schemeClr val="bg1">
                        <a:lumMod val="50000"/>
                      </a:schemeClr>
                    </a:solidFill>
                  </a:rPr>
                  <a:t>Total </a:t>
                </a:r>
                <a:r>
                  <a:rPr lang="en-US" dirty="0" smtClean="0">
                    <a:solidFill>
                      <a:schemeClr val="bg1">
                        <a:lumMod val="50000"/>
                      </a:schemeClr>
                    </a:solidFill>
                  </a:rPr>
                  <a:t>score </a:t>
                </a:r>
                <a:r>
                  <a:rPr lang="en-US" dirty="0">
                    <a:solidFill>
                      <a:schemeClr val="bg1">
                        <a:lumMod val="50000"/>
                      </a:schemeClr>
                    </a:solidFill>
                  </a:rPr>
                  <a:t>= </a:t>
                </a:r>
                <a14:m>
                  <m:oMath xmlns:m="http://schemas.openxmlformats.org/officeDocument/2006/math">
                    <m:d>
                      <m:dPr>
                        <m:ctrlPr>
                          <a:rPr lang="en-GB" i="1">
                            <a:solidFill>
                              <a:schemeClr val="bg1">
                                <a:lumMod val="50000"/>
                              </a:schemeClr>
                            </a:solidFill>
                            <a:latin typeface="Cambria Math"/>
                          </a:rPr>
                        </m:ctrlPr>
                      </m:dPr>
                      <m:e>
                        <m:r>
                          <a:rPr lang="en-GB" i="1">
                            <a:solidFill>
                              <a:schemeClr val="bg1">
                                <a:lumMod val="50000"/>
                              </a:schemeClr>
                            </a:solidFill>
                            <a:latin typeface="Cambria Math"/>
                          </a:rPr>
                          <m:t>3</m:t>
                        </m:r>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𝑆</m:t>
                        </m:r>
                      </m:e>
                    </m:d>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𝐹</m:t>
                    </m:r>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𝐸</m:t>
                    </m:r>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𝑇</m:t>
                    </m:r>
                  </m:oMath>
                </a14:m>
                <a:endParaRPr lang="en-GB" dirty="0">
                  <a:solidFill>
                    <a:schemeClr val="bg1">
                      <a:lumMod val="50000"/>
                    </a:schemeClr>
                  </a:solidFill>
                </a:endParaRPr>
              </a:p>
              <a:p>
                <a:r>
                  <a:rPr lang="en-GB" dirty="0"/>
                  <a:t>Calculate the total score for </a:t>
                </a:r>
                <a:r>
                  <a:rPr lang="en-GB" dirty="0" smtClean="0"/>
                  <a:t>car </a:t>
                </a:r>
                <a:r>
                  <a:rPr lang="en-GB" dirty="0"/>
                  <a:t>“</a:t>
                </a:r>
                <a:r>
                  <a:rPr lang="en-GB" dirty="0" err="1"/>
                  <a:t>Ca</a:t>
                </a:r>
                <a:r>
                  <a:rPr lang="en-GB" dirty="0"/>
                  <a:t>”.</a:t>
                </a:r>
              </a:p>
            </p:txBody>
          </p:sp>
        </mc:Choice>
        <mc:Fallback>
          <p:sp>
            <p:nvSpPr>
              <p:cNvPr id="14" name="TextBox 13"/>
              <p:cNvSpPr txBox="1">
                <a:spLocks noRot="1" noChangeAspect="1" noMove="1" noResize="1" noEditPoints="1" noAdjustHandles="1" noChangeArrowheads="1" noChangeShapeType="1" noTextEdit="1"/>
              </p:cNvSpPr>
              <p:nvPr/>
            </p:nvSpPr>
            <p:spPr>
              <a:xfrm>
                <a:off x="142844" y="1142984"/>
                <a:ext cx="5572164" cy="5632311"/>
              </a:xfrm>
              <a:prstGeom prst="rect">
                <a:avLst/>
              </a:prstGeom>
              <a:blipFill rotWithShape="1">
                <a:blip r:embed="rId2"/>
                <a:stretch>
                  <a:fillRect l="-543" t="-322" r="-869" b="-215"/>
                </a:stretch>
              </a:blipFill>
              <a:ln>
                <a:solidFill>
                  <a:schemeClr val="accent1"/>
                </a:solidFill>
              </a:ln>
            </p:spPr>
            <p:txBody>
              <a:bodyPr/>
              <a:lstStyle/>
              <a:p>
                <a:r>
                  <a:rPr lang="en-GB">
                    <a:noFill/>
                  </a:rPr>
                  <a:t> </a:t>
                </a:r>
              </a:p>
            </p:txBody>
          </p:sp>
        </mc:Fallback>
      </mc:AlternateContent>
      <p:sp>
        <p:nvSpPr>
          <p:cNvPr id="3" name="Rounded Rectangle 2"/>
          <p:cNvSpPr/>
          <p:nvPr/>
        </p:nvSpPr>
        <p:spPr>
          <a:xfrm>
            <a:off x="5842972" y="1144869"/>
            <a:ext cx="3121516" cy="36004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do we want to find out?</a:t>
            </a:r>
            <a:endParaRPr lang="en-GB" dirty="0">
              <a:solidFill>
                <a:schemeClr val="tx1"/>
              </a:solidFill>
            </a:endParaRPr>
          </a:p>
        </p:txBody>
      </p:sp>
      <p:sp>
        <p:nvSpPr>
          <p:cNvPr id="16" name="Rounded Rectangle 15">
            <a:hlinkClick r:id="rId3" action="ppaction://hlinksldjump"/>
          </p:cNvPr>
          <p:cNvSpPr/>
          <p:nvPr/>
        </p:nvSpPr>
        <p:spPr>
          <a:xfrm>
            <a:off x="5842972" y="1657308"/>
            <a:ext cx="3121516" cy="547556"/>
          </a:xfrm>
          <a:prstGeom prst="round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useful information do we know?</a:t>
            </a:r>
            <a:endParaRPr lang="en-GB" dirty="0">
              <a:solidFill>
                <a:schemeClr val="bg1">
                  <a:lumMod val="50000"/>
                </a:schemeClr>
              </a:solidFill>
            </a:endParaRPr>
          </a:p>
        </p:txBody>
      </p:sp>
      <p:sp>
        <p:nvSpPr>
          <p:cNvPr id="17" name="Rounded Rectangle 16">
            <a:hlinkClick r:id="rId4" action="ppaction://hlinksldjump"/>
          </p:cNvPr>
          <p:cNvSpPr/>
          <p:nvPr/>
        </p:nvSpPr>
        <p:spPr>
          <a:xfrm>
            <a:off x="5842972" y="3501008"/>
            <a:ext cx="3121516" cy="360040"/>
          </a:xfrm>
          <a:prstGeom prst="round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have we learned?</a:t>
            </a:r>
            <a:endParaRPr lang="en-GB" dirty="0">
              <a:solidFill>
                <a:schemeClr val="bg1">
                  <a:lumMod val="50000"/>
                </a:schemeClr>
              </a:solidFill>
            </a:endParaRPr>
          </a:p>
        </p:txBody>
      </p:sp>
      <p:sp>
        <p:nvSpPr>
          <p:cNvPr id="18" name="Rounded Rectangle 17">
            <a:hlinkClick r:id="rId5" action="ppaction://hlinksldjump"/>
          </p:cNvPr>
          <p:cNvSpPr/>
          <p:nvPr/>
        </p:nvSpPr>
        <p:spPr>
          <a:xfrm>
            <a:off x="5849024" y="2384884"/>
            <a:ext cx="3121516" cy="900100"/>
          </a:xfrm>
          <a:prstGeom prst="round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other mathematical techniques do we need to apply?</a:t>
            </a:r>
            <a:endParaRPr lang="en-GB" dirty="0">
              <a:solidFill>
                <a:schemeClr val="bg1">
                  <a:lumMod val="50000"/>
                </a:schemeClr>
              </a:solidFill>
            </a:endParaRPr>
          </a:p>
        </p:txBody>
      </p:sp>
      <p:sp>
        <p:nvSpPr>
          <p:cNvPr id="10" name="Rounded Rectangle 9">
            <a:hlinkClick r:id="rId6" action="ppaction://hlinksldjump"/>
          </p:cNvPr>
          <p:cNvSpPr/>
          <p:nvPr/>
        </p:nvSpPr>
        <p:spPr>
          <a:xfrm>
            <a:off x="5842972" y="6402968"/>
            <a:ext cx="3121516" cy="36004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Back to start</a:t>
            </a:r>
            <a:endParaRPr lang="en-GB" dirty="0">
              <a:solidFill>
                <a:schemeClr val="tx1"/>
              </a:solidFill>
            </a:endParaRPr>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364" y="2636912"/>
            <a:ext cx="5297123" cy="147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883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42852"/>
            <a:ext cx="8858312" cy="928694"/>
          </a:xfrm>
        </p:spPr>
        <p:style>
          <a:lnRef idx="1">
            <a:schemeClr val="accent4"/>
          </a:lnRef>
          <a:fillRef idx="2">
            <a:schemeClr val="accent4"/>
          </a:fillRef>
          <a:effectRef idx="1">
            <a:schemeClr val="accent4"/>
          </a:effectRef>
          <a:fontRef idx="minor">
            <a:schemeClr val="dk1"/>
          </a:fontRef>
        </p:style>
        <p:txBody>
          <a:bodyPr>
            <a:normAutofit/>
          </a:bodyPr>
          <a:lstStyle/>
          <a:p>
            <a:r>
              <a:rPr lang="en-GB" sz="4000" dirty="0" smtClean="0">
                <a:solidFill>
                  <a:schemeClr val="tx1">
                    <a:lumMod val="95000"/>
                    <a:lumOff val="5000"/>
                  </a:schemeClr>
                </a:solidFill>
              </a:rPr>
              <a:t>Mathematics Unit </a:t>
            </a:r>
            <a:r>
              <a:rPr lang="en-GB" sz="4000" dirty="0" smtClean="0">
                <a:solidFill>
                  <a:schemeClr val="tx1">
                    <a:lumMod val="95000"/>
                    <a:lumOff val="5000"/>
                  </a:schemeClr>
                </a:solidFill>
              </a:rPr>
              <a:t>25</a:t>
            </a:r>
            <a:r>
              <a:rPr lang="en-GB" sz="4000" dirty="0">
                <a:solidFill>
                  <a:schemeClr val="tx1">
                    <a:lumMod val="95000"/>
                    <a:lumOff val="5000"/>
                  </a:schemeClr>
                </a:solidFill>
              </a:rPr>
              <a:t>: The Best Car</a:t>
            </a:r>
            <a:endParaRPr lang="en-US" sz="4000" dirty="0">
              <a:solidFill>
                <a:schemeClr val="tx1">
                  <a:lumMod val="95000"/>
                  <a:lumOff val="5000"/>
                </a:schemeClr>
              </a:solidFill>
            </a:endParaRPr>
          </a:p>
        </p:txBody>
      </p:sp>
      <mc:AlternateContent xmlns:mc="http://schemas.openxmlformats.org/markup-compatibility/2006">
        <mc:Choice xmlns:a14="http://schemas.microsoft.com/office/drawing/2010/main" Requires="a14">
          <p:sp>
            <p:nvSpPr>
              <p:cNvPr id="14" name="TextBox 13"/>
              <p:cNvSpPr txBox="1"/>
              <p:nvPr/>
            </p:nvSpPr>
            <p:spPr>
              <a:xfrm>
                <a:off x="142844" y="1142984"/>
                <a:ext cx="5572164" cy="5632311"/>
              </a:xfrm>
              <a:prstGeom prst="rect">
                <a:avLst/>
              </a:prstGeom>
              <a:solidFill>
                <a:schemeClr val="bg1"/>
              </a:solidFill>
              <a:ln>
                <a:solidFill>
                  <a:schemeClr val="accent1"/>
                </a:solidFill>
              </a:ln>
              <a:scene3d>
                <a:camera prst="orthographicFront"/>
                <a:lightRig rig="threePt" dir="t"/>
              </a:scene3d>
              <a:sp3d prstMaterial="dkEdge"/>
            </p:spPr>
            <p:txBody>
              <a:bodyPr wrap="square" rtlCol="0">
                <a:spAutoFit/>
              </a:bodyPr>
              <a:lstStyle/>
              <a:p>
                <a:r>
                  <a:rPr lang="en-US" dirty="0">
                    <a:solidFill>
                      <a:schemeClr val="bg1">
                        <a:lumMod val="50000"/>
                      </a:schemeClr>
                    </a:solidFill>
                  </a:rPr>
                  <a:t>A car magazine uses a rating system to evaluate new cars, and gives the award of “The Car of the Year” to the car with the highest total score.  </a:t>
                </a:r>
                <a:r>
                  <a:rPr lang="en-US" dirty="0"/>
                  <a:t>Five new cars are being evaluated, and their ratings are shown in the table.</a:t>
                </a:r>
              </a:p>
              <a:p>
                <a:endParaRPr lang="en-US" dirty="0"/>
              </a:p>
              <a:p>
                <a:endParaRPr lang="en-US" dirty="0"/>
              </a:p>
              <a:p>
                <a:endParaRPr lang="en-US" dirty="0"/>
              </a:p>
              <a:p>
                <a:endParaRPr lang="en-US" dirty="0"/>
              </a:p>
              <a:p>
                <a:endParaRPr lang="en-US" dirty="0"/>
              </a:p>
              <a:p>
                <a:endParaRPr lang="en-US" dirty="0"/>
              </a:p>
              <a:p>
                <a:r>
                  <a:rPr lang="en-US" dirty="0"/>
                  <a:t>The ratings are interpreted as follows:</a:t>
                </a:r>
              </a:p>
              <a:p>
                <a:r>
                  <a:rPr lang="en-US" dirty="0"/>
                  <a:t>3 points = Excellent; 2 points = Good; 1 point = Fair</a:t>
                </a:r>
              </a:p>
              <a:p>
                <a:endParaRPr lang="en-US" dirty="0"/>
              </a:p>
              <a:p>
                <a:r>
                  <a:rPr lang="en-US" b="1" dirty="0" smtClean="0">
                    <a:solidFill>
                      <a:schemeClr val="bg1">
                        <a:lumMod val="50000"/>
                      </a:schemeClr>
                    </a:solidFill>
                  </a:rPr>
                  <a:t>QUESTION 25.1</a:t>
                </a:r>
              </a:p>
              <a:p>
                <a:r>
                  <a:rPr lang="en-US" dirty="0" smtClean="0">
                    <a:solidFill>
                      <a:schemeClr val="tx1"/>
                    </a:solidFill>
                  </a:rPr>
                  <a:t>To calculate the total score for a car, the car magazine uses the following rule, which is a weighted sum of the individual score points:</a:t>
                </a:r>
              </a:p>
              <a:p>
                <a:r>
                  <a:rPr lang="en-US" dirty="0">
                    <a:solidFill>
                      <a:schemeClr val="tx1"/>
                    </a:solidFill>
                  </a:rPr>
                  <a:t>Total </a:t>
                </a:r>
                <a:r>
                  <a:rPr lang="en-US" dirty="0" smtClean="0">
                    <a:solidFill>
                      <a:schemeClr val="tx1"/>
                    </a:solidFill>
                  </a:rPr>
                  <a:t>score </a:t>
                </a:r>
                <a:r>
                  <a:rPr lang="en-US" dirty="0">
                    <a:solidFill>
                      <a:schemeClr val="tx1"/>
                    </a:solidFill>
                  </a:rPr>
                  <a:t>= </a:t>
                </a:r>
                <a14:m>
                  <m:oMath xmlns:m="http://schemas.openxmlformats.org/officeDocument/2006/math">
                    <m:d>
                      <m:dPr>
                        <m:ctrlPr>
                          <a:rPr lang="en-GB" i="1">
                            <a:solidFill>
                              <a:schemeClr val="tx1"/>
                            </a:solidFill>
                            <a:latin typeface="Cambria Math"/>
                          </a:rPr>
                        </m:ctrlPr>
                      </m:dPr>
                      <m:e>
                        <m:r>
                          <a:rPr lang="en-GB" i="1">
                            <a:solidFill>
                              <a:schemeClr val="tx1"/>
                            </a:solidFill>
                            <a:latin typeface="Cambria Math"/>
                          </a:rPr>
                          <m:t>3</m:t>
                        </m:r>
                        <m:r>
                          <a:rPr lang="en-GB" i="1">
                            <a:solidFill>
                              <a:schemeClr val="tx1"/>
                            </a:solidFill>
                            <a:latin typeface="Cambria Math"/>
                            <a:ea typeface="Cambria Math"/>
                          </a:rPr>
                          <m:t>×</m:t>
                        </m:r>
                        <m:r>
                          <a:rPr lang="en-GB" i="1">
                            <a:solidFill>
                              <a:schemeClr val="tx1"/>
                            </a:solidFill>
                            <a:latin typeface="Cambria Math"/>
                            <a:ea typeface="Cambria Math"/>
                          </a:rPr>
                          <m:t>𝑆</m:t>
                        </m:r>
                      </m:e>
                    </m:d>
                    <m:r>
                      <a:rPr lang="en-GB" i="1">
                        <a:solidFill>
                          <a:schemeClr val="tx1"/>
                        </a:solidFill>
                        <a:latin typeface="Cambria Math"/>
                        <a:ea typeface="Cambria Math"/>
                      </a:rPr>
                      <m:t>+</m:t>
                    </m:r>
                    <m:r>
                      <a:rPr lang="en-GB" i="1">
                        <a:solidFill>
                          <a:schemeClr val="tx1"/>
                        </a:solidFill>
                        <a:latin typeface="Cambria Math"/>
                        <a:ea typeface="Cambria Math"/>
                      </a:rPr>
                      <m:t>𝐹</m:t>
                    </m:r>
                    <m:r>
                      <a:rPr lang="en-GB" i="1">
                        <a:solidFill>
                          <a:schemeClr val="tx1"/>
                        </a:solidFill>
                        <a:latin typeface="Cambria Math"/>
                        <a:ea typeface="Cambria Math"/>
                      </a:rPr>
                      <m:t>+</m:t>
                    </m:r>
                    <m:r>
                      <a:rPr lang="en-GB" i="1">
                        <a:solidFill>
                          <a:schemeClr val="tx1"/>
                        </a:solidFill>
                        <a:latin typeface="Cambria Math"/>
                        <a:ea typeface="Cambria Math"/>
                      </a:rPr>
                      <m:t>𝐸</m:t>
                    </m:r>
                    <m:r>
                      <a:rPr lang="en-GB" i="1">
                        <a:solidFill>
                          <a:schemeClr val="tx1"/>
                        </a:solidFill>
                        <a:latin typeface="Cambria Math"/>
                        <a:ea typeface="Cambria Math"/>
                      </a:rPr>
                      <m:t>+</m:t>
                    </m:r>
                    <m:r>
                      <a:rPr lang="en-GB" i="1">
                        <a:solidFill>
                          <a:schemeClr val="tx1"/>
                        </a:solidFill>
                        <a:latin typeface="Cambria Math"/>
                        <a:ea typeface="Cambria Math"/>
                      </a:rPr>
                      <m:t>𝑇</m:t>
                    </m:r>
                  </m:oMath>
                </a14:m>
                <a:endParaRPr lang="en-GB" dirty="0">
                  <a:solidFill>
                    <a:schemeClr val="tx1"/>
                  </a:solidFill>
                </a:endParaRPr>
              </a:p>
              <a:p>
                <a:r>
                  <a:rPr lang="en-GB" dirty="0">
                    <a:solidFill>
                      <a:schemeClr val="bg1">
                        <a:lumMod val="50000"/>
                      </a:schemeClr>
                    </a:solidFill>
                  </a:rPr>
                  <a:t>Calculate the total score for </a:t>
                </a:r>
                <a:r>
                  <a:rPr lang="en-GB" dirty="0" smtClean="0">
                    <a:solidFill>
                      <a:schemeClr val="bg1">
                        <a:lumMod val="50000"/>
                      </a:schemeClr>
                    </a:solidFill>
                  </a:rPr>
                  <a:t>car </a:t>
                </a:r>
                <a:r>
                  <a:rPr lang="en-GB" dirty="0">
                    <a:solidFill>
                      <a:schemeClr val="bg1">
                        <a:lumMod val="50000"/>
                      </a:schemeClr>
                    </a:solidFill>
                  </a:rPr>
                  <a:t>“</a:t>
                </a:r>
                <a:r>
                  <a:rPr lang="en-GB" dirty="0" err="1">
                    <a:solidFill>
                      <a:schemeClr val="bg1">
                        <a:lumMod val="50000"/>
                      </a:schemeClr>
                    </a:solidFill>
                  </a:rPr>
                  <a:t>Ca</a:t>
                </a:r>
                <a:r>
                  <a:rPr lang="en-GB" dirty="0">
                    <a:solidFill>
                      <a:schemeClr val="bg1">
                        <a:lumMod val="50000"/>
                      </a:schemeClr>
                    </a:solidFill>
                  </a:rPr>
                  <a:t>”.</a:t>
                </a:r>
              </a:p>
            </p:txBody>
          </p:sp>
        </mc:Choice>
        <mc:Fallback>
          <p:sp>
            <p:nvSpPr>
              <p:cNvPr id="14" name="TextBox 13"/>
              <p:cNvSpPr txBox="1">
                <a:spLocks noRot="1" noChangeAspect="1" noMove="1" noResize="1" noEditPoints="1" noAdjustHandles="1" noChangeArrowheads="1" noChangeShapeType="1" noTextEdit="1"/>
              </p:cNvSpPr>
              <p:nvPr/>
            </p:nvSpPr>
            <p:spPr>
              <a:xfrm>
                <a:off x="142844" y="1142984"/>
                <a:ext cx="5572164" cy="5632311"/>
              </a:xfrm>
              <a:prstGeom prst="rect">
                <a:avLst/>
              </a:prstGeom>
              <a:blipFill rotWithShape="1">
                <a:blip r:embed="rId2"/>
                <a:stretch>
                  <a:fillRect l="-543" t="-322" r="-869" b="-215"/>
                </a:stretch>
              </a:blipFill>
              <a:ln>
                <a:solidFill>
                  <a:schemeClr val="accent1"/>
                </a:solidFill>
              </a:ln>
            </p:spPr>
            <p:txBody>
              <a:bodyPr/>
              <a:lstStyle/>
              <a:p>
                <a:r>
                  <a:rPr lang="en-GB">
                    <a:noFill/>
                  </a:rPr>
                  <a:t> </a:t>
                </a:r>
              </a:p>
            </p:txBody>
          </p:sp>
        </mc:Fallback>
      </mc:AlternateContent>
      <p:sp>
        <p:nvSpPr>
          <p:cNvPr id="3" name="Rounded Rectangle 2">
            <a:hlinkClick r:id="rId3" action="ppaction://hlinksldjump"/>
          </p:cNvPr>
          <p:cNvSpPr/>
          <p:nvPr/>
        </p:nvSpPr>
        <p:spPr>
          <a:xfrm>
            <a:off x="5842972" y="1144869"/>
            <a:ext cx="3121516" cy="360040"/>
          </a:xfrm>
          <a:prstGeom prst="roundRect">
            <a:avLst/>
          </a:prstGeom>
          <a:solidFill>
            <a:schemeClr val="accent2">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do we want to find out?</a:t>
            </a:r>
            <a:endParaRPr lang="en-GB" dirty="0">
              <a:solidFill>
                <a:schemeClr val="bg1">
                  <a:lumMod val="50000"/>
                </a:schemeClr>
              </a:solidFill>
            </a:endParaRPr>
          </a:p>
        </p:txBody>
      </p:sp>
      <p:sp>
        <p:nvSpPr>
          <p:cNvPr id="16" name="Rounded Rectangle 15"/>
          <p:cNvSpPr/>
          <p:nvPr/>
        </p:nvSpPr>
        <p:spPr>
          <a:xfrm>
            <a:off x="5842972" y="1657308"/>
            <a:ext cx="3121516" cy="54755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useful information do we know?</a:t>
            </a:r>
            <a:endParaRPr lang="en-GB" dirty="0">
              <a:solidFill>
                <a:schemeClr val="tx1"/>
              </a:solidFill>
            </a:endParaRPr>
          </a:p>
        </p:txBody>
      </p:sp>
      <p:sp>
        <p:nvSpPr>
          <p:cNvPr id="17" name="Rounded Rectangle 16">
            <a:hlinkClick r:id="rId4" action="ppaction://hlinksldjump"/>
          </p:cNvPr>
          <p:cNvSpPr/>
          <p:nvPr/>
        </p:nvSpPr>
        <p:spPr>
          <a:xfrm>
            <a:off x="5842972" y="3501008"/>
            <a:ext cx="3121516" cy="360040"/>
          </a:xfrm>
          <a:prstGeom prst="round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have we learned?</a:t>
            </a:r>
            <a:endParaRPr lang="en-GB" dirty="0">
              <a:solidFill>
                <a:schemeClr val="bg1">
                  <a:lumMod val="50000"/>
                </a:schemeClr>
              </a:solidFill>
            </a:endParaRPr>
          </a:p>
        </p:txBody>
      </p:sp>
      <p:sp>
        <p:nvSpPr>
          <p:cNvPr id="18" name="Rounded Rectangle 17">
            <a:hlinkClick r:id="rId5" action="ppaction://hlinksldjump"/>
          </p:cNvPr>
          <p:cNvSpPr/>
          <p:nvPr/>
        </p:nvSpPr>
        <p:spPr>
          <a:xfrm>
            <a:off x="5849024" y="2384884"/>
            <a:ext cx="3121516" cy="900100"/>
          </a:xfrm>
          <a:prstGeom prst="round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other mathematical techniques do we need to apply?</a:t>
            </a:r>
            <a:endParaRPr lang="en-GB" dirty="0">
              <a:solidFill>
                <a:schemeClr val="bg1">
                  <a:lumMod val="50000"/>
                </a:schemeClr>
              </a:solidFill>
            </a:endParaRPr>
          </a:p>
        </p:txBody>
      </p:sp>
      <p:sp>
        <p:nvSpPr>
          <p:cNvPr id="10" name="Rounded Rectangle 9">
            <a:hlinkClick r:id="rId6" action="ppaction://hlinksldjump"/>
          </p:cNvPr>
          <p:cNvSpPr/>
          <p:nvPr/>
        </p:nvSpPr>
        <p:spPr>
          <a:xfrm>
            <a:off x="5842972" y="6402968"/>
            <a:ext cx="3121516" cy="36004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Back to start</a:t>
            </a:r>
            <a:endParaRPr lang="en-GB" dirty="0">
              <a:solidFill>
                <a:schemeClr val="tx1"/>
              </a:solidFill>
            </a:endParaRPr>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364" y="2636912"/>
            <a:ext cx="5297123" cy="147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00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42852"/>
            <a:ext cx="8858312" cy="928694"/>
          </a:xfrm>
        </p:spPr>
        <p:style>
          <a:lnRef idx="1">
            <a:schemeClr val="accent4"/>
          </a:lnRef>
          <a:fillRef idx="2">
            <a:schemeClr val="accent4"/>
          </a:fillRef>
          <a:effectRef idx="1">
            <a:schemeClr val="accent4"/>
          </a:effectRef>
          <a:fontRef idx="minor">
            <a:schemeClr val="dk1"/>
          </a:fontRef>
        </p:style>
        <p:txBody>
          <a:bodyPr>
            <a:normAutofit/>
          </a:bodyPr>
          <a:lstStyle/>
          <a:p>
            <a:r>
              <a:rPr lang="en-GB" sz="4000" dirty="0" smtClean="0">
                <a:solidFill>
                  <a:schemeClr val="tx1">
                    <a:lumMod val="95000"/>
                    <a:lumOff val="5000"/>
                  </a:schemeClr>
                </a:solidFill>
              </a:rPr>
              <a:t>Mathematics Unit </a:t>
            </a:r>
            <a:r>
              <a:rPr lang="en-GB" sz="4000" dirty="0" smtClean="0">
                <a:solidFill>
                  <a:schemeClr val="tx1">
                    <a:lumMod val="95000"/>
                    <a:lumOff val="5000"/>
                  </a:schemeClr>
                </a:solidFill>
              </a:rPr>
              <a:t>25</a:t>
            </a:r>
            <a:r>
              <a:rPr lang="en-GB" sz="4000" dirty="0">
                <a:solidFill>
                  <a:schemeClr val="tx1">
                    <a:lumMod val="95000"/>
                    <a:lumOff val="5000"/>
                  </a:schemeClr>
                </a:solidFill>
              </a:rPr>
              <a:t>: The Best Car</a:t>
            </a:r>
            <a:endParaRPr lang="en-US" sz="4000" dirty="0">
              <a:solidFill>
                <a:schemeClr val="tx1">
                  <a:lumMod val="95000"/>
                  <a:lumOff val="5000"/>
                </a:schemeClr>
              </a:solidFill>
            </a:endParaRPr>
          </a:p>
        </p:txBody>
      </p:sp>
      <mc:AlternateContent xmlns:mc="http://schemas.openxmlformats.org/markup-compatibility/2006">
        <mc:Choice xmlns:a14="http://schemas.microsoft.com/office/drawing/2010/main" Requires="a14">
          <p:sp>
            <p:nvSpPr>
              <p:cNvPr id="14" name="TextBox 13"/>
              <p:cNvSpPr txBox="1"/>
              <p:nvPr/>
            </p:nvSpPr>
            <p:spPr>
              <a:xfrm>
                <a:off x="142844" y="1142984"/>
                <a:ext cx="5572164" cy="5632311"/>
              </a:xfrm>
              <a:prstGeom prst="rect">
                <a:avLst/>
              </a:prstGeom>
              <a:solidFill>
                <a:schemeClr val="bg1"/>
              </a:solidFill>
              <a:ln>
                <a:solidFill>
                  <a:schemeClr val="accent1"/>
                </a:solidFill>
              </a:ln>
              <a:scene3d>
                <a:camera prst="orthographicFront"/>
                <a:lightRig rig="threePt" dir="t"/>
              </a:scene3d>
              <a:sp3d prstMaterial="dkEdge"/>
            </p:spPr>
            <p:txBody>
              <a:bodyPr wrap="square" rtlCol="0">
                <a:spAutoFit/>
              </a:bodyPr>
              <a:lstStyle/>
              <a:p>
                <a:r>
                  <a:rPr lang="en-US" dirty="0">
                    <a:solidFill>
                      <a:schemeClr val="bg1">
                        <a:lumMod val="50000"/>
                      </a:schemeClr>
                    </a:solidFill>
                  </a:rPr>
                  <a:t>A car magazine uses a rating system to evaluate new cars, and gives the award of “The Car of the Year” to the car with the highest total score.  Five new cars are being evaluated, and their ratings are shown in the </a:t>
                </a:r>
                <a:r>
                  <a:rPr lang="en-US" dirty="0"/>
                  <a:t>table</a:t>
                </a:r>
                <a:r>
                  <a:rPr lang="en-US" dirty="0">
                    <a:solidFill>
                      <a:schemeClr val="bg1">
                        <a:lumMod val="50000"/>
                      </a:schemeClr>
                    </a:solidFill>
                  </a:rPr>
                  <a:t>.</a:t>
                </a:r>
              </a:p>
              <a:p>
                <a:endParaRPr lang="en-US" dirty="0"/>
              </a:p>
              <a:p>
                <a:endParaRPr lang="en-US" dirty="0"/>
              </a:p>
              <a:p>
                <a:endParaRPr lang="en-US" dirty="0"/>
              </a:p>
              <a:p>
                <a:endParaRPr lang="en-US" dirty="0"/>
              </a:p>
              <a:p>
                <a:endParaRPr lang="en-US" dirty="0"/>
              </a:p>
              <a:p>
                <a:endParaRPr lang="en-US" dirty="0"/>
              </a:p>
              <a:p>
                <a:r>
                  <a:rPr lang="en-US" dirty="0">
                    <a:solidFill>
                      <a:schemeClr val="bg1">
                        <a:lumMod val="50000"/>
                      </a:schemeClr>
                    </a:solidFill>
                  </a:rPr>
                  <a:t>The ratings are interpreted as follows:</a:t>
                </a:r>
              </a:p>
              <a:p>
                <a:r>
                  <a:rPr lang="en-US" dirty="0">
                    <a:solidFill>
                      <a:schemeClr val="bg1">
                        <a:lumMod val="50000"/>
                      </a:schemeClr>
                    </a:solidFill>
                  </a:rPr>
                  <a:t>3 points = Excellent; 2 points = Good; 1 point = Fair</a:t>
                </a:r>
              </a:p>
              <a:p>
                <a:endParaRPr lang="en-US" dirty="0">
                  <a:solidFill>
                    <a:schemeClr val="bg1">
                      <a:lumMod val="50000"/>
                    </a:schemeClr>
                  </a:solidFill>
                </a:endParaRPr>
              </a:p>
              <a:p>
                <a:r>
                  <a:rPr lang="en-US" b="1" dirty="0">
                    <a:solidFill>
                      <a:schemeClr val="bg1">
                        <a:lumMod val="50000"/>
                      </a:schemeClr>
                    </a:solidFill>
                  </a:rPr>
                  <a:t>QUESTION 25.1</a:t>
                </a:r>
              </a:p>
              <a:p>
                <a:r>
                  <a:rPr lang="en-US" dirty="0">
                    <a:solidFill>
                      <a:schemeClr val="bg1">
                        <a:lumMod val="50000"/>
                      </a:schemeClr>
                    </a:solidFill>
                  </a:rPr>
                  <a:t>To calculate the total score for a car, the car magazine uses the following </a:t>
                </a:r>
                <a:r>
                  <a:rPr lang="en-US" dirty="0"/>
                  <a:t>rule</a:t>
                </a:r>
                <a:r>
                  <a:rPr lang="en-US" dirty="0" smtClean="0">
                    <a:solidFill>
                      <a:schemeClr val="bg1">
                        <a:lumMod val="50000"/>
                      </a:schemeClr>
                    </a:solidFill>
                  </a:rPr>
                  <a:t>, which is a weighted sum of the individual score points:</a:t>
                </a:r>
              </a:p>
              <a:p>
                <a:r>
                  <a:rPr lang="en-US" dirty="0">
                    <a:solidFill>
                      <a:schemeClr val="bg1">
                        <a:lumMod val="50000"/>
                      </a:schemeClr>
                    </a:solidFill>
                  </a:rPr>
                  <a:t>Total </a:t>
                </a:r>
                <a:r>
                  <a:rPr lang="en-US" dirty="0" smtClean="0">
                    <a:solidFill>
                      <a:schemeClr val="bg1">
                        <a:lumMod val="50000"/>
                      </a:schemeClr>
                    </a:solidFill>
                  </a:rPr>
                  <a:t>score </a:t>
                </a:r>
                <a:r>
                  <a:rPr lang="en-US" dirty="0">
                    <a:solidFill>
                      <a:schemeClr val="bg1">
                        <a:lumMod val="50000"/>
                      </a:schemeClr>
                    </a:solidFill>
                  </a:rPr>
                  <a:t>= </a:t>
                </a:r>
                <a14:m>
                  <m:oMath xmlns:m="http://schemas.openxmlformats.org/officeDocument/2006/math">
                    <m:d>
                      <m:dPr>
                        <m:ctrlPr>
                          <a:rPr lang="en-GB" i="1">
                            <a:solidFill>
                              <a:schemeClr val="bg1">
                                <a:lumMod val="50000"/>
                              </a:schemeClr>
                            </a:solidFill>
                            <a:latin typeface="Cambria Math"/>
                          </a:rPr>
                        </m:ctrlPr>
                      </m:dPr>
                      <m:e>
                        <m:r>
                          <a:rPr lang="en-GB" i="1">
                            <a:solidFill>
                              <a:schemeClr val="bg1">
                                <a:lumMod val="50000"/>
                              </a:schemeClr>
                            </a:solidFill>
                            <a:latin typeface="Cambria Math"/>
                          </a:rPr>
                          <m:t>3</m:t>
                        </m:r>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𝑆</m:t>
                        </m:r>
                      </m:e>
                    </m:d>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𝐹</m:t>
                    </m:r>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𝐸</m:t>
                    </m:r>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𝑇</m:t>
                    </m:r>
                  </m:oMath>
                </a14:m>
                <a:endParaRPr lang="en-GB" dirty="0">
                  <a:solidFill>
                    <a:schemeClr val="bg1">
                      <a:lumMod val="50000"/>
                    </a:schemeClr>
                  </a:solidFill>
                </a:endParaRPr>
              </a:p>
              <a:p>
                <a:r>
                  <a:rPr lang="en-GB" dirty="0">
                    <a:solidFill>
                      <a:schemeClr val="bg1">
                        <a:lumMod val="50000"/>
                      </a:schemeClr>
                    </a:solidFill>
                  </a:rPr>
                  <a:t>Calculate the total score for </a:t>
                </a:r>
                <a:r>
                  <a:rPr lang="en-GB" dirty="0" smtClean="0">
                    <a:solidFill>
                      <a:schemeClr val="bg1">
                        <a:lumMod val="50000"/>
                      </a:schemeClr>
                    </a:solidFill>
                  </a:rPr>
                  <a:t>car </a:t>
                </a:r>
                <a:r>
                  <a:rPr lang="en-GB" dirty="0">
                    <a:solidFill>
                      <a:schemeClr val="bg1">
                        <a:lumMod val="50000"/>
                      </a:schemeClr>
                    </a:solidFill>
                  </a:rPr>
                  <a:t>“</a:t>
                </a:r>
                <a:r>
                  <a:rPr lang="en-GB" dirty="0" err="1">
                    <a:solidFill>
                      <a:schemeClr val="bg1">
                        <a:lumMod val="50000"/>
                      </a:schemeClr>
                    </a:solidFill>
                  </a:rPr>
                  <a:t>Ca</a:t>
                </a:r>
                <a:r>
                  <a:rPr lang="en-GB" dirty="0">
                    <a:solidFill>
                      <a:schemeClr val="bg1">
                        <a:lumMod val="50000"/>
                      </a:schemeClr>
                    </a:solidFill>
                  </a:rPr>
                  <a:t>”.</a:t>
                </a:r>
              </a:p>
            </p:txBody>
          </p:sp>
        </mc:Choice>
        <mc:Fallback>
          <p:sp>
            <p:nvSpPr>
              <p:cNvPr id="14" name="TextBox 13"/>
              <p:cNvSpPr txBox="1">
                <a:spLocks noRot="1" noChangeAspect="1" noMove="1" noResize="1" noEditPoints="1" noAdjustHandles="1" noChangeArrowheads="1" noChangeShapeType="1" noTextEdit="1"/>
              </p:cNvSpPr>
              <p:nvPr/>
            </p:nvSpPr>
            <p:spPr>
              <a:xfrm>
                <a:off x="142844" y="1142984"/>
                <a:ext cx="5572164" cy="5632311"/>
              </a:xfrm>
              <a:prstGeom prst="rect">
                <a:avLst/>
              </a:prstGeom>
              <a:blipFill rotWithShape="1">
                <a:blip r:embed="rId2"/>
                <a:stretch>
                  <a:fillRect l="-543" t="-322" r="-869" b="-215"/>
                </a:stretch>
              </a:blipFill>
              <a:ln>
                <a:solidFill>
                  <a:schemeClr val="accent1"/>
                </a:solidFill>
              </a:ln>
            </p:spPr>
            <p:txBody>
              <a:bodyPr/>
              <a:lstStyle/>
              <a:p>
                <a:r>
                  <a:rPr lang="en-GB">
                    <a:noFill/>
                  </a:rPr>
                  <a:t> </a:t>
                </a:r>
              </a:p>
            </p:txBody>
          </p:sp>
        </mc:Fallback>
      </mc:AlternateContent>
      <p:sp>
        <p:nvSpPr>
          <p:cNvPr id="3" name="Rounded Rectangle 2">
            <a:hlinkClick r:id="rId3" action="ppaction://hlinksldjump"/>
          </p:cNvPr>
          <p:cNvSpPr/>
          <p:nvPr/>
        </p:nvSpPr>
        <p:spPr>
          <a:xfrm>
            <a:off x="5842972" y="1144869"/>
            <a:ext cx="3121516" cy="360040"/>
          </a:xfrm>
          <a:prstGeom prst="roundRect">
            <a:avLst/>
          </a:prstGeom>
          <a:solidFill>
            <a:schemeClr val="accent2">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do we want to find out?</a:t>
            </a:r>
            <a:endParaRPr lang="en-GB" dirty="0">
              <a:solidFill>
                <a:schemeClr val="bg1">
                  <a:lumMod val="50000"/>
                </a:schemeClr>
              </a:solidFill>
            </a:endParaRPr>
          </a:p>
        </p:txBody>
      </p:sp>
      <p:sp>
        <p:nvSpPr>
          <p:cNvPr id="16" name="Rounded Rectangle 15">
            <a:hlinkClick r:id="rId4" action="ppaction://hlinksldjump"/>
          </p:cNvPr>
          <p:cNvSpPr/>
          <p:nvPr/>
        </p:nvSpPr>
        <p:spPr>
          <a:xfrm>
            <a:off x="5842972" y="1657308"/>
            <a:ext cx="3121516" cy="547556"/>
          </a:xfrm>
          <a:prstGeom prst="round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useful information do we know?</a:t>
            </a:r>
            <a:endParaRPr lang="en-GB" dirty="0">
              <a:solidFill>
                <a:schemeClr val="bg1">
                  <a:lumMod val="50000"/>
                </a:schemeClr>
              </a:solidFill>
            </a:endParaRPr>
          </a:p>
        </p:txBody>
      </p:sp>
      <p:sp>
        <p:nvSpPr>
          <p:cNvPr id="17" name="Rounded Rectangle 16">
            <a:hlinkClick r:id="rId5" action="ppaction://hlinksldjump"/>
          </p:cNvPr>
          <p:cNvSpPr/>
          <p:nvPr/>
        </p:nvSpPr>
        <p:spPr>
          <a:xfrm>
            <a:off x="5842972" y="3501008"/>
            <a:ext cx="3121516" cy="360040"/>
          </a:xfrm>
          <a:prstGeom prst="round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have we learned?</a:t>
            </a:r>
            <a:endParaRPr lang="en-GB" dirty="0">
              <a:solidFill>
                <a:schemeClr val="bg1">
                  <a:lumMod val="50000"/>
                </a:schemeClr>
              </a:solidFill>
            </a:endParaRPr>
          </a:p>
        </p:txBody>
      </p:sp>
      <p:sp>
        <p:nvSpPr>
          <p:cNvPr id="18" name="Rounded Rectangle 17"/>
          <p:cNvSpPr/>
          <p:nvPr/>
        </p:nvSpPr>
        <p:spPr>
          <a:xfrm>
            <a:off x="5849024" y="2384884"/>
            <a:ext cx="3121516" cy="9001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other mathematical techniques do we need to apply?</a:t>
            </a:r>
            <a:endParaRPr lang="en-GB" dirty="0">
              <a:solidFill>
                <a:schemeClr val="tx1"/>
              </a:solidFill>
            </a:endParaRPr>
          </a:p>
        </p:txBody>
      </p:sp>
      <p:sp>
        <p:nvSpPr>
          <p:cNvPr id="10" name="Rounded Rectangle 9">
            <a:hlinkClick r:id="rId6" action="ppaction://hlinksldjump"/>
          </p:cNvPr>
          <p:cNvSpPr/>
          <p:nvPr/>
        </p:nvSpPr>
        <p:spPr>
          <a:xfrm>
            <a:off x="5842972" y="6402968"/>
            <a:ext cx="3121516" cy="36004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Back to start</a:t>
            </a:r>
            <a:endParaRPr lang="en-GB" dirty="0">
              <a:solidFill>
                <a:schemeClr val="tx1"/>
              </a:solidFill>
            </a:endParaRPr>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364" y="2636912"/>
            <a:ext cx="5297123" cy="147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82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42852"/>
            <a:ext cx="8858312" cy="928694"/>
          </a:xfrm>
        </p:spPr>
        <p:style>
          <a:lnRef idx="1">
            <a:schemeClr val="accent4"/>
          </a:lnRef>
          <a:fillRef idx="2">
            <a:schemeClr val="accent4"/>
          </a:fillRef>
          <a:effectRef idx="1">
            <a:schemeClr val="accent4"/>
          </a:effectRef>
          <a:fontRef idx="minor">
            <a:schemeClr val="dk1"/>
          </a:fontRef>
        </p:style>
        <p:txBody>
          <a:bodyPr>
            <a:normAutofit/>
          </a:bodyPr>
          <a:lstStyle/>
          <a:p>
            <a:r>
              <a:rPr lang="en-GB" sz="4000" dirty="0" smtClean="0">
                <a:solidFill>
                  <a:schemeClr val="tx1">
                    <a:lumMod val="95000"/>
                    <a:lumOff val="5000"/>
                  </a:schemeClr>
                </a:solidFill>
              </a:rPr>
              <a:t>Mathematics Unit </a:t>
            </a:r>
            <a:r>
              <a:rPr lang="en-GB" sz="4000" dirty="0" smtClean="0">
                <a:solidFill>
                  <a:schemeClr val="tx1">
                    <a:lumMod val="95000"/>
                    <a:lumOff val="5000"/>
                  </a:schemeClr>
                </a:solidFill>
              </a:rPr>
              <a:t>25</a:t>
            </a:r>
            <a:r>
              <a:rPr lang="en-GB" sz="4000" dirty="0">
                <a:solidFill>
                  <a:schemeClr val="tx1">
                    <a:lumMod val="95000"/>
                    <a:lumOff val="5000"/>
                  </a:schemeClr>
                </a:solidFill>
              </a:rPr>
              <a:t>: The Best Car</a:t>
            </a:r>
            <a:endParaRPr lang="en-US" sz="4000" dirty="0">
              <a:solidFill>
                <a:schemeClr val="tx1">
                  <a:lumMod val="95000"/>
                  <a:lumOff val="5000"/>
                </a:schemeClr>
              </a:solidFill>
            </a:endParaRPr>
          </a:p>
        </p:txBody>
      </p:sp>
      <mc:AlternateContent xmlns:mc="http://schemas.openxmlformats.org/markup-compatibility/2006">
        <mc:Choice xmlns:a14="http://schemas.microsoft.com/office/drawing/2010/main" Requires="a14">
          <p:sp>
            <p:nvSpPr>
              <p:cNvPr id="14" name="TextBox 13"/>
              <p:cNvSpPr txBox="1"/>
              <p:nvPr/>
            </p:nvSpPr>
            <p:spPr>
              <a:xfrm>
                <a:off x="142844" y="1142984"/>
                <a:ext cx="5572164" cy="5632311"/>
              </a:xfrm>
              <a:prstGeom prst="rect">
                <a:avLst/>
              </a:prstGeom>
              <a:solidFill>
                <a:schemeClr val="bg1"/>
              </a:solidFill>
              <a:ln>
                <a:solidFill>
                  <a:schemeClr val="accent1"/>
                </a:solidFill>
              </a:ln>
              <a:scene3d>
                <a:camera prst="orthographicFront"/>
                <a:lightRig rig="threePt" dir="t"/>
              </a:scene3d>
              <a:sp3d prstMaterial="dkEdge"/>
            </p:spPr>
            <p:txBody>
              <a:bodyPr wrap="square" rtlCol="0">
                <a:spAutoFit/>
              </a:bodyPr>
              <a:lstStyle/>
              <a:p>
                <a:r>
                  <a:rPr lang="en-US" dirty="0"/>
                  <a:t>A car magazine uses a rating system to evaluate new cars, and gives the award of “The Car of the Year” to the car with the highest total score.  Five new cars are being evaluated, and their ratings are shown in the table.</a:t>
                </a:r>
              </a:p>
              <a:p>
                <a:endParaRPr lang="en-US" dirty="0"/>
              </a:p>
              <a:p>
                <a:endParaRPr lang="en-US" dirty="0"/>
              </a:p>
              <a:p>
                <a:endParaRPr lang="en-US" dirty="0"/>
              </a:p>
              <a:p>
                <a:endParaRPr lang="en-US" dirty="0"/>
              </a:p>
              <a:p>
                <a:endParaRPr lang="en-US" dirty="0"/>
              </a:p>
              <a:p>
                <a:endParaRPr lang="en-US" dirty="0"/>
              </a:p>
              <a:p>
                <a:r>
                  <a:rPr lang="en-US" dirty="0"/>
                  <a:t>The ratings are interpreted as follows:</a:t>
                </a:r>
              </a:p>
              <a:p>
                <a:r>
                  <a:rPr lang="en-US" dirty="0"/>
                  <a:t>3 points = Excellent; 2 points = Good; 1 point = Fair</a:t>
                </a:r>
              </a:p>
              <a:p>
                <a:endParaRPr lang="en-US" dirty="0"/>
              </a:p>
              <a:p>
                <a:r>
                  <a:rPr lang="en-US" b="1" dirty="0"/>
                  <a:t>QUESTION 25.1</a:t>
                </a:r>
              </a:p>
              <a:p>
                <a:r>
                  <a:rPr lang="en-US" dirty="0"/>
                  <a:t>To calculate the total score for a car, the car magazine uses the following rule, which is a weighted sum of the individual score points:</a:t>
                </a:r>
              </a:p>
              <a:p>
                <a:r>
                  <a:rPr lang="en-US" dirty="0"/>
                  <a:t>Total </a:t>
                </a:r>
                <a:r>
                  <a:rPr lang="en-US" dirty="0" smtClean="0"/>
                  <a:t>score </a:t>
                </a:r>
                <a:r>
                  <a:rPr lang="en-US" dirty="0"/>
                  <a:t>= </a:t>
                </a:r>
                <a14:m>
                  <m:oMath xmlns:m="http://schemas.openxmlformats.org/officeDocument/2006/math">
                    <m:d>
                      <m:dPr>
                        <m:ctrlPr>
                          <a:rPr lang="en-GB" i="1">
                            <a:latin typeface="Cambria Math"/>
                          </a:rPr>
                        </m:ctrlPr>
                      </m:dPr>
                      <m:e>
                        <m:r>
                          <a:rPr lang="en-GB" i="1">
                            <a:latin typeface="Cambria Math"/>
                          </a:rPr>
                          <m:t>3</m:t>
                        </m:r>
                        <m:r>
                          <a:rPr lang="en-GB" i="1">
                            <a:latin typeface="Cambria Math"/>
                            <a:ea typeface="Cambria Math"/>
                          </a:rPr>
                          <m:t>×</m:t>
                        </m:r>
                        <m:r>
                          <a:rPr lang="en-GB" i="1">
                            <a:latin typeface="Cambria Math"/>
                            <a:ea typeface="Cambria Math"/>
                          </a:rPr>
                          <m:t>𝑆</m:t>
                        </m:r>
                      </m:e>
                    </m:d>
                    <m:r>
                      <a:rPr lang="en-GB" i="1">
                        <a:latin typeface="Cambria Math"/>
                        <a:ea typeface="Cambria Math"/>
                      </a:rPr>
                      <m:t>+</m:t>
                    </m:r>
                    <m:r>
                      <a:rPr lang="en-GB" i="1">
                        <a:latin typeface="Cambria Math"/>
                        <a:ea typeface="Cambria Math"/>
                      </a:rPr>
                      <m:t>𝐹</m:t>
                    </m:r>
                    <m:r>
                      <a:rPr lang="en-GB" i="1">
                        <a:latin typeface="Cambria Math"/>
                        <a:ea typeface="Cambria Math"/>
                      </a:rPr>
                      <m:t>+</m:t>
                    </m:r>
                    <m:r>
                      <a:rPr lang="en-GB" i="1">
                        <a:latin typeface="Cambria Math"/>
                        <a:ea typeface="Cambria Math"/>
                      </a:rPr>
                      <m:t>𝐸</m:t>
                    </m:r>
                    <m:r>
                      <a:rPr lang="en-GB" i="1">
                        <a:latin typeface="Cambria Math"/>
                        <a:ea typeface="Cambria Math"/>
                      </a:rPr>
                      <m:t>+</m:t>
                    </m:r>
                    <m:r>
                      <a:rPr lang="en-GB" i="1">
                        <a:latin typeface="Cambria Math"/>
                        <a:ea typeface="Cambria Math"/>
                      </a:rPr>
                      <m:t>𝑇</m:t>
                    </m:r>
                  </m:oMath>
                </a14:m>
                <a:endParaRPr lang="en-GB" dirty="0"/>
              </a:p>
              <a:p>
                <a:r>
                  <a:rPr lang="en-GB" dirty="0"/>
                  <a:t>Calculate the total score for </a:t>
                </a:r>
                <a:r>
                  <a:rPr lang="en-GB" dirty="0" smtClean="0"/>
                  <a:t>car </a:t>
                </a:r>
                <a:r>
                  <a:rPr lang="en-GB" dirty="0"/>
                  <a:t>“</a:t>
                </a:r>
                <a:r>
                  <a:rPr lang="en-GB" dirty="0" err="1"/>
                  <a:t>Ca</a:t>
                </a:r>
                <a:r>
                  <a:rPr lang="en-GB" dirty="0"/>
                  <a:t>”.</a:t>
                </a:r>
              </a:p>
            </p:txBody>
          </p:sp>
        </mc:Choice>
        <mc:Fallback>
          <p:sp>
            <p:nvSpPr>
              <p:cNvPr id="14" name="TextBox 13"/>
              <p:cNvSpPr txBox="1">
                <a:spLocks noRot="1" noChangeAspect="1" noMove="1" noResize="1" noEditPoints="1" noAdjustHandles="1" noChangeArrowheads="1" noChangeShapeType="1" noTextEdit="1"/>
              </p:cNvSpPr>
              <p:nvPr/>
            </p:nvSpPr>
            <p:spPr>
              <a:xfrm>
                <a:off x="142844" y="1142984"/>
                <a:ext cx="5572164" cy="5632311"/>
              </a:xfrm>
              <a:prstGeom prst="rect">
                <a:avLst/>
              </a:prstGeom>
              <a:blipFill rotWithShape="1">
                <a:blip r:embed="rId2"/>
                <a:stretch>
                  <a:fillRect l="-543" t="-322" r="-869" b="-215"/>
                </a:stretch>
              </a:blipFill>
              <a:ln>
                <a:solidFill>
                  <a:schemeClr val="accent1"/>
                </a:solidFill>
              </a:ln>
            </p:spPr>
            <p:txBody>
              <a:bodyPr/>
              <a:lstStyle/>
              <a:p>
                <a:r>
                  <a:rPr lang="en-GB">
                    <a:noFill/>
                  </a:rPr>
                  <a:t> </a:t>
                </a:r>
              </a:p>
            </p:txBody>
          </p:sp>
        </mc:Fallback>
      </mc:AlternateContent>
      <p:sp>
        <p:nvSpPr>
          <p:cNvPr id="3" name="Rounded Rectangle 2">
            <a:hlinkClick r:id="rId3" action="ppaction://hlinksldjump"/>
          </p:cNvPr>
          <p:cNvSpPr/>
          <p:nvPr/>
        </p:nvSpPr>
        <p:spPr>
          <a:xfrm>
            <a:off x="5842972" y="1144869"/>
            <a:ext cx="3121516" cy="360040"/>
          </a:xfrm>
          <a:prstGeom prst="roundRect">
            <a:avLst/>
          </a:prstGeom>
          <a:solidFill>
            <a:schemeClr val="accent2">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do we want to find out?</a:t>
            </a:r>
            <a:endParaRPr lang="en-GB" dirty="0">
              <a:solidFill>
                <a:schemeClr val="bg1">
                  <a:lumMod val="50000"/>
                </a:schemeClr>
              </a:solidFill>
            </a:endParaRPr>
          </a:p>
        </p:txBody>
      </p:sp>
      <p:sp>
        <p:nvSpPr>
          <p:cNvPr id="16" name="Rounded Rectangle 15">
            <a:hlinkClick r:id="rId4" action="ppaction://hlinksldjump"/>
          </p:cNvPr>
          <p:cNvSpPr/>
          <p:nvPr/>
        </p:nvSpPr>
        <p:spPr>
          <a:xfrm>
            <a:off x="5842972" y="1657308"/>
            <a:ext cx="3121516" cy="547556"/>
          </a:xfrm>
          <a:prstGeom prst="round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useful information do we know?</a:t>
            </a:r>
            <a:endParaRPr lang="en-GB" dirty="0">
              <a:solidFill>
                <a:schemeClr val="bg1">
                  <a:lumMod val="50000"/>
                </a:schemeClr>
              </a:solidFill>
            </a:endParaRPr>
          </a:p>
        </p:txBody>
      </p:sp>
      <p:sp>
        <p:nvSpPr>
          <p:cNvPr id="17" name="Rounded Rectangle 16"/>
          <p:cNvSpPr/>
          <p:nvPr/>
        </p:nvSpPr>
        <p:spPr>
          <a:xfrm>
            <a:off x="5842972" y="3501008"/>
            <a:ext cx="3121516" cy="36004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have we learned?</a:t>
            </a:r>
            <a:endParaRPr lang="en-GB" dirty="0">
              <a:solidFill>
                <a:schemeClr val="tx1"/>
              </a:solidFill>
            </a:endParaRPr>
          </a:p>
        </p:txBody>
      </p:sp>
      <p:sp>
        <p:nvSpPr>
          <p:cNvPr id="18" name="Rounded Rectangle 17">
            <a:hlinkClick r:id="rId5" action="ppaction://hlinksldjump"/>
          </p:cNvPr>
          <p:cNvSpPr/>
          <p:nvPr/>
        </p:nvSpPr>
        <p:spPr>
          <a:xfrm>
            <a:off x="5849024" y="2384884"/>
            <a:ext cx="3121516" cy="900100"/>
          </a:xfrm>
          <a:prstGeom prst="round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other mathematical techniques do we need to apply?</a:t>
            </a:r>
            <a:endParaRPr lang="en-GB" dirty="0">
              <a:solidFill>
                <a:schemeClr val="bg1">
                  <a:lumMod val="50000"/>
                </a:schemeClr>
              </a:solidFill>
            </a:endParaRPr>
          </a:p>
        </p:txBody>
      </p:sp>
      <p:sp>
        <p:nvSpPr>
          <p:cNvPr id="10" name="Rounded Rectangle 9">
            <a:hlinkClick r:id="rId6" action="ppaction://hlinksldjump"/>
          </p:cNvPr>
          <p:cNvSpPr/>
          <p:nvPr/>
        </p:nvSpPr>
        <p:spPr>
          <a:xfrm>
            <a:off x="5842972" y="6402968"/>
            <a:ext cx="3121516" cy="36004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Back to start</a:t>
            </a:r>
            <a:endParaRPr lang="en-GB" dirty="0">
              <a:solidFill>
                <a:schemeClr val="tx1"/>
              </a:solidFill>
            </a:endParaRPr>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364" y="2636912"/>
            <a:ext cx="5297123" cy="147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613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42852"/>
            <a:ext cx="8858312" cy="928694"/>
          </a:xfrm>
        </p:spPr>
        <p:style>
          <a:lnRef idx="1">
            <a:schemeClr val="accent4"/>
          </a:lnRef>
          <a:fillRef idx="2">
            <a:schemeClr val="accent4"/>
          </a:fillRef>
          <a:effectRef idx="1">
            <a:schemeClr val="accent4"/>
          </a:effectRef>
          <a:fontRef idx="minor">
            <a:schemeClr val="dk1"/>
          </a:fontRef>
        </p:style>
        <p:txBody>
          <a:bodyPr>
            <a:normAutofit/>
          </a:bodyPr>
          <a:lstStyle/>
          <a:p>
            <a:r>
              <a:rPr lang="en-GB" sz="4000" dirty="0" smtClean="0">
                <a:solidFill>
                  <a:schemeClr val="tx1">
                    <a:lumMod val="95000"/>
                    <a:lumOff val="5000"/>
                  </a:schemeClr>
                </a:solidFill>
              </a:rPr>
              <a:t>Mathematics Unit </a:t>
            </a:r>
            <a:r>
              <a:rPr lang="en-GB" sz="4000" dirty="0" smtClean="0">
                <a:solidFill>
                  <a:schemeClr val="tx1">
                    <a:lumMod val="95000"/>
                    <a:lumOff val="5000"/>
                  </a:schemeClr>
                </a:solidFill>
              </a:rPr>
              <a:t>25</a:t>
            </a:r>
            <a:r>
              <a:rPr lang="en-GB" sz="4000" dirty="0">
                <a:solidFill>
                  <a:schemeClr val="tx1">
                    <a:lumMod val="95000"/>
                    <a:lumOff val="5000"/>
                  </a:schemeClr>
                </a:solidFill>
              </a:rPr>
              <a:t>: The Best Car</a:t>
            </a:r>
            <a:endParaRPr lang="en-US" sz="4000" dirty="0">
              <a:solidFill>
                <a:schemeClr val="tx1">
                  <a:lumMod val="95000"/>
                  <a:lumOff val="5000"/>
                </a:schemeClr>
              </a:solidFill>
            </a:endParaRPr>
          </a:p>
        </p:txBody>
      </p:sp>
      <mc:AlternateContent xmlns:mc="http://schemas.openxmlformats.org/markup-compatibility/2006">
        <mc:Choice xmlns:a14="http://schemas.microsoft.com/office/drawing/2010/main" Requires="a14">
          <p:sp>
            <p:nvSpPr>
              <p:cNvPr id="14" name="TextBox 13"/>
              <p:cNvSpPr txBox="1"/>
              <p:nvPr/>
            </p:nvSpPr>
            <p:spPr>
              <a:xfrm>
                <a:off x="142844" y="1142984"/>
                <a:ext cx="5572164" cy="5078313"/>
              </a:xfrm>
              <a:prstGeom prst="rect">
                <a:avLst/>
              </a:prstGeom>
              <a:solidFill>
                <a:schemeClr val="bg1"/>
              </a:solidFill>
              <a:ln>
                <a:solidFill>
                  <a:schemeClr val="accent1"/>
                </a:solidFill>
              </a:ln>
              <a:scene3d>
                <a:camera prst="orthographicFront"/>
                <a:lightRig rig="threePt" dir="t"/>
              </a:scene3d>
              <a:sp3d prstMaterial="dkEdge"/>
            </p:spPr>
            <p:txBody>
              <a:bodyPr wrap="square" rtlCol="0">
                <a:spAutoFit/>
              </a:bodyPr>
              <a:lstStyle/>
              <a:p>
                <a:r>
                  <a:rPr lang="en-US" dirty="0"/>
                  <a:t>Five new cars are being evaluated, and their ratings are shown in the table.</a:t>
                </a:r>
              </a:p>
              <a:p>
                <a:endParaRPr lang="en-US" b="1" dirty="0" smtClean="0"/>
              </a:p>
              <a:p>
                <a:endParaRPr lang="en-US" b="1" dirty="0"/>
              </a:p>
              <a:p>
                <a:endParaRPr lang="en-US" b="1" dirty="0" smtClean="0"/>
              </a:p>
              <a:p>
                <a:endParaRPr lang="en-US" b="1" dirty="0"/>
              </a:p>
              <a:p>
                <a:endParaRPr lang="en-US" b="1" dirty="0" smtClean="0"/>
              </a:p>
              <a:p>
                <a:endParaRPr lang="en-US" b="1" dirty="0" smtClean="0"/>
              </a:p>
              <a:p>
                <a:r>
                  <a:rPr lang="en-US" b="1" dirty="0" smtClean="0"/>
                  <a:t>QUESTION 25.2</a:t>
                </a:r>
                <a:endParaRPr lang="en-US" b="1" dirty="0"/>
              </a:p>
              <a:p>
                <a:r>
                  <a:rPr lang="en-GB" dirty="0" smtClean="0"/>
                  <a:t>The manufacturer of car </a:t>
                </a:r>
                <a:r>
                  <a:rPr lang="en-GB" dirty="0"/>
                  <a:t>“</a:t>
                </a:r>
                <a:r>
                  <a:rPr lang="en-GB" dirty="0" err="1"/>
                  <a:t>Ca</a:t>
                </a:r>
                <a:r>
                  <a:rPr lang="en-GB" dirty="0" smtClean="0"/>
                  <a:t>” thought the rule for the total score was unfair.</a:t>
                </a:r>
              </a:p>
              <a:p>
                <a:r>
                  <a:rPr lang="en-GB" dirty="0" smtClean="0"/>
                  <a:t>Write down a rule for calculating the total score so that car “</a:t>
                </a:r>
                <a:r>
                  <a:rPr lang="en-GB" dirty="0" err="1" smtClean="0"/>
                  <a:t>Ca</a:t>
                </a:r>
                <a:r>
                  <a:rPr lang="en-GB" dirty="0" smtClean="0"/>
                  <a:t>” will be the winner.  Your rule should include all four of the variables, and you should write down your rule by filling in positive numbers in the four spaces in the equation below.</a:t>
                </a:r>
              </a:p>
              <a:p>
                <a:endParaRPr lang="en-GB" dirty="0"/>
              </a:p>
              <a:p>
                <a:r>
                  <a:rPr lang="en-GB" dirty="0" smtClean="0"/>
                  <a:t>Total score = </a:t>
                </a:r>
                <a14:m>
                  <m:oMath xmlns:m="http://schemas.openxmlformats.org/officeDocument/2006/math">
                    <m:r>
                      <a:rPr lang="en-GB" b="0" i="1" smtClean="0">
                        <a:latin typeface="Cambria Math"/>
                      </a:rPr>
                      <m:t>…</m:t>
                    </m:r>
                    <m:r>
                      <a:rPr lang="en-GB" b="0" i="1" smtClean="0">
                        <a:latin typeface="Cambria Math"/>
                        <a:ea typeface="Cambria Math"/>
                      </a:rPr>
                      <m:t>×</m:t>
                    </m:r>
                    <m:r>
                      <a:rPr lang="en-GB" b="0" i="1" smtClean="0">
                        <a:latin typeface="Cambria Math"/>
                        <a:ea typeface="Cambria Math"/>
                      </a:rPr>
                      <m:t>𝑆</m:t>
                    </m:r>
                    <m:r>
                      <a:rPr lang="en-GB" b="0" i="1" smtClean="0">
                        <a:latin typeface="Cambria Math"/>
                        <a:ea typeface="Cambria Math"/>
                      </a:rPr>
                      <m:t>+…×</m:t>
                    </m:r>
                    <m:r>
                      <a:rPr lang="en-GB" b="0" i="1" smtClean="0">
                        <a:latin typeface="Cambria Math"/>
                        <a:ea typeface="Cambria Math"/>
                      </a:rPr>
                      <m:t>𝐹</m:t>
                    </m:r>
                    <m:r>
                      <a:rPr lang="en-GB" b="0" i="1" smtClean="0">
                        <a:latin typeface="Cambria Math"/>
                        <a:ea typeface="Cambria Math"/>
                      </a:rPr>
                      <m:t>+…×</m:t>
                    </m:r>
                    <m:r>
                      <a:rPr lang="en-GB" b="0" i="1" smtClean="0">
                        <a:latin typeface="Cambria Math"/>
                        <a:ea typeface="Cambria Math"/>
                      </a:rPr>
                      <m:t>𝐸</m:t>
                    </m:r>
                    <m:r>
                      <a:rPr lang="en-GB" b="0" i="1" smtClean="0">
                        <a:latin typeface="Cambria Math"/>
                        <a:ea typeface="Cambria Math"/>
                      </a:rPr>
                      <m:t>+…×</m:t>
                    </m:r>
                    <m:r>
                      <a:rPr lang="en-GB" b="0" i="1" smtClean="0">
                        <a:latin typeface="Cambria Math"/>
                        <a:ea typeface="Cambria Math"/>
                      </a:rPr>
                      <m:t>𝑇</m:t>
                    </m:r>
                  </m:oMath>
                </a14:m>
                <a:r>
                  <a:rPr lang="en-GB" dirty="0" smtClean="0"/>
                  <a:t>.</a:t>
                </a:r>
                <a:endParaRPr lang="en-GB" dirty="0"/>
              </a:p>
            </p:txBody>
          </p:sp>
        </mc:Choice>
        <mc:Fallback>
          <p:sp>
            <p:nvSpPr>
              <p:cNvPr id="14" name="TextBox 13"/>
              <p:cNvSpPr txBox="1">
                <a:spLocks noRot="1" noChangeAspect="1" noMove="1" noResize="1" noEditPoints="1" noAdjustHandles="1" noChangeArrowheads="1" noChangeShapeType="1" noTextEdit="1"/>
              </p:cNvSpPr>
              <p:nvPr/>
            </p:nvSpPr>
            <p:spPr>
              <a:xfrm>
                <a:off x="142844" y="1142984"/>
                <a:ext cx="5572164" cy="5078313"/>
              </a:xfrm>
              <a:prstGeom prst="rect">
                <a:avLst/>
              </a:prstGeom>
              <a:blipFill rotWithShape="1">
                <a:blip r:embed="rId2"/>
                <a:stretch>
                  <a:fillRect l="-543" t="-357" r="-1194" b="-357"/>
                </a:stretch>
              </a:blipFill>
              <a:ln>
                <a:solidFill>
                  <a:schemeClr val="accent1"/>
                </a:solidFill>
              </a:ln>
            </p:spPr>
            <p:txBody>
              <a:bodyPr/>
              <a:lstStyle/>
              <a:p>
                <a:r>
                  <a:rPr lang="en-GB">
                    <a:noFill/>
                  </a:rPr>
                  <a:t> </a:t>
                </a:r>
              </a:p>
            </p:txBody>
          </p:sp>
        </mc:Fallback>
      </mc:AlternateContent>
      <p:sp>
        <p:nvSpPr>
          <p:cNvPr id="3" name="Rounded Rectangle 2">
            <a:hlinkClick r:id="rId3" action="ppaction://hlinksldjump"/>
          </p:cNvPr>
          <p:cNvSpPr/>
          <p:nvPr/>
        </p:nvSpPr>
        <p:spPr>
          <a:xfrm>
            <a:off x="5842972" y="1144869"/>
            <a:ext cx="3121516" cy="36004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do we want to find out?</a:t>
            </a:r>
            <a:endParaRPr lang="en-GB" dirty="0">
              <a:solidFill>
                <a:schemeClr val="tx1"/>
              </a:solidFill>
            </a:endParaRPr>
          </a:p>
        </p:txBody>
      </p:sp>
      <p:sp>
        <p:nvSpPr>
          <p:cNvPr id="16" name="Rounded Rectangle 15">
            <a:hlinkClick r:id="rId4" action="ppaction://hlinksldjump"/>
          </p:cNvPr>
          <p:cNvSpPr/>
          <p:nvPr/>
        </p:nvSpPr>
        <p:spPr>
          <a:xfrm>
            <a:off x="5842972" y="1657308"/>
            <a:ext cx="3121516" cy="54755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useful information do we know?</a:t>
            </a:r>
            <a:endParaRPr lang="en-GB" dirty="0">
              <a:solidFill>
                <a:schemeClr val="tx1"/>
              </a:solidFill>
            </a:endParaRPr>
          </a:p>
        </p:txBody>
      </p:sp>
      <p:sp>
        <p:nvSpPr>
          <p:cNvPr id="17" name="Rounded Rectangle 16">
            <a:hlinkClick r:id="rId5" action="ppaction://hlinksldjump"/>
          </p:cNvPr>
          <p:cNvSpPr/>
          <p:nvPr/>
        </p:nvSpPr>
        <p:spPr>
          <a:xfrm>
            <a:off x="5842972" y="3501008"/>
            <a:ext cx="3121516" cy="36004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have we learned?</a:t>
            </a:r>
            <a:endParaRPr lang="en-GB" dirty="0">
              <a:solidFill>
                <a:schemeClr val="tx1"/>
              </a:solidFill>
            </a:endParaRPr>
          </a:p>
        </p:txBody>
      </p:sp>
      <p:sp>
        <p:nvSpPr>
          <p:cNvPr id="18" name="Rounded Rectangle 17">
            <a:hlinkClick r:id="rId6" action="ppaction://hlinksldjump"/>
          </p:cNvPr>
          <p:cNvSpPr/>
          <p:nvPr/>
        </p:nvSpPr>
        <p:spPr>
          <a:xfrm>
            <a:off x="5849024" y="2384884"/>
            <a:ext cx="3121516" cy="9001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other mathematical techniques do we need to apply?</a:t>
            </a:r>
            <a:endParaRPr lang="en-GB" dirty="0">
              <a:solidFill>
                <a:schemeClr val="tx1"/>
              </a:solidFill>
            </a:endParaRPr>
          </a:p>
        </p:txBody>
      </p:sp>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364" y="1813281"/>
            <a:ext cx="5297123" cy="147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384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42852"/>
            <a:ext cx="8858312" cy="928694"/>
          </a:xfrm>
        </p:spPr>
        <p:style>
          <a:lnRef idx="1">
            <a:schemeClr val="accent4"/>
          </a:lnRef>
          <a:fillRef idx="2">
            <a:schemeClr val="accent4"/>
          </a:fillRef>
          <a:effectRef idx="1">
            <a:schemeClr val="accent4"/>
          </a:effectRef>
          <a:fontRef idx="minor">
            <a:schemeClr val="dk1"/>
          </a:fontRef>
        </p:style>
        <p:txBody>
          <a:bodyPr>
            <a:normAutofit/>
          </a:bodyPr>
          <a:lstStyle/>
          <a:p>
            <a:r>
              <a:rPr lang="en-GB" sz="4000" dirty="0" smtClean="0">
                <a:solidFill>
                  <a:schemeClr val="tx1">
                    <a:lumMod val="95000"/>
                    <a:lumOff val="5000"/>
                  </a:schemeClr>
                </a:solidFill>
              </a:rPr>
              <a:t>Mathematics Unit </a:t>
            </a:r>
            <a:r>
              <a:rPr lang="en-GB" sz="4000" dirty="0" smtClean="0">
                <a:solidFill>
                  <a:schemeClr val="tx1">
                    <a:lumMod val="95000"/>
                    <a:lumOff val="5000"/>
                  </a:schemeClr>
                </a:solidFill>
              </a:rPr>
              <a:t>25</a:t>
            </a:r>
            <a:r>
              <a:rPr lang="en-GB" sz="4000" dirty="0">
                <a:solidFill>
                  <a:schemeClr val="tx1">
                    <a:lumMod val="95000"/>
                    <a:lumOff val="5000"/>
                  </a:schemeClr>
                </a:solidFill>
              </a:rPr>
              <a:t>: The Best Car</a:t>
            </a:r>
            <a:endParaRPr lang="en-US" sz="4000" dirty="0">
              <a:solidFill>
                <a:schemeClr val="tx1">
                  <a:lumMod val="95000"/>
                  <a:lumOff val="5000"/>
                </a:schemeClr>
              </a:solidFill>
            </a:endParaRPr>
          </a:p>
        </p:txBody>
      </p:sp>
      <mc:AlternateContent xmlns:mc="http://schemas.openxmlformats.org/markup-compatibility/2006">
        <mc:Choice xmlns:a14="http://schemas.microsoft.com/office/drawing/2010/main" Requires="a14">
          <p:sp>
            <p:nvSpPr>
              <p:cNvPr id="14" name="TextBox 13"/>
              <p:cNvSpPr txBox="1"/>
              <p:nvPr/>
            </p:nvSpPr>
            <p:spPr>
              <a:xfrm>
                <a:off x="142844" y="1142984"/>
                <a:ext cx="5572164" cy="5078313"/>
              </a:xfrm>
              <a:prstGeom prst="rect">
                <a:avLst/>
              </a:prstGeom>
              <a:solidFill>
                <a:schemeClr val="bg1"/>
              </a:solidFill>
              <a:ln>
                <a:solidFill>
                  <a:schemeClr val="accent1"/>
                </a:solidFill>
              </a:ln>
              <a:scene3d>
                <a:camera prst="orthographicFront"/>
                <a:lightRig rig="threePt" dir="t"/>
              </a:scene3d>
              <a:sp3d prstMaterial="dkEdge"/>
            </p:spPr>
            <p:txBody>
              <a:bodyPr wrap="square" rtlCol="0">
                <a:spAutoFit/>
              </a:bodyPr>
              <a:lstStyle/>
              <a:p>
                <a:r>
                  <a:rPr lang="en-US" dirty="0">
                    <a:solidFill>
                      <a:schemeClr val="bg1">
                        <a:lumMod val="50000"/>
                      </a:schemeClr>
                    </a:solidFill>
                  </a:rPr>
                  <a:t>Five new cars are being evaluated, and their ratings are shown in the table.</a:t>
                </a:r>
              </a:p>
              <a:p>
                <a:endParaRPr lang="en-US" b="1" dirty="0" smtClean="0"/>
              </a:p>
              <a:p>
                <a:endParaRPr lang="en-US" b="1" dirty="0"/>
              </a:p>
              <a:p>
                <a:endParaRPr lang="en-US" b="1" dirty="0" smtClean="0"/>
              </a:p>
              <a:p>
                <a:endParaRPr lang="en-US" b="1" dirty="0"/>
              </a:p>
              <a:p>
                <a:endParaRPr lang="en-US" b="1" dirty="0" smtClean="0"/>
              </a:p>
              <a:p>
                <a:endParaRPr lang="en-US" b="1" dirty="0"/>
              </a:p>
              <a:p>
                <a:r>
                  <a:rPr lang="en-US" b="1" dirty="0" smtClean="0">
                    <a:solidFill>
                      <a:schemeClr val="bg1">
                        <a:lumMod val="50000"/>
                      </a:schemeClr>
                    </a:solidFill>
                  </a:rPr>
                  <a:t>QUESTION </a:t>
                </a:r>
                <a:r>
                  <a:rPr lang="en-US" b="1" dirty="0">
                    <a:solidFill>
                      <a:schemeClr val="bg1">
                        <a:lumMod val="50000"/>
                      </a:schemeClr>
                    </a:solidFill>
                  </a:rPr>
                  <a:t>25.2</a:t>
                </a:r>
                <a:endParaRPr lang="en-US" b="1" dirty="0">
                  <a:solidFill>
                    <a:schemeClr val="bg1">
                      <a:lumMod val="50000"/>
                    </a:schemeClr>
                  </a:solidFill>
                </a:endParaRPr>
              </a:p>
              <a:p>
                <a:r>
                  <a:rPr lang="en-GB" dirty="0">
                    <a:solidFill>
                      <a:schemeClr val="bg1">
                        <a:lumMod val="50000"/>
                      </a:schemeClr>
                    </a:solidFill>
                  </a:rPr>
                  <a:t>The manufacturer of car </a:t>
                </a:r>
                <a:r>
                  <a:rPr lang="en-GB" dirty="0">
                    <a:solidFill>
                      <a:schemeClr val="bg1">
                        <a:lumMod val="50000"/>
                      </a:schemeClr>
                    </a:solidFill>
                  </a:rPr>
                  <a:t>“</a:t>
                </a:r>
                <a:r>
                  <a:rPr lang="en-GB" dirty="0" err="1">
                    <a:solidFill>
                      <a:schemeClr val="bg1">
                        <a:lumMod val="50000"/>
                      </a:schemeClr>
                    </a:solidFill>
                  </a:rPr>
                  <a:t>Ca</a:t>
                </a:r>
                <a:r>
                  <a:rPr lang="en-GB" dirty="0">
                    <a:solidFill>
                      <a:schemeClr val="bg1">
                        <a:lumMod val="50000"/>
                      </a:schemeClr>
                    </a:solidFill>
                  </a:rPr>
                  <a:t>” thought the rule for the total score was unfair.</a:t>
                </a:r>
              </a:p>
              <a:p>
                <a:r>
                  <a:rPr lang="en-GB" dirty="0"/>
                  <a:t>Write down a rule for calculating the total score so that car “</a:t>
                </a:r>
                <a:r>
                  <a:rPr lang="en-GB" dirty="0" err="1"/>
                  <a:t>Ca</a:t>
                </a:r>
                <a:r>
                  <a:rPr lang="en-GB" dirty="0"/>
                  <a:t>” will be the winner.  </a:t>
                </a:r>
                <a:r>
                  <a:rPr lang="en-GB" dirty="0" smtClean="0">
                    <a:solidFill>
                      <a:schemeClr val="bg1">
                        <a:lumMod val="50000"/>
                      </a:schemeClr>
                    </a:solidFill>
                  </a:rPr>
                  <a:t>Your rule should include all four of the variables, and you should write down your rule by filling in positive numbers in the four spaces in the equation below.</a:t>
                </a:r>
              </a:p>
              <a:p>
                <a:endParaRPr lang="en-GB" dirty="0">
                  <a:solidFill>
                    <a:schemeClr val="bg1">
                      <a:lumMod val="50000"/>
                    </a:schemeClr>
                  </a:solidFill>
                </a:endParaRPr>
              </a:p>
              <a:p>
                <a:r>
                  <a:rPr lang="en-GB" dirty="0">
                    <a:solidFill>
                      <a:schemeClr val="bg1">
                        <a:lumMod val="50000"/>
                      </a:schemeClr>
                    </a:solidFill>
                  </a:rPr>
                  <a:t>Total score = </a:t>
                </a:r>
                <a14:m>
                  <m:oMath xmlns:m="http://schemas.openxmlformats.org/officeDocument/2006/math">
                    <m:r>
                      <a:rPr lang="en-GB" i="1">
                        <a:solidFill>
                          <a:schemeClr val="bg1">
                            <a:lumMod val="50000"/>
                          </a:schemeClr>
                        </a:solidFill>
                        <a:latin typeface="Cambria Math"/>
                      </a:rPr>
                      <m:t>…</m:t>
                    </m:r>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𝑆</m:t>
                    </m:r>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𝐹</m:t>
                    </m:r>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𝐸</m:t>
                    </m:r>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𝑇</m:t>
                    </m:r>
                  </m:oMath>
                </a14:m>
                <a:r>
                  <a:rPr lang="en-GB" dirty="0">
                    <a:solidFill>
                      <a:schemeClr val="bg1">
                        <a:lumMod val="50000"/>
                      </a:schemeClr>
                    </a:solidFill>
                  </a:rPr>
                  <a:t>.</a:t>
                </a:r>
                <a:endParaRPr lang="en-GB" dirty="0">
                  <a:solidFill>
                    <a:schemeClr val="bg1">
                      <a:lumMod val="50000"/>
                    </a:schemeClr>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142844" y="1142984"/>
                <a:ext cx="5572164" cy="5078313"/>
              </a:xfrm>
              <a:prstGeom prst="rect">
                <a:avLst/>
              </a:prstGeom>
              <a:blipFill rotWithShape="1">
                <a:blip r:embed="rId2"/>
                <a:stretch>
                  <a:fillRect l="-543" t="-357" r="-1194" b="-357"/>
                </a:stretch>
              </a:blipFill>
              <a:ln>
                <a:solidFill>
                  <a:schemeClr val="accent1"/>
                </a:solidFill>
              </a:ln>
            </p:spPr>
            <p:txBody>
              <a:bodyPr/>
              <a:lstStyle/>
              <a:p>
                <a:r>
                  <a:rPr lang="en-GB">
                    <a:noFill/>
                  </a:rPr>
                  <a:t> </a:t>
                </a:r>
              </a:p>
            </p:txBody>
          </p:sp>
        </mc:Fallback>
      </mc:AlternateContent>
      <p:sp>
        <p:nvSpPr>
          <p:cNvPr id="3" name="Rounded Rectangle 2"/>
          <p:cNvSpPr/>
          <p:nvPr/>
        </p:nvSpPr>
        <p:spPr>
          <a:xfrm>
            <a:off x="5842972" y="1144869"/>
            <a:ext cx="3121516" cy="36004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do we want to find out?</a:t>
            </a:r>
            <a:endParaRPr lang="en-GB" dirty="0">
              <a:solidFill>
                <a:schemeClr val="tx1"/>
              </a:solidFill>
            </a:endParaRPr>
          </a:p>
        </p:txBody>
      </p:sp>
      <p:sp>
        <p:nvSpPr>
          <p:cNvPr id="16" name="Rounded Rectangle 15">
            <a:hlinkClick r:id="rId3" action="ppaction://hlinksldjump"/>
          </p:cNvPr>
          <p:cNvSpPr/>
          <p:nvPr/>
        </p:nvSpPr>
        <p:spPr>
          <a:xfrm>
            <a:off x="5842972" y="1657308"/>
            <a:ext cx="3121516" cy="547556"/>
          </a:xfrm>
          <a:prstGeom prst="round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useful information do we know?</a:t>
            </a:r>
            <a:endParaRPr lang="en-GB" dirty="0">
              <a:solidFill>
                <a:schemeClr val="bg1">
                  <a:lumMod val="50000"/>
                </a:schemeClr>
              </a:solidFill>
            </a:endParaRPr>
          </a:p>
        </p:txBody>
      </p:sp>
      <p:sp>
        <p:nvSpPr>
          <p:cNvPr id="17" name="Rounded Rectangle 16">
            <a:hlinkClick r:id="rId4" action="ppaction://hlinksldjump"/>
          </p:cNvPr>
          <p:cNvSpPr/>
          <p:nvPr/>
        </p:nvSpPr>
        <p:spPr>
          <a:xfrm>
            <a:off x="5842972" y="3501008"/>
            <a:ext cx="3121516" cy="360040"/>
          </a:xfrm>
          <a:prstGeom prst="round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have we learned?</a:t>
            </a:r>
            <a:endParaRPr lang="en-GB" dirty="0">
              <a:solidFill>
                <a:schemeClr val="bg1">
                  <a:lumMod val="50000"/>
                </a:schemeClr>
              </a:solidFill>
            </a:endParaRPr>
          </a:p>
        </p:txBody>
      </p:sp>
      <p:sp>
        <p:nvSpPr>
          <p:cNvPr id="18" name="Rounded Rectangle 17">
            <a:hlinkClick r:id="rId5" action="ppaction://hlinksldjump"/>
          </p:cNvPr>
          <p:cNvSpPr/>
          <p:nvPr/>
        </p:nvSpPr>
        <p:spPr>
          <a:xfrm>
            <a:off x="5849024" y="2384884"/>
            <a:ext cx="3121516" cy="900100"/>
          </a:xfrm>
          <a:prstGeom prst="round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other mathematical techniques do we need to apply?</a:t>
            </a:r>
            <a:endParaRPr lang="en-GB" dirty="0">
              <a:solidFill>
                <a:schemeClr val="bg1">
                  <a:lumMod val="50000"/>
                </a:schemeClr>
              </a:solidFill>
            </a:endParaRPr>
          </a:p>
        </p:txBody>
      </p:sp>
      <p:sp>
        <p:nvSpPr>
          <p:cNvPr id="10" name="Rounded Rectangle 9">
            <a:hlinkClick r:id="rId6" action="ppaction://hlinksldjump"/>
          </p:cNvPr>
          <p:cNvSpPr/>
          <p:nvPr/>
        </p:nvSpPr>
        <p:spPr>
          <a:xfrm>
            <a:off x="5842972" y="6402968"/>
            <a:ext cx="3121516" cy="36004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Back to start</a:t>
            </a:r>
            <a:endParaRPr lang="en-GB" dirty="0">
              <a:solidFill>
                <a:schemeClr val="tx1"/>
              </a:solidFill>
            </a:endParaRP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364" y="1813281"/>
            <a:ext cx="5297123" cy="147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708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42852"/>
            <a:ext cx="8858312" cy="928694"/>
          </a:xfrm>
        </p:spPr>
        <p:style>
          <a:lnRef idx="1">
            <a:schemeClr val="accent4"/>
          </a:lnRef>
          <a:fillRef idx="2">
            <a:schemeClr val="accent4"/>
          </a:fillRef>
          <a:effectRef idx="1">
            <a:schemeClr val="accent4"/>
          </a:effectRef>
          <a:fontRef idx="minor">
            <a:schemeClr val="dk1"/>
          </a:fontRef>
        </p:style>
        <p:txBody>
          <a:bodyPr>
            <a:normAutofit/>
          </a:bodyPr>
          <a:lstStyle/>
          <a:p>
            <a:r>
              <a:rPr lang="en-GB" sz="4000" dirty="0" smtClean="0">
                <a:solidFill>
                  <a:schemeClr val="tx1">
                    <a:lumMod val="95000"/>
                    <a:lumOff val="5000"/>
                  </a:schemeClr>
                </a:solidFill>
              </a:rPr>
              <a:t>Mathematics Unit </a:t>
            </a:r>
            <a:r>
              <a:rPr lang="en-GB" sz="4000" dirty="0" smtClean="0">
                <a:solidFill>
                  <a:schemeClr val="tx1">
                    <a:lumMod val="95000"/>
                    <a:lumOff val="5000"/>
                  </a:schemeClr>
                </a:solidFill>
              </a:rPr>
              <a:t>25</a:t>
            </a:r>
            <a:r>
              <a:rPr lang="en-GB" sz="4000" dirty="0">
                <a:solidFill>
                  <a:schemeClr val="tx1">
                    <a:lumMod val="95000"/>
                    <a:lumOff val="5000"/>
                  </a:schemeClr>
                </a:solidFill>
              </a:rPr>
              <a:t>: The Best Car</a:t>
            </a:r>
            <a:endParaRPr lang="en-US" sz="4000" dirty="0">
              <a:solidFill>
                <a:schemeClr val="tx1">
                  <a:lumMod val="95000"/>
                  <a:lumOff val="5000"/>
                </a:schemeClr>
              </a:solidFill>
            </a:endParaRPr>
          </a:p>
        </p:txBody>
      </p:sp>
      <mc:AlternateContent xmlns:mc="http://schemas.openxmlformats.org/markup-compatibility/2006">
        <mc:Choice xmlns:a14="http://schemas.microsoft.com/office/drawing/2010/main" Requires="a14">
          <p:sp>
            <p:nvSpPr>
              <p:cNvPr id="14" name="TextBox 13"/>
              <p:cNvSpPr txBox="1"/>
              <p:nvPr/>
            </p:nvSpPr>
            <p:spPr>
              <a:xfrm>
                <a:off x="142844" y="1142984"/>
                <a:ext cx="5572164" cy="5078313"/>
              </a:xfrm>
              <a:prstGeom prst="rect">
                <a:avLst/>
              </a:prstGeom>
              <a:solidFill>
                <a:schemeClr val="bg1"/>
              </a:solidFill>
              <a:ln>
                <a:solidFill>
                  <a:schemeClr val="accent1"/>
                </a:solidFill>
              </a:ln>
              <a:scene3d>
                <a:camera prst="orthographicFront"/>
                <a:lightRig rig="threePt" dir="t"/>
              </a:scene3d>
              <a:sp3d prstMaterial="dkEdge"/>
            </p:spPr>
            <p:txBody>
              <a:bodyPr wrap="square" rtlCol="0">
                <a:spAutoFit/>
              </a:bodyPr>
              <a:lstStyle/>
              <a:p>
                <a:r>
                  <a:rPr lang="en-US" dirty="0"/>
                  <a:t>Five new cars are being evaluated, and their ratings are shown in the table.</a:t>
                </a:r>
              </a:p>
              <a:p>
                <a:endParaRPr lang="en-US" b="1" dirty="0" smtClean="0"/>
              </a:p>
              <a:p>
                <a:endParaRPr lang="en-US" b="1" dirty="0"/>
              </a:p>
              <a:p>
                <a:endParaRPr lang="en-US" b="1" dirty="0" smtClean="0"/>
              </a:p>
              <a:p>
                <a:endParaRPr lang="en-US" b="1" dirty="0"/>
              </a:p>
              <a:p>
                <a:endParaRPr lang="en-US" b="1" dirty="0" smtClean="0"/>
              </a:p>
              <a:p>
                <a:endParaRPr lang="en-US" b="1" dirty="0"/>
              </a:p>
              <a:p>
                <a:r>
                  <a:rPr lang="en-US" b="1" dirty="0" smtClean="0">
                    <a:solidFill>
                      <a:schemeClr val="bg1">
                        <a:lumMod val="50000"/>
                      </a:schemeClr>
                    </a:solidFill>
                  </a:rPr>
                  <a:t>QUESTION </a:t>
                </a:r>
                <a:r>
                  <a:rPr lang="en-US" b="1" dirty="0">
                    <a:solidFill>
                      <a:schemeClr val="bg1">
                        <a:lumMod val="50000"/>
                      </a:schemeClr>
                    </a:solidFill>
                  </a:rPr>
                  <a:t>25.2</a:t>
                </a:r>
                <a:endParaRPr lang="en-US" b="1" dirty="0">
                  <a:solidFill>
                    <a:schemeClr val="bg1">
                      <a:lumMod val="50000"/>
                    </a:schemeClr>
                  </a:solidFill>
                </a:endParaRPr>
              </a:p>
              <a:p>
                <a:r>
                  <a:rPr lang="en-GB" dirty="0">
                    <a:solidFill>
                      <a:schemeClr val="bg1">
                        <a:lumMod val="50000"/>
                      </a:schemeClr>
                    </a:solidFill>
                  </a:rPr>
                  <a:t>The manufacturer of car </a:t>
                </a:r>
                <a:r>
                  <a:rPr lang="en-GB" dirty="0">
                    <a:solidFill>
                      <a:schemeClr val="bg1">
                        <a:lumMod val="50000"/>
                      </a:schemeClr>
                    </a:solidFill>
                  </a:rPr>
                  <a:t>“</a:t>
                </a:r>
                <a:r>
                  <a:rPr lang="en-GB" dirty="0" err="1">
                    <a:solidFill>
                      <a:schemeClr val="bg1">
                        <a:lumMod val="50000"/>
                      </a:schemeClr>
                    </a:solidFill>
                  </a:rPr>
                  <a:t>Ca</a:t>
                </a:r>
                <a:r>
                  <a:rPr lang="en-GB" dirty="0">
                    <a:solidFill>
                      <a:schemeClr val="bg1">
                        <a:lumMod val="50000"/>
                      </a:schemeClr>
                    </a:solidFill>
                  </a:rPr>
                  <a:t>” thought the rule for the total score was unfair.</a:t>
                </a:r>
              </a:p>
              <a:p>
                <a:r>
                  <a:rPr lang="en-GB" dirty="0">
                    <a:solidFill>
                      <a:schemeClr val="bg1">
                        <a:lumMod val="50000"/>
                      </a:schemeClr>
                    </a:solidFill>
                  </a:rPr>
                  <a:t>Write down a rule for calculating the total score so that car “</a:t>
                </a:r>
                <a:r>
                  <a:rPr lang="en-GB" dirty="0" err="1">
                    <a:solidFill>
                      <a:schemeClr val="bg1">
                        <a:lumMod val="50000"/>
                      </a:schemeClr>
                    </a:solidFill>
                  </a:rPr>
                  <a:t>Ca</a:t>
                </a:r>
                <a:r>
                  <a:rPr lang="en-GB" dirty="0">
                    <a:solidFill>
                      <a:schemeClr val="bg1">
                        <a:lumMod val="50000"/>
                      </a:schemeClr>
                    </a:solidFill>
                  </a:rPr>
                  <a:t>” will be the winner.  Your rule should include all four of the variables, and you should write down your rule by filling in positive numbers in the four spaces in the equation below.</a:t>
                </a:r>
              </a:p>
              <a:p>
                <a:endParaRPr lang="en-GB" dirty="0">
                  <a:solidFill>
                    <a:schemeClr val="bg1">
                      <a:lumMod val="50000"/>
                    </a:schemeClr>
                  </a:solidFill>
                </a:endParaRPr>
              </a:p>
              <a:p>
                <a:r>
                  <a:rPr lang="en-GB" dirty="0">
                    <a:solidFill>
                      <a:schemeClr val="bg1">
                        <a:lumMod val="50000"/>
                      </a:schemeClr>
                    </a:solidFill>
                  </a:rPr>
                  <a:t>Total score = </a:t>
                </a:r>
                <a14:m>
                  <m:oMath xmlns:m="http://schemas.openxmlformats.org/officeDocument/2006/math">
                    <m:r>
                      <a:rPr lang="en-GB" i="1">
                        <a:solidFill>
                          <a:schemeClr val="bg1">
                            <a:lumMod val="50000"/>
                          </a:schemeClr>
                        </a:solidFill>
                        <a:latin typeface="Cambria Math"/>
                      </a:rPr>
                      <m:t>…</m:t>
                    </m:r>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𝑆</m:t>
                    </m:r>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𝐹</m:t>
                    </m:r>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𝐸</m:t>
                    </m:r>
                    <m:r>
                      <a:rPr lang="en-GB" i="1">
                        <a:solidFill>
                          <a:schemeClr val="bg1">
                            <a:lumMod val="50000"/>
                          </a:schemeClr>
                        </a:solidFill>
                        <a:latin typeface="Cambria Math"/>
                        <a:ea typeface="Cambria Math"/>
                      </a:rPr>
                      <m:t>+…×</m:t>
                    </m:r>
                    <m:r>
                      <a:rPr lang="en-GB" i="1">
                        <a:solidFill>
                          <a:schemeClr val="bg1">
                            <a:lumMod val="50000"/>
                          </a:schemeClr>
                        </a:solidFill>
                        <a:latin typeface="Cambria Math"/>
                        <a:ea typeface="Cambria Math"/>
                      </a:rPr>
                      <m:t>𝑇</m:t>
                    </m:r>
                  </m:oMath>
                </a14:m>
                <a:r>
                  <a:rPr lang="en-GB" dirty="0">
                    <a:solidFill>
                      <a:schemeClr val="bg1">
                        <a:lumMod val="50000"/>
                      </a:schemeClr>
                    </a:solidFill>
                  </a:rPr>
                  <a:t>.</a:t>
                </a:r>
                <a:endParaRPr lang="en-GB" dirty="0">
                  <a:solidFill>
                    <a:schemeClr val="bg1">
                      <a:lumMod val="50000"/>
                    </a:schemeClr>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142844" y="1142984"/>
                <a:ext cx="5572164" cy="5078313"/>
              </a:xfrm>
              <a:prstGeom prst="rect">
                <a:avLst/>
              </a:prstGeom>
              <a:blipFill rotWithShape="1">
                <a:blip r:embed="rId2"/>
                <a:stretch>
                  <a:fillRect l="-543" t="-357" r="-1194" b="-357"/>
                </a:stretch>
              </a:blipFill>
              <a:ln>
                <a:solidFill>
                  <a:schemeClr val="accent1"/>
                </a:solidFill>
              </a:ln>
            </p:spPr>
            <p:txBody>
              <a:bodyPr/>
              <a:lstStyle/>
              <a:p>
                <a:r>
                  <a:rPr lang="en-GB">
                    <a:noFill/>
                  </a:rPr>
                  <a:t> </a:t>
                </a:r>
              </a:p>
            </p:txBody>
          </p:sp>
        </mc:Fallback>
      </mc:AlternateContent>
      <p:sp>
        <p:nvSpPr>
          <p:cNvPr id="3" name="Rounded Rectangle 2">
            <a:hlinkClick r:id="rId3" action="ppaction://hlinksldjump"/>
          </p:cNvPr>
          <p:cNvSpPr/>
          <p:nvPr/>
        </p:nvSpPr>
        <p:spPr>
          <a:xfrm>
            <a:off x="5842972" y="1144869"/>
            <a:ext cx="3121516" cy="360040"/>
          </a:xfrm>
          <a:prstGeom prst="roundRect">
            <a:avLst/>
          </a:prstGeom>
          <a:solidFill>
            <a:schemeClr val="accent2">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do we want to find out?</a:t>
            </a:r>
            <a:endParaRPr lang="en-GB" dirty="0">
              <a:solidFill>
                <a:schemeClr val="bg1">
                  <a:lumMod val="50000"/>
                </a:schemeClr>
              </a:solidFill>
            </a:endParaRPr>
          </a:p>
        </p:txBody>
      </p:sp>
      <p:sp>
        <p:nvSpPr>
          <p:cNvPr id="16" name="Rounded Rectangle 15"/>
          <p:cNvSpPr/>
          <p:nvPr/>
        </p:nvSpPr>
        <p:spPr>
          <a:xfrm>
            <a:off x="5842972" y="1657308"/>
            <a:ext cx="3121516" cy="54755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useful information do we know?</a:t>
            </a:r>
            <a:endParaRPr lang="en-GB" dirty="0">
              <a:solidFill>
                <a:schemeClr val="tx1"/>
              </a:solidFill>
            </a:endParaRPr>
          </a:p>
        </p:txBody>
      </p:sp>
      <p:sp>
        <p:nvSpPr>
          <p:cNvPr id="17" name="Rounded Rectangle 16">
            <a:hlinkClick r:id="rId4" action="ppaction://hlinksldjump"/>
          </p:cNvPr>
          <p:cNvSpPr/>
          <p:nvPr/>
        </p:nvSpPr>
        <p:spPr>
          <a:xfrm>
            <a:off x="5842972" y="3501008"/>
            <a:ext cx="3121516" cy="360040"/>
          </a:xfrm>
          <a:prstGeom prst="round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have we learned?</a:t>
            </a:r>
            <a:endParaRPr lang="en-GB" dirty="0">
              <a:solidFill>
                <a:schemeClr val="bg1">
                  <a:lumMod val="50000"/>
                </a:schemeClr>
              </a:solidFill>
            </a:endParaRPr>
          </a:p>
        </p:txBody>
      </p:sp>
      <p:sp>
        <p:nvSpPr>
          <p:cNvPr id="18" name="Rounded Rectangle 17">
            <a:hlinkClick r:id="rId5" action="ppaction://hlinksldjump"/>
          </p:cNvPr>
          <p:cNvSpPr/>
          <p:nvPr/>
        </p:nvSpPr>
        <p:spPr>
          <a:xfrm>
            <a:off x="5849024" y="2384884"/>
            <a:ext cx="3121516" cy="900100"/>
          </a:xfrm>
          <a:prstGeom prst="roundRect">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other mathematical techniques do we need to apply?</a:t>
            </a:r>
            <a:endParaRPr lang="en-GB" dirty="0">
              <a:solidFill>
                <a:schemeClr val="bg1">
                  <a:lumMod val="50000"/>
                </a:schemeClr>
              </a:solidFill>
            </a:endParaRPr>
          </a:p>
        </p:txBody>
      </p:sp>
      <p:sp>
        <p:nvSpPr>
          <p:cNvPr id="10" name="Rounded Rectangle 9">
            <a:hlinkClick r:id="rId6" action="ppaction://hlinksldjump"/>
          </p:cNvPr>
          <p:cNvSpPr/>
          <p:nvPr/>
        </p:nvSpPr>
        <p:spPr>
          <a:xfrm>
            <a:off x="5842972" y="6402968"/>
            <a:ext cx="3121516" cy="36004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Back to start</a:t>
            </a:r>
            <a:endParaRPr lang="en-GB" dirty="0">
              <a:solidFill>
                <a:schemeClr val="tx1"/>
              </a:solidFill>
            </a:endParaRP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364" y="1813281"/>
            <a:ext cx="5297123" cy="147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877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42852"/>
            <a:ext cx="8858312" cy="928694"/>
          </a:xfrm>
        </p:spPr>
        <p:style>
          <a:lnRef idx="1">
            <a:schemeClr val="accent4"/>
          </a:lnRef>
          <a:fillRef idx="2">
            <a:schemeClr val="accent4"/>
          </a:fillRef>
          <a:effectRef idx="1">
            <a:schemeClr val="accent4"/>
          </a:effectRef>
          <a:fontRef idx="minor">
            <a:schemeClr val="dk1"/>
          </a:fontRef>
        </p:style>
        <p:txBody>
          <a:bodyPr>
            <a:normAutofit/>
          </a:bodyPr>
          <a:lstStyle/>
          <a:p>
            <a:r>
              <a:rPr lang="en-GB" sz="4000" dirty="0" smtClean="0">
                <a:solidFill>
                  <a:schemeClr val="tx1">
                    <a:lumMod val="95000"/>
                    <a:lumOff val="5000"/>
                  </a:schemeClr>
                </a:solidFill>
              </a:rPr>
              <a:t>Mathematics Unit </a:t>
            </a:r>
            <a:r>
              <a:rPr lang="en-GB" sz="4000" dirty="0" smtClean="0">
                <a:solidFill>
                  <a:schemeClr val="tx1">
                    <a:lumMod val="95000"/>
                    <a:lumOff val="5000"/>
                  </a:schemeClr>
                </a:solidFill>
              </a:rPr>
              <a:t>25</a:t>
            </a:r>
            <a:r>
              <a:rPr lang="en-GB" sz="4000" dirty="0">
                <a:solidFill>
                  <a:schemeClr val="tx1">
                    <a:lumMod val="95000"/>
                    <a:lumOff val="5000"/>
                  </a:schemeClr>
                </a:solidFill>
              </a:rPr>
              <a:t>: The Best Car</a:t>
            </a:r>
            <a:endParaRPr lang="en-US" sz="4000" dirty="0">
              <a:solidFill>
                <a:schemeClr val="tx1">
                  <a:lumMod val="95000"/>
                  <a:lumOff val="5000"/>
                </a:schemeClr>
              </a:solidFill>
            </a:endParaRPr>
          </a:p>
        </p:txBody>
      </p:sp>
      <mc:AlternateContent xmlns:mc="http://schemas.openxmlformats.org/markup-compatibility/2006">
        <mc:Choice xmlns:a14="http://schemas.microsoft.com/office/drawing/2010/main" Requires="a14">
          <p:sp>
            <p:nvSpPr>
              <p:cNvPr id="14" name="TextBox 13"/>
              <p:cNvSpPr txBox="1"/>
              <p:nvPr/>
            </p:nvSpPr>
            <p:spPr>
              <a:xfrm>
                <a:off x="142844" y="1142984"/>
                <a:ext cx="5572164" cy="5078313"/>
              </a:xfrm>
              <a:prstGeom prst="rect">
                <a:avLst/>
              </a:prstGeom>
              <a:solidFill>
                <a:schemeClr val="bg1"/>
              </a:solidFill>
              <a:ln>
                <a:solidFill>
                  <a:schemeClr val="accent1"/>
                </a:solidFill>
              </a:ln>
              <a:scene3d>
                <a:camera prst="orthographicFront"/>
                <a:lightRig rig="threePt" dir="t"/>
              </a:scene3d>
              <a:sp3d prstMaterial="dkEdge"/>
            </p:spPr>
            <p:txBody>
              <a:bodyPr wrap="square" rtlCol="0">
                <a:spAutoFit/>
              </a:bodyPr>
              <a:lstStyle/>
              <a:p>
                <a:r>
                  <a:rPr lang="en-US" dirty="0">
                    <a:solidFill>
                      <a:schemeClr val="bg1">
                        <a:lumMod val="50000"/>
                      </a:schemeClr>
                    </a:solidFill>
                  </a:rPr>
                  <a:t>Five new cars are being evaluated, and their ratings are shown in the table.</a:t>
                </a:r>
              </a:p>
              <a:p>
                <a:endParaRPr lang="en-US" b="1" dirty="0" smtClean="0">
                  <a:solidFill>
                    <a:schemeClr val="bg1">
                      <a:lumMod val="50000"/>
                    </a:schemeClr>
                  </a:solidFill>
                </a:endParaRPr>
              </a:p>
              <a:p>
                <a:endParaRPr lang="en-US" b="1" dirty="0">
                  <a:solidFill>
                    <a:schemeClr val="bg1">
                      <a:lumMod val="50000"/>
                    </a:schemeClr>
                  </a:solidFill>
                </a:endParaRPr>
              </a:p>
              <a:p>
                <a:endParaRPr lang="en-US" b="1" dirty="0" smtClean="0">
                  <a:solidFill>
                    <a:schemeClr val="bg1">
                      <a:lumMod val="50000"/>
                    </a:schemeClr>
                  </a:solidFill>
                </a:endParaRPr>
              </a:p>
              <a:p>
                <a:endParaRPr lang="en-US" b="1" dirty="0">
                  <a:solidFill>
                    <a:schemeClr val="bg1">
                      <a:lumMod val="50000"/>
                    </a:schemeClr>
                  </a:solidFill>
                </a:endParaRPr>
              </a:p>
              <a:p>
                <a:endParaRPr lang="en-US" b="1" dirty="0" smtClean="0">
                  <a:solidFill>
                    <a:schemeClr val="bg1">
                      <a:lumMod val="50000"/>
                    </a:schemeClr>
                  </a:solidFill>
                </a:endParaRPr>
              </a:p>
              <a:p>
                <a:endParaRPr lang="en-US" b="1" dirty="0">
                  <a:solidFill>
                    <a:schemeClr val="bg1">
                      <a:lumMod val="50000"/>
                    </a:schemeClr>
                  </a:solidFill>
                </a:endParaRPr>
              </a:p>
              <a:p>
                <a:r>
                  <a:rPr lang="en-US" b="1" dirty="0" smtClean="0">
                    <a:solidFill>
                      <a:schemeClr val="bg1">
                        <a:lumMod val="50000"/>
                      </a:schemeClr>
                    </a:solidFill>
                  </a:rPr>
                  <a:t>QUESTION </a:t>
                </a:r>
                <a:r>
                  <a:rPr lang="en-US" b="1" dirty="0">
                    <a:solidFill>
                      <a:schemeClr val="bg1">
                        <a:lumMod val="50000"/>
                      </a:schemeClr>
                    </a:solidFill>
                  </a:rPr>
                  <a:t>25.2</a:t>
                </a:r>
                <a:endParaRPr lang="en-US" b="1" dirty="0">
                  <a:solidFill>
                    <a:schemeClr val="bg1">
                      <a:lumMod val="50000"/>
                    </a:schemeClr>
                  </a:solidFill>
                </a:endParaRPr>
              </a:p>
              <a:p>
                <a:r>
                  <a:rPr lang="en-GB" dirty="0">
                    <a:solidFill>
                      <a:schemeClr val="bg1">
                        <a:lumMod val="50000"/>
                      </a:schemeClr>
                    </a:solidFill>
                  </a:rPr>
                  <a:t>The manufacturer of car </a:t>
                </a:r>
                <a:r>
                  <a:rPr lang="en-GB" dirty="0">
                    <a:solidFill>
                      <a:schemeClr val="bg1">
                        <a:lumMod val="50000"/>
                      </a:schemeClr>
                    </a:solidFill>
                  </a:rPr>
                  <a:t>“</a:t>
                </a:r>
                <a:r>
                  <a:rPr lang="en-GB" dirty="0" err="1">
                    <a:solidFill>
                      <a:schemeClr val="bg1">
                        <a:lumMod val="50000"/>
                      </a:schemeClr>
                    </a:solidFill>
                  </a:rPr>
                  <a:t>Ca</a:t>
                </a:r>
                <a:r>
                  <a:rPr lang="en-GB" dirty="0">
                    <a:solidFill>
                      <a:schemeClr val="bg1">
                        <a:lumMod val="50000"/>
                      </a:schemeClr>
                    </a:solidFill>
                  </a:rPr>
                  <a:t>” thought the rule for the total score was unfair.</a:t>
                </a:r>
              </a:p>
              <a:p>
                <a:r>
                  <a:rPr lang="en-GB" dirty="0">
                    <a:solidFill>
                      <a:schemeClr val="bg1">
                        <a:lumMod val="50000"/>
                      </a:schemeClr>
                    </a:solidFill>
                  </a:rPr>
                  <a:t>Write down a</a:t>
                </a:r>
                <a:r>
                  <a:rPr lang="en-GB" dirty="0"/>
                  <a:t> rule for calculating the total score </a:t>
                </a:r>
                <a:r>
                  <a:rPr lang="en-GB" dirty="0">
                    <a:solidFill>
                      <a:schemeClr val="bg1">
                        <a:lumMod val="50000"/>
                      </a:schemeClr>
                    </a:solidFill>
                  </a:rPr>
                  <a:t>so that car “</a:t>
                </a:r>
                <a:r>
                  <a:rPr lang="en-GB" dirty="0" err="1">
                    <a:solidFill>
                      <a:schemeClr val="bg1">
                        <a:lumMod val="50000"/>
                      </a:schemeClr>
                    </a:solidFill>
                  </a:rPr>
                  <a:t>Ca</a:t>
                </a:r>
                <a:r>
                  <a:rPr lang="en-GB" dirty="0">
                    <a:solidFill>
                      <a:schemeClr val="bg1">
                        <a:lumMod val="50000"/>
                      </a:schemeClr>
                    </a:solidFill>
                  </a:rPr>
                  <a:t>” will be the winner.  Your rule should include all four of the </a:t>
                </a:r>
                <a:r>
                  <a:rPr lang="en-GB" dirty="0"/>
                  <a:t>variables</a:t>
                </a:r>
                <a:r>
                  <a:rPr lang="en-GB" dirty="0">
                    <a:solidFill>
                      <a:schemeClr val="bg1">
                        <a:lumMod val="50000"/>
                      </a:schemeClr>
                    </a:solidFill>
                  </a:rPr>
                  <a:t>, and you should write down your rule by filling in</a:t>
                </a:r>
                <a:r>
                  <a:rPr lang="en-GB" dirty="0"/>
                  <a:t> positive numbers </a:t>
                </a:r>
                <a:r>
                  <a:rPr lang="en-GB" dirty="0">
                    <a:solidFill>
                      <a:schemeClr val="bg1">
                        <a:lumMod val="50000"/>
                      </a:schemeClr>
                    </a:solidFill>
                  </a:rPr>
                  <a:t>in the four spaces in the</a:t>
                </a:r>
                <a:r>
                  <a:rPr lang="en-GB" dirty="0"/>
                  <a:t> equation </a:t>
                </a:r>
                <a:r>
                  <a:rPr lang="en-GB" dirty="0">
                    <a:solidFill>
                      <a:schemeClr val="bg1">
                        <a:lumMod val="50000"/>
                      </a:schemeClr>
                    </a:solidFill>
                  </a:rPr>
                  <a:t>below.</a:t>
                </a:r>
              </a:p>
              <a:p>
                <a:endParaRPr lang="en-GB" dirty="0">
                  <a:solidFill>
                    <a:schemeClr val="bg1">
                      <a:lumMod val="50000"/>
                    </a:schemeClr>
                  </a:solidFill>
                </a:endParaRPr>
              </a:p>
              <a:p>
                <a:r>
                  <a:rPr lang="en-GB" dirty="0"/>
                  <a:t>Total score = </a:t>
                </a:r>
                <a14:m>
                  <m:oMath xmlns:m="http://schemas.openxmlformats.org/officeDocument/2006/math">
                    <m:r>
                      <a:rPr lang="en-GB" i="1">
                        <a:latin typeface="Cambria Math"/>
                      </a:rPr>
                      <m:t>…</m:t>
                    </m:r>
                    <m:r>
                      <a:rPr lang="en-GB" i="1">
                        <a:latin typeface="Cambria Math"/>
                        <a:ea typeface="Cambria Math"/>
                      </a:rPr>
                      <m:t>×</m:t>
                    </m:r>
                    <m:r>
                      <a:rPr lang="en-GB" i="1">
                        <a:latin typeface="Cambria Math"/>
                        <a:ea typeface="Cambria Math"/>
                      </a:rPr>
                      <m:t>𝑆</m:t>
                    </m:r>
                    <m:r>
                      <a:rPr lang="en-GB" i="1">
                        <a:latin typeface="Cambria Math"/>
                        <a:ea typeface="Cambria Math"/>
                      </a:rPr>
                      <m:t>+…×</m:t>
                    </m:r>
                    <m:r>
                      <a:rPr lang="en-GB" i="1">
                        <a:latin typeface="Cambria Math"/>
                        <a:ea typeface="Cambria Math"/>
                      </a:rPr>
                      <m:t>𝐹</m:t>
                    </m:r>
                    <m:r>
                      <a:rPr lang="en-GB" i="1">
                        <a:latin typeface="Cambria Math"/>
                        <a:ea typeface="Cambria Math"/>
                      </a:rPr>
                      <m:t>+…×</m:t>
                    </m:r>
                    <m:r>
                      <a:rPr lang="en-GB" i="1">
                        <a:latin typeface="Cambria Math"/>
                        <a:ea typeface="Cambria Math"/>
                      </a:rPr>
                      <m:t>𝐸</m:t>
                    </m:r>
                    <m:r>
                      <a:rPr lang="en-GB" i="1">
                        <a:latin typeface="Cambria Math"/>
                        <a:ea typeface="Cambria Math"/>
                      </a:rPr>
                      <m:t>+…×</m:t>
                    </m:r>
                    <m:r>
                      <a:rPr lang="en-GB" i="1">
                        <a:latin typeface="Cambria Math"/>
                        <a:ea typeface="Cambria Math"/>
                      </a:rPr>
                      <m:t>𝑇</m:t>
                    </m:r>
                  </m:oMath>
                </a14:m>
                <a:r>
                  <a:rPr lang="en-GB" dirty="0"/>
                  <a:t>.</a:t>
                </a:r>
                <a:endParaRPr lang="en-GB" dirty="0"/>
              </a:p>
            </p:txBody>
          </p:sp>
        </mc:Choice>
        <mc:Fallback>
          <p:sp>
            <p:nvSpPr>
              <p:cNvPr id="14" name="TextBox 13"/>
              <p:cNvSpPr txBox="1">
                <a:spLocks noRot="1" noChangeAspect="1" noMove="1" noResize="1" noEditPoints="1" noAdjustHandles="1" noChangeArrowheads="1" noChangeShapeType="1" noTextEdit="1"/>
              </p:cNvSpPr>
              <p:nvPr/>
            </p:nvSpPr>
            <p:spPr>
              <a:xfrm>
                <a:off x="142844" y="1142984"/>
                <a:ext cx="5572164" cy="5078313"/>
              </a:xfrm>
              <a:prstGeom prst="rect">
                <a:avLst/>
              </a:prstGeom>
              <a:blipFill rotWithShape="1">
                <a:blip r:embed="rId2"/>
                <a:stretch>
                  <a:fillRect l="-543" t="-357" r="-1194" b="-357"/>
                </a:stretch>
              </a:blipFill>
              <a:ln>
                <a:solidFill>
                  <a:schemeClr val="accent1"/>
                </a:solidFill>
              </a:ln>
            </p:spPr>
            <p:txBody>
              <a:bodyPr/>
              <a:lstStyle/>
              <a:p>
                <a:r>
                  <a:rPr lang="en-GB">
                    <a:noFill/>
                  </a:rPr>
                  <a:t> </a:t>
                </a:r>
              </a:p>
            </p:txBody>
          </p:sp>
        </mc:Fallback>
      </mc:AlternateContent>
      <p:sp>
        <p:nvSpPr>
          <p:cNvPr id="3" name="Rounded Rectangle 2">
            <a:hlinkClick r:id="rId3" action="ppaction://hlinksldjump"/>
          </p:cNvPr>
          <p:cNvSpPr/>
          <p:nvPr/>
        </p:nvSpPr>
        <p:spPr>
          <a:xfrm>
            <a:off x="5842972" y="1144869"/>
            <a:ext cx="3121516" cy="360040"/>
          </a:xfrm>
          <a:prstGeom prst="roundRect">
            <a:avLst/>
          </a:prstGeom>
          <a:solidFill>
            <a:schemeClr val="accent2">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do we want to find out?</a:t>
            </a:r>
            <a:endParaRPr lang="en-GB" dirty="0">
              <a:solidFill>
                <a:schemeClr val="bg1">
                  <a:lumMod val="50000"/>
                </a:schemeClr>
              </a:solidFill>
            </a:endParaRPr>
          </a:p>
        </p:txBody>
      </p:sp>
      <p:sp>
        <p:nvSpPr>
          <p:cNvPr id="16" name="Rounded Rectangle 15">
            <a:hlinkClick r:id="rId4" action="ppaction://hlinksldjump"/>
          </p:cNvPr>
          <p:cNvSpPr/>
          <p:nvPr/>
        </p:nvSpPr>
        <p:spPr>
          <a:xfrm>
            <a:off x="5842972" y="1657308"/>
            <a:ext cx="3121516" cy="547556"/>
          </a:xfrm>
          <a:prstGeom prst="round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useful information do we know?</a:t>
            </a:r>
            <a:endParaRPr lang="en-GB" dirty="0">
              <a:solidFill>
                <a:schemeClr val="bg1">
                  <a:lumMod val="50000"/>
                </a:schemeClr>
              </a:solidFill>
            </a:endParaRPr>
          </a:p>
        </p:txBody>
      </p:sp>
      <p:sp>
        <p:nvSpPr>
          <p:cNvPr id="17" name="Rounded Rectangle 16">
            <a:hlinkClick r:id="rId5" action="ppaction://hlinksldjump"/>
          </p:cNvPr>
          <p:cNvSpPr/>
          <p:nvPr/>
        </p:nvSpPr>
        <p:spPr>
          <a:xfrm>
            <a:off x="5842972" y="3501008"/>
            <a:ext cx="3121516" cy="360040"/>
          </a:xfrm>
          <a:prstGeom prst="roundRect">
            <a:avLst/>
          </a:prstGeom>
          <a:solidFill>
            <a:srgbClr val="92D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rPr>
              <a:t>What have we learned?</a:t>
            </a:r>
            <a:endParaRPr lang="en-GB" dirty="0">
              <a:solidFill>
                <a:schemeClr val="bg1">
                  <a:lumMod val="50000"/>
                </a:schemeClr>
              </a:solidFill>
            </a:endParaRPr>
          </a:p>
        </p:txBody>
      </p:sp>
      <p:sp>
        <p:nvSpPr>
          <p:cNvPr id="18" name="Rounded Rectangle 17"/>
          <p:cNvSpPr/>
          <p:nvPr/>
        </p:nvSpPr>
        <p:spPr>
          <a:xfrm>
            <a:off x="5849024" y="2384884"/>
            <a:ext cx="3121516" cy="9001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other mathematical techniques do we need to apply?</a:t>
            </a:r>
            <a:endParaRPr lang="en-GB" dirty="0">
              <a:solidFill>
                <a:schemeClr val="tx1"/>
              </a:solidFill>
            </a:endParaRPr>
          </a:p>
        </p:txBody>
      </p:sp>
      <p:sp>
        <p:nvSpPr>
          <p:cNvPr id="10" name="Rounded Rectangle 9">
            <a:hlinkClick r:id="rId6" action="ppaction://hlinksldjump"/>
          </p:cNvPr>
          <p:cNvSpPr/>
          <p:nvPr/>
        </p:nvSpPr>
        <p:spPr>
          <a:xfrm>
            <a:off x="5842972" y="6402968"/>
            <a:ext cx="3121516" cy="36004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Back to start</a:t>
            </a:r>
            <a:endParaRPr lang="en-GB" dirty="0">
              <a:solidFill>
                <a:schemeClr val="tx1"/>
              </a:solidFill>
            </a:endParaRPr>
          </a:p>
        </p:txBody>
      </p:sp>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364" y="1813281"/>
            <a:ext cx="5297123" cy="147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6725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2402</TotalTime>
  <Words>1494</Words>
  <Application>Microsoft Office PowerPoint</Application>
  <PresentationFormat>On-screen Show (4:3)</PresentationFormat>
  <Paragraphs>188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Brooklet</vt:lpstr>
      <vt:lpstr>Mathematics Unit 25: The Best Car</vt:lpstr>
      <vt:lpstr>Mathematics Unit 25: The Best Car</vt:lpstr>
      <vt:lpstr>Mathematics Unit 25: The Best Car</vt:lpstr>
      <vt:lpstr>Mathematics Unit 25: The Best Car</vt:lpstr>
      <vt:lpstr>Mathematics Unit 25: The Best Car</vt:lpstr>
      <vt:lpstr>Mathematics Unit 25: The Best Car</vt:lpstr>
      <vt:lpstr>Mathematics Unit 25: The Best Car</vt:lpstr>
      <vt:lpstr>Mathematics Unit 25: The Best Car</vt:lpstr>
      <vt:lpstr>Mathematics Unit 25: The Best Car</vt:lpstr>
      <vt:lpstr>Mathematics Unit 25: The Best Car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Greenslade M</cp:lastModifiedBy>
  <cp:revision>66</cp:revision>
  <dcterms:created xsi:type="dcterms:W3CDTF">2010-03-16T17:53:16Z</dcterms:created>
  <dcterms:modified xsi:type="dcterms:W3CDTF">2015-02-28T17:26:32Z</dcterms:modified>
</cp:coreProperties>
</file>