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2"/>
  </p:handoutMasterIdLst>
  <p:sldIdLst>
    <p:sldId id="262" r:id="rId2"/>
    <p:sldId id="263" r:id="rId3"/>
    <p:sldId id="264" r:id="rId4"/>
    <p:sldId id="265" r:id="rId5"/>
    <p:sldId id="266" r:id="rId6"/>
    <p:sldId id="267"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7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DC2B39-586A-4E9A-99CB-9F8F55CC6911}" type="datetimeFigureOut">
              <a:rPr lang="en-US" smtClean="0"/>
              <a:pPr/>
              <a:t>3/23/2015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9D69FB-8FAF-4A94-9D63-C720AD245C2D}" type="slidenum">
              <a:rPr lang="en-US" smtClean="0"/>
              <a:pPr/>
              <a:t>‹#›</a:t>
            </a:fld>
            <a:endParaRPr lang="en-US"/>
          </a:p>
        </p:txBody>
      </p:sp>
    </p:spTree>
    <p:extLst>
      <p:ext uri="{BB962C8B-B14F-4D97-AF65-F5344CB8AC3E}">
        <p14:creationId xmlns:p14="http://schemas.microsoft.com/office/powerpoint/2010/main" val="1793081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n-US" altLang="ja-JP" smtClean="0"/>
              <a:t>Click to edit Master title style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8BFBFB68-8C59-4F93-8ECF-07464F62292A}" type="datetimeFigureOut">
              <a:rPr lang="en-US" smtClean="0"/>
              <a:pPr/>
              <a:t>3/23/2015</a:t>
            </a:fld>
            <a:endParaRPr lang="en-US"/>
          </a:p>
        </p:txBody>
      </p:sp>
      <p:sp>
        <p:nvSpPr>
          <p:cNvPr id="11" name="図形 10"/>
          <p:cNvSpPr>
            <a:spLocks noGrp="1"/>
          </p:cNvSpPr>
          <p:nvPr>
            <p:ph type="ftr" sz="quarter" idx="11"/>
          </p:nvPr>
        </p:nvSpPr>
        <p:spPr>
          <a:xfrm>
            <a:off x="6048000" y="6492875"/>
            <a:ext cx="2394000" cy="365125"/>
          </a:xfrm>
        </p:spPr>
        <p:txBody>
          <a:bodyPr/>
          <a:lstStyle/>
          <a:p>
            <a:endParaRPr lang="en-US"/>
          </a:p>
        </p:txBody>
      </p:sp>
      <p:sp>
        <p:nvSpPr>
          <p:cNvPr id="18" name="図形 17"/>
          <p:cNvSpPr>
            <a:spLocks noGrp="1"/>
          </p:cNvSpPr>
          <p:nvPr>
            <p:ph type="sldNum" sz="quarter" idx="12"/>
          </p:nvPr>
        </p:nvSpPr>
        <p:spPr>
          <a:xfrm>
            <a:off x="8499632" y="6492875"/>
            <a:ext cx="644400" cy="365125"/>
          </a:xfrm>
        </p:spPr>
        <p:txBody>
          <a:bodyPr/>
          <a:lstStyle/>
          <a:p>
            <a:fld id="{4000AA27-FA95-4503-A455-F70FA744A58A}" type="slidenum">
              <a:rPr lang="en-US" smtClean="0"/>
              <a:pPr/>
              <a:t>‹#›</a:t>
            </a:fld>
            <a:endParaRPr lang="en-U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3/23/2015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3/23/2015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8BFBFB68-8C59-4F93-8ECF-07464F62292A}"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8BFBFB68-8C59-4F93-8ECF-07464F62292A}" type="datetimeFigureOut">
              <a:rPr lang="en-US" smtClean="0"/>
              <a:pPr/>
              <a:t>3/23/2015</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3/23/2015</a:t>
            </a:fld>
            <a:endParaRPr lang="en-US"/>
          </a:p>
        </p:txBody>
      </p:sp>
      <p:sp>
        <p:nvSpPr>
          <p:cNvPr id="5" name="図形 4"/>
          <p:cNvSpPr>
            <a:spLocks noGrp="1"/>
          </p:cNvSpPr>
          <p:nvPr>
            <p:ph type="ftr" sz="quarter" idx="11"/>
          </p:nvPr>
        </p:nvSpPr>
        <p:spPr>
          <a:xfrm>
            <a:off x="6048000" y="6492874"/>
            <a:ext cx="2395534" cy="365125"/>
          </a:xfrm>
        </p:spPr>
        <p:txBody>
          <a:bodyPr/>
          <a:lstStyle/>
          <a:p>
            <a:endParaRPr lang="en-US"/>
          </a:p>
        </p:txBody>
      </p:sp>
      <p:sp>
        <p:nvSpPr>
          <p:cNvPr id="6" name="図形 5"/>
          <p:cNvSpPr>
            <a:spLocks noGrp="1"/>
          </p:cNvSpPr>
          <p:nvPr>
            <p:ph type="sldNum" sz="quarter" idx="12"/>
          </p:nvPr>
        </p:nvSpPr>
        <p:spPr>
          <a:xfrm>
            <a:off x="8499600" y="6492875"/>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3/23/2015</a:t>
            </a:fld>
            <a:endParaRPr lang="en-US"/>
          </a:p>
        </p:txBody>
      </p:sp>
      <p:sp>
        <p:nvSpPr>
          <p:cNvPr id="6" name="図形 5"/>
          <p:cNvSpPr>
            <a:spLocks noGrp="1"/>
          </p:cNvSpPr>
          <p:nvPr>
            <p:ph type="ftr" sz="quarter" idx="11"/>
          </p:nvPr>
        </p:nvSpPr>
        <p:spPr>
          <a:xfrm>
            <a:off x="6048000" y="6494400"/>
            <a:ext cx="2395534"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8BFBFB68-8C59-4F93-8ECF-07464F62292A}" type="datetimeFigureOut">
              <a:rPr lang="en-US" smtClean="0"/>
              <a:pPr/>
              <a:t>3/23/2015</a:t>
            </a:fld>
            <a:endParaRPr lang="en-US"/>
          </a:p>
        </p:txBody>
      </p:sp>
      <p:sp>
        <p:nvSpPr>
          <p:cNvPr id="8" name="図形 7"/>
          <p:cNvSpPr>
            <a:spLocks noGrp="1"/>
          </p:cNvSpPr>
          <p:nvPr>
            <p:ph type="ftr" sz="quarter" idx="11"/>
          </p:nvPr>
        </p:nvSpPr>
        <p:spPr>
          <a:xfrm>
            <a:off x="6048000" y="6494400"/>
            <a:ext cx="2394000" cy="365125"/>
          </a:xfrm>
        </p:spPr>
        <p:txBody>
          <a:bodyPr/>
          <a:lstStyle/>
          <a:p>
            <a:endParaRPr lang="en-US"/>
          </a:p>
        </p:txBody>
      </p:sp>
      <p:sp>
        <p:nvSpPr>
          <p:cNvPr id="9" name="図形 8"/>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dt" sz="half" idx="10"/>
          </p:nvPr>
        </p:nvSpPr>
        <p:spPr/>
        <p:txBody>
          <a:bodyPr/>
          <a:lstStyle/>
          <a:p>
            <a:fld id="{8BFBFB68-8C59-4F93-8ECF-07464F62292A}" type="datetimeFigureOut">
              <a:rPr lang="en-US" smtClean="0"/>
              <a:pPr/>
              <a:t>3/23/2015</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8BFBFB68-8C59-4F93-8ECF-07464F62292A}" type="datetimeFigureOut">
              <a:rPr lang="en-US" smtClean="0"/>
              <a:pPr/>
              <a:t>3/23/2015</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3/23/2015</a:t>
            </a:fld>
            <a:endParaRPr lang="en-US"/>
          </a:p>
        </p:txBody>
      </p:sp>
      <p:sp>
        <p:nvSpPr>
          <p:cNvPr id="6" name="図形 5"/>
          <p:cNvSpPr>
            <a:spLocks noGrp="1"/>
          </p:cNvSpPr>
          <p:nvPr>
            <p:ph type="ftr" sz="quarter" idx="11"/>
          </p:nvPr>
        </p:nvSpPr>
        <p:spPr>
          <a:xfrm>
            <a:off x="6048000" y="6494400"/>
            <a:ext cx="2394000"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8BFBFB68-8C59-4F93-8ECF-07464F62292A}" type="datetimeFigureOut">
              <a:rPr lang="en-US" smtClean="0"/>
              <a:pPr/>
              <a:t>3/23/2015</a:t>
            </a:fld>
            <a:endParaRPr lang="en-US"/>
          </a:p>
        </p:txBody>
      </p:sp>
      <p:sp>
        <p:nvSpPr>
          <p:cNvPr id="10" name="図形 9"/>
          <p:cNvSpPr>
            <a:spLocks noGrp="1"/>
          </p:cNvSpPr>
          <p:nvPr>
            <p:ph type="ftr" sz="quarter" idx="11"/>
          </p:nvPr>
        </p:nvSpPr>
        <p:spPr>
          <a:xfrm>
            <a:off x="6048000" y="6494400"/>
            <a:ext cx="2394000" cy="365125"/>
          </a:xfrm>
        </p:spPr>
        <p:txBody>
          <a:bodyPr/>
          <a:lstStyle/>
          <a:p>
            <a:endParaRPr lang="en-US"/>
          </a:p>
        </p:txBody>
      </p:sp>
      <p:sp>
        <p:nvSpPr>
          <p:cNvPr id="11" name="図形 10"/>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n-US" altLang="ja-JP" smtClean="0"/>
              <a:t>Click to edit Master title style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8BFBFB68-8C59-4F93-8ECF-07464F62292A}" type="datetimeFigureOut">
              <a:rPr lang="en-US" smtClean="0"/>
              <a:pPr/>
              <a:t>3/23/2015</a:t>
            </a:fld>
            <a:endParaRPr lang="en-U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n-U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4000AA27-FA95-4503-A455-F70FA744A58A}" type="slidenum">
              <a:rPr lang="en-US" smtClean="0"/>
              <a:pPr/>
              <a:t>‹#›</a:t>
            </a:fld>
            <a:endParaRPr lang="en-U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3.xml"/><Relationship Id="rId7"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4.xml"/><Relationship Id="rId4" Type="http://schemas.openxmlformats.org/officeDocument/2006/relationships/slide" Target="slide5.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8.xml"/><Relationship Id="rId7" Type="http://schemas.openxmlformats.org/officeDocument/2006/relationships/image" Target="../media/image2.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10.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3.xml"/><Relationship Id="rId7"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3.xml"/><Relationship Id="rId7"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3.xml"/><Relationship Id="rId7"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3.xml"/><Relationship Id="rId7"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image" Target="../media/image3.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slide" Target="slide9.xml"/><Relationship Id="rId4" Type="http://schemas.openxmlformats.org/officeDocument/2006/relationships/slide" Target="slide10.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8.xml"/><Relationship Id="rId7" Type="http://schemas.openxmlformats.org/officeDocument/2006/relationships/image" Target="../media/image2.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8.xml"/><Relationship Id="rId7" Type="http://schemas.openxmlformats.org/officeDocument/2006/relationships/image" Target="../media/image2.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8.xml"/><Relationship Id="rId7" Type="http://schemas.openxmlformats.org/officeDocument/2006/relationships/image" Target="../media/image2.png"/><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35</a:t>
            </a:r>
            <a:r>
              <a:rPr lang="en-GB" sz="4000" dirty="0">
                <a:solidFill>
                  <a:schemeClr val="tx1">
                    <a:lumMod val="95000"/>
                    <a:lumOff val="5000"/>
                  </a:schemeClr>
                </a:solidFill>
              </a:rPr>
              <a:t>: Reaction Time</a:t>
            </a:r>
            <a:endParaRPr lang="en-US" sz="4000" dirty="0">
              <a:solidFill>
                <a:schemeClr val="tx1">
                  <a:lumMod val="95000"/>
                  <a:lumOff val="5000"/>
                </a:schemeClr>
              </a:solidFill>
            </a:endParaRPr>
          </a:p>
        </p:txBody>
      </p:sp>
      <p:sp>
        <p:nvSpPr>
          <p:cNvPr id="14" name="TextBox 13"/>
          <p:cNvSpPr txBox="1"/>
          <p:nvPr/>
        </p:nvSpPr>
        <p:spPr>
          <a:xfrm>
            <a:off x="142844" y="112474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GB" dirty="0" smtClean="0"/>
              <a:t>In a Sprinting event, the ‘reaction time’ is the time interval between the starter’s gun firing and the athlete leaving the starting block.  The ‘final time’ includes both this reaction time, and the running time.</a:t>
            </a:r>
          </a:p>
          <a:p>
            <a:r>
              <a:rPr lang="en-GB" dirty="0" smtClean="0"/>
              <a:t>The following table gives the reaction time and the final time of 8 runners in a 100 metre sprint race.</a:t>
            </a:r>
            <a:endParaRPr lang="en-US" dirty="0" smtClean="0"/>
          </a:p>
          <a:p>
            <a:endParaRPr lang="en-US" dirty="0"/>
          </a:p>
          <a:p>
            <a:endParaRPr lang="en-US" b="1" dirty="0" smtClean="0"/>
          </a:p>
          <a:p>
            <a:endParaRPr lang="en-US" b="1" dirty="0"/>
          </a:p>
          <a:p>
            <a:endParaRPr lang="en-US" b="1" dirty="0" smtClean="0"/>
          </a:p>
          <a:p>
            <a:endParaRPr lang="en-US" b="1" dirty="0"/>
          </a:p>
          <a:p>
            <a:endParaRPr lang="en-US" b="1" dirty="0" smtClean="0"/>
          </a:p>
          <a:p>
            <a:endParaRPr lang="en-US" b="1" dirty="0" smtClean="0"/>
          </a:p>
          <a:p>
            <a:r>
              <a:rPr lang="en-US" b="1" dirty="0" smtClean="0"/>
              <a:t>QUESTION 35.1</a:t>
            </a:r>
            <a:endParaRPr lang="en-US" b="1" dirty="0" smtClean="0"/>
          </a:p>
          <a:p>
            <a:r>
              <a:rPr lang="en-US" dirty="0" smtClean="0"/>
              <a:t>Identify the Gold, Silver and Bronze </a:t>
            </a:r>
            <a:r>
              <a:rPr lang="en-US" dirty="0" err="1" smtClean="0"/>
              <a:t>medallists</a:t>
            </a:r>
            <a:r>
              <a:rPr lang="en-US" dirty="0" smtClean="0"/>
              <a:t> from this race.  Fill in the table below with the </a:t>
            </a:r>
            <a:r>
              <a:rPr lang="en-US" dirty="0" err="1" smtClean="0"/>
              <a:t>medallists’</a:t>
            </a:r>
            <a:r>
              <a:rPr lang="en-US" dirty="0" smtClean="0"/>
              <a:t> lane number, reaction time and final time.</a:t>
            </a:r>
          </a:p>
          <a:p>
            <a:endParaRPr lang="en-US" dirty="0"/>
          </a:p>
          <a:p>
            <a:endParaRPr lang="en-US" dirty="0" smtClean="0"/>
          </a:p>
          <a:p>
            <a:endParaRPr lang="en-GB" dirty="0" smtClean="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183" y="2834935"/>
            <a:ext cx="4302810" cy="186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75315" y="2971493"/>
            <a:ext cx="1085355" cy="73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182" y="5937022"/>
            <a:ext cx="5463488" cy="790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35: Reaction Time</a:t>
            </a:r>
            <a:endParaRPr lang="en-US" sz="4000" dirty="0">
              <a:solidFill>
                <a:schemeClr val="tx1">
                  <a:lumMod val="95000"/>
                  <a:lumOff val="5000"/>
                </a:schemeClr>
              </a:solidFill>
            </a:endParaRPr>
          </a:p>
        </p:txBody>
      </p:sp>
      <p:sp>
        <p:nvSpPr>
          <p:cNvPr id="14" name="TextBox 13"/>
          <p:cNvSpPr txBox="1"/>
          <p:nvPr/>
        </p:nvSpPr>
        <p:spPr>
          <a:xfrm>
            <a:off x="142844" y="1124744"/>
            <a:ext cx="5572164" cy="5355312"/>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dirty="0"/>
          </a:p>
          <a:p>
            <a:endParaRPr lang="en-US" dirty="0"/>
          </a:p>
          <a:p>
            <a:endParaRPr lang="en-US" dirty="0"/>
          </a:p>
          <a:p>
            <a:endParaRPr lang="en-US" b="1" dirty="0"/>
          </a:p>
          <a:p>
            <a:endParaRPr lang="en-US" b="1" dirty="0"/>
          </a:p>
          <a:p>
            <a:endParaRPr lang="en-US" b="1" dirty="0"/>
          </a:p>
          <a:p>
            <a:endParaRPr lang="en-US" b="1" dirty="0"/>
          </a:p>
          <a:p>
            <a:r>
              <a:rPr lang="en-US" b="1" dirty="0"/>
              <a:t>QUESTION 35.2</a:t>
            </a:r>
          </a:p>
          <a:p>
            <a:r>
              <a:rPr lang="en-US" dirty="0"/>
              <a:t>To date, no humans have been able to react to a starter’s gun in less than 0.110 second.</a:t>
            </a:r>
          </a:p>
          <a:p>
            <a:r>
              <a:rPr lang="en-US" dirty="0"/>
              <a:t>If the recorded reaction time for a runner is less then 0.110 second, then a false start is considered to have occurred because the runner must have left before hearing the gun.</a:t>
            </a:r>
          </a:p>
          <a:p>
            <a:endParaRPr lang="en-US" dirty="0"/>
          </a:p>
          <a:p>
            <a:r>
              <a:rPr lang="en-US" dirty="0"/>
              <a:t>If the Bronze </a:t>
            </a:r>
            <a:r>
              <a:rPr lang="en-US" dirty="0" err="1"/>
              <a:t>medallist</a:t>
            </a:r>
            <a:r>
              <a:rPr lang="en-US" dirty="0"/>
              <a:t> had a faster reaction time, would he have had a chance to win the Silver medal?</a:t>
            </a:r>
          </a:p>
          <a:p>
            <a:r>
              <a:rPr lang="en-US" dirty="0"/>
              <a:t>Give an explanation to support your answer.</a:t>
            </a:r>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770" y="1151091"/>
            <a:ext cx="4302810" cy="186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38684" y="1324889"/>
            <a:ext cx="1085355" cy="73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9523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35</a:t>
            </a:r>
            <a:r>
              <a:rPr lang="en-GB" sz="4000" dirty="0">
                <a:solidFill>
                  <a:schemeClr val="tx1">
                    <a:lumMod val="95000"/>
                    <a:lumOff val="5000"/>
                  </a:schemeClr>
                </a:solidFill>
              </a:rPr>
              <a:t>: Reaction Time</a:t>
            </a:r>
            <a:endParaRPr lang="en-US" sz="4000" dirty="0">
              <a:solidFill>
                <a:schemeClr val="tx1">
                  <a:lumMod val="95000"/>
                  <a:lumOff val="5000"/>
                </a:schemeClr>
              </a:solidFill>
            </a:endParaRPr>
          </a:p>
        </p:txBody>
      </p:sp>
      <p:sp>
        <p:nvSpPr>
          <p:cNvPr id="14" name="TextBox 13"/>
          <p:cNvSpPr txBox="1"/>
          <p:nvPr/>
        </p:nvSpPr>
        <p:spPr>
          <a:xfrm>
            <a:off x="142844" y="112474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GB" dirty="0">
                <a:solidFill>
                  <a:schemeClr val="bg1">
                    <a:lumMod val="50000"/>
                  </a:schemeClr>
                </a:solidFill>
              </a:rPr>
              <a:t>In a Sprinting event, the ‘reaction time’ is the time interval between the starter’s gun firing and the athlete leaving the starting block.  The ‘final time’ includes both this reaction time, and the running time.</a:t>
            </a:r>
          </a:p>
          <a:p>
            <a:r>
              <a:rPr lang="en-GB" dirty="0">
                <a:solidFill>
                  <a:schemeClr val="bg1">
                    <a:lumMod val="50000"/>
                  </a:schemeClr>
                </a:solidFill>
              </a:rPr>
              <a:t>The following table gives the reaction time and the final time of 8 runners in a 100 metre sprint race.</a:t>
            </a:r>
            <a:endParaRPr lang="en-US" dirty="0">
              <a:solidFill>
                <a:schemeClr val="bg1">
                  <a:lumMod val="50000"/>
                </a:schemeClr>
              </a:solidFill>
            </a:endParaRPr>
          </a:p>
          <a:p>
            <a:endParaRPr lang="en-US"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r>
              <a:rPr lang="en-US" b="1" dirty="0">
                <a:solidFill>
                  <a:schemeClr val="bg1">
                    <a:lumMod val="50000"/>
                  </a:schemeClr>
                </a:solidFill>
              </a:rPr>
              <a:t>QUESTION 35.1</a:t>
            </a:r>
          </a:p>
          <a:p>
            <a:r>
              <a:rPr lang="en-US" dirty="0"/>
              <a:t>Identify the Gold, Silver and Bronze </a:t>
            </a:r>
            <a:r>
              <a:rPr lang="en-US" dirty="0" err="1"/>
              <a:t>medallists</a:t>
            </a:r>
            <a:r>
              <a:rPr lang="en-US" dirty="0"/>
              <a:t> from this race.  Fill in the table below with the </a:t>
            </a:r>
            <a:r>
              <a:rPr lang="en-US" dirty="0" err="1"/>
              <a:t>medallists’</a:t>
            </a:r>
            <a:r>
              <a:rPr lang="en-US" dirty="0"/>
              <a:t> lane number, reaction time and final time.</a:t>
            </a:r>
          </a:p>
          <a:p>
            <a:endParaRPr lang="en-US" dirty="0"/>
          </a:p>
          <a:p>
            <a:endParaRPr lang="en-US" dirty="0"/>
          </a:p>
          <a:p>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183" y="2834935"/>
            <a:ext cx="4302810" cy="186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75315" y="2971493"/>
            <a:ext cx="1085355" cy="73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182" y="5937022"/>
            <a:ext cx="5463488" cy="790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8784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35</a:t>
            </a:r>
            <a:r>
              <a:rPr lang="en-GB" sz="4000" dirty="0">
                <a:solidFill>
                  <a:schemeClr val="tx1">
                    <a:lumMod val="95000"/>
                    <a:lumOff val="5000"/>
                  </a:schemeClr>
                </a:solidFill>
              </a:rPr>
              <a:t>: Reaction Time</a:t>
            </a:r>
            <a:endParaRPr lang="en-US" sz="4000" dirty="0">
              <a:solidFill>
                <a:schemeClr val="tx1">
                  <a:lumMod val="95000"/>
                  <a:lumOff val="5000"/>
                </a:schemeClr>
              </a:solidFill>
            </a:endParaRPr>
          </a:p>
        </p:txBody>
      </p:sp>
      <p:sp>
        <p:nvSpPr>
          <p:cNvPr id="14" name="TextBox 13"/>
          <p:cNvSpPr txBox="1"/>
          <p:nvPr/>
        </p:nvSpPr>
        <p:spPr>
          <a:xfrm>
            <a:off x="142844" y="112474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GB" dirty="0">
                <a:solidFill>
                  <a:schemeClr val="bg1">
                    <a:lumMod val="50000"/>
                  </a:schemeClr>
                </a:solidFill>
              </a:rPr>
              <a:t>In a Sprinting event, the ‘reaction time’ is the time interval between the starter’s gun firing and the athlete leaving the starting block.  The ‘final time’ includes both this reaction time, and the running time.</a:t>
            </a:r>
          </a:p>
          <a:p>
            <a:r>
              <a:rPr lang="en-GB" dirty="0"/>
              <a:t>The following table gives the reaction time and the final time of 8 runners in a 100 metre sprint race.</a:t>
            </a:r>
            <a:endParaRPr lang="en-US" dirty="0"/>
          </a:p>
          <a:p>
            <a:endParaRPr lang="en-US" dirty="0"/>
          </a:p>
          <a:p>
            <a:endParaRPr lang="en-US" b="1" dirty="0"/>
          </a:p>
          <a:p>
            <a:endParaRPr lang="en-US" b="1" dirty="0"/>
          </a:p>
          <a:p>
            <a:endParaRPr lang="en-US" b="1" dirty="0"/>
          </a:p>
          <a:p>
            <a:endParaRPr lang="en-US" b="1" dirty="0"/>
          </a:p>
          <a:p>
            <a:endParaRPr lang="en-US" b="1" dirty="0"/>
          </a:p>
          <a:p>
            <a:endParaRPr lang="en-US" b="1" dirty="0"/>
          </a:p>
          <a:p>
            <a:r>
              <a:rPr lang="en-US" b="1" dirty="0">
                <a:solidFill>
                  <a:schemeClr val="bg1">
                    <a:lumMod val="50000"/>
                  </a:schemeClr>
                </a:solidFill>
              </a:rPr>
              <a:t>QUESTION 35.1</a:t>
            </a:r>
          </a:p>
          <a:p>
            <a:r>
              <a:rPr lang="en-US" dirty="0">
                <a:solidFill>
                  <a:schemeClr val="bg1">
                    <a:lumMod val="50000"/>
                  </a:schemeClr>
                </a:solidFill>
              </a:rPr>
              <a:t>Identify the Gold, Silver and Bronze </a:t>
            </a:r>
            <a:r>
              <a:rPr lang="en-US" dirty="0" err="1">
                <a:solidFill>
                  <a:schemeClr val="bg1">
                    <a:lumMod val="50000"/>
                  </a:schemeClr>
                </a:solidFill>
              </a:rPr>
              <a:t>medallists</a:t>
            </a:r>
            <a:r>
              <a:rPr lang="en-US" dirty="0">
                <a:solidFill>
                  <a:schemeClr val="bg1">
                    <a:lumMod val="50000"/>
                  </a:schemeClr>
                </a:solidFill>
              </a:rPr>
              <a:t> from this race.  Fill in the table below with the </a:t>
            </a:r>
            <a:r>
              <a:rPr lang="en-US" dirty="0" err="1">
                <a:solidFill>
                  <a:schemeClr val="bg1">
                    <a:lumMod val="50000"/>
                  </a:schemeClr>
                </a:solidFill>
              </a:rPr>
              <a:t>medallists’</a:t>
            </a:r>
            <a:r>
              <a:rPr lang="en-US" dirty="0">
                <a:solidFill>
                  <a:schemeClr val="bg1">
                    <a:lumMod val="50000"/>
                  </a:schemeClr>
                </a:solidFill>
              </a:rPr>
              <a:t> lane number, reaction time and final time.</a:t>
            </a:r>
          </a:p>
          <a:p>
            <a:endParaRPr lang="en-US" dirty="0"/>
          </a:p>
          <a:p>
            <a:endParaRPr lang="en-US" dirty="0"/>
          </a:p>
          <a:p>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183" y="2834935"/>
            <a:ext cx="4302810" cy="186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75315" y="2971493"/>
            <a:ext cx="1085355" cy="73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182" y="5937022"/>
            <a:ext cx="5463488" cy="790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965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35</a:t>
            </a:r>
            <a:r>
              <a:rPr lang="en-GB" sz="4000" dirty="0">
                <a:solidFill>
                  <a:schemeClr val="tx1">
                    <a:lumMod val="95000"/>
                    <a:lumOff val="5000"/>
                  </a:schemeClr>
                </a:solidFill>
              </a:rPr>
              <a:t>: Reaction Time</a:t>
            </a:r>
            <a:endParaRPr lang="en-US" sz="4000" dirty="0">
              <a:solidFill>
                <a:schemeClr val="tx1">
                  <a:lumMod val="95000"/>
                  <a:lumOff val="5000"/>
                </a:schemeClr>
              </a:solidFill>
            </a:endParaRPr>
          </a:p>
        </p:txBody>
      </p:sp>
      <p:sp>
        <p:nvSpPr>
          <p:cNvPr id="14" name="TextBox 13"/>
          <p:cNvSpPr txBox="1"/>
          <p:nvPr/>
        </p:nvSpPr>
        <p:spPr>
          <a:xfrm>
            <a:off x="142844" y="112474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GB" dirty="0">
                <a:solidFill>
                  <a:schemeClr val="bg1">
                    <a:lumMod val="50000"/>
                  </a:schemeClr>
                </a:solidFill>
              </a:rPr>
              <a:t>In a Sprinting event, the ‘reaction time’ is the </a:t>
            </a:r>
            <a:r>
              <a:rPr lang="en-GB" dirty="0"/>
              <a:t>time interval </a:t>
            </a:r>
            <a:r>
              <a:rPr lang="en-GB" dirty="0">
                <a:solidFill>
                  <a:schemeClr val="bg1">
                    <a:lumMod val="50000"/>
                  </a:schemeClr>
                </a:solidFill>
              </a:rPr>
              <a:t>between the starter’s gun firing and the athlete leaving the starting block.  The ‘final time’ includes both this reaction time, and the running time.</a:t>
            </a:r>
          </a:p>
          <a:p>
            <a:r>
              <a:rPr lang="en-GB" dirty="0">
                <a:solidFill>
                  <a:schemeClr val="bg1">
                    <a:lumMod val="50000"/>
                  </a:schemeClr>
                </a:solidFill>
              </a:rPr>
              <a:t>The following </a:t>
            </a:r>
            <a:r>
              <a:rPr lang="en-GB" dirty="0"/>
              <a:t>table </a:t>
            </a:r>
            <a:r>
              <a:rPr lang="en-GB" dirty="0">
                <a:solidFill>
                  <a:schemeClr val="bg1">
                    <a:lumMod val="50000"/>
                  </a:schemeClr>
                </a:solidFill>
              </a:rPr>
              <a:t>gives the reaction time and the final time of 8 runners in a 100 metre sprint race.</a:t>
            </a:r>
            <a:endParaRPr lang="en-US" dirty="0">
              <a:solidFill>
                <a:schemeClr val="bg1">
                  <a:lumMod val="50000"/>
                </a:schemeClr>
              </a:solidFill>
            </a:endParaRPr>
          </a:p>
          <a:p>
            <a:endParaRPr lang="en-US"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endParaRPr lang="en-US" b="1" dirty="0">
              <a:solidFill>
                <a:schemeClr val="bg1">
                  <a:lumMod val="50000"/>
                </a:schemeClr>
              </a:solidFill>
            </a:endParaRPr>
          </a:p>
          <a:p>
            <a:r>
              <a:rPr lang="en-US" b="1" dirty="0">
                <a:solidFill>
                  <a:schemeClr val="bg1">
                    <a:lumMod val="50000"/>
                  </a:schemeClr>
                </a:solidFill>
              </a:rPr>
              <a:t>QUESTION 35.1</a:t>
            </a:r>
          </a:p>
          <a:p>
            <a:r>
              <a:rPr lang="en-US" dirty="0">
                <a:solidFill>
                  <a:schemeClr val="bg1">
                    <a:lumMod val="50000"/>
                  </a:schemeClr>
                </a:solidFill>
              </a:rPr>
              <a:t>Identify the </a:t>
            </a:r>
            <a:r>
              <a:rPr lang="en-US" dirty="0"/>
              <a:t>Gold, Silver and Bronze </a:t>
            </a:r>
            <a:r>
              <a:rPr lang="en-US" dirty="0" err="1"/>
              <a:t>medallists</a:t>
            </a:r>
            <a:r>
              <a:rPr lang="en-US" dirty="0"/>
              <a:t> </a:t>
            </a:r>
            <a:r>
              <a:rPr lang="en-US" dirty="0">
                <a:solidFill>
                  <a:schemeClr val="bg1">
                    <a:lumMod val="50000"/>
                  </a:schemeClr>
                </a:solidFill>
              </a:rPr>
              <a:t>from this race.  Fill in the table below with the </a:t>
            </a:r>
            <a:r>
              <a:rPr lang="en-US" dirty="0" err="1">
                <a:solidFill>
                  <a:schemeClr val="bg1">
                    <a:lumMod val="50000"/>
                  </a:schemeClr>
                </a:solidFill>
              </a:rPr>
              <a:t>medallists’</a:t>
            </a:r>
            <a:r>
              <a:rPr lang="en-US" dirty="0">
                <a:solidFill>
                  <a:schemeClr val="bg1">
                    <a:lumMod val="50000"/>
                  </a:schemeClr>
                </a:solidFill>
              </a:rPr>
              <a:t> lane number, reaction time and final time.</a:t>
            </a:r>
          </a:p>
          <a:p>
            <a:endParaRPr lang="en-US" dirty="0"/>
          </a:p>
          <a:p>
            <a:endParaRPr lang="en-US" dirty="0"/>
          </a:p>
          <a:p>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183" y="2834935"/>
            <a:ext cx="4302810" cy="186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75315" y="2971493"/>
            <a:ext cx="1085355" cy="73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182" y="5937022"/>
            <a:ext cx="5463488" cy="790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8811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35</a:t>
            </a:r>
            <a:r>
              <a:rPr lang="en-GB" sz="4000" dirty="0">
                <a:solidFill>
                  <a:schemeClr val="tx1">
                    <a:lumMod val="95000"/>
                    <a:lumOff val="5000"/>
                  </a:schemeClr>
                </a:solidFill>
              </a:rPr>
              <a:t>: Reaction Time</a:t>
            </a:r>
            <a:endParaRPr lang="en-US" sz="4000" dirty="0">
              <a:solidFill>
                <a:schemeClr val="tx1">
                  <a:lumMod val="95000"/>
                  <a:lumOff val="5000"/>
                </a:schemeClr>
              </a:solidFill>
            </a:endParaRPr>
          </a:p>
        </p:txBody>
      </p:sp>
      <p:sp>
        <p:nvSpPr>
          <p:cNvPr id="14" name="TextBox 13"/>
          <p:cNvSpPr txBox="1"/>
          <p:nvPr/>
        </p:nvSpPr>
        <p:spPr>
          <a:xfrm>
            <a:off x="142844" y="112474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GB" dirty="0"/>
              <a:t>In a Sprinting event, the ‘reaction time’ is the time interval between the starter’s gun firing and the athlete leaving the starting block.  The ‘final time’ includes both this reaction time, and the running time.</a:t>
            </a:r>
          </a:p>
          <a:p>
            <a:r>
              <a:rPr lang="en-GB" dirty="0"/>
              <a:t>The following table gives the reaction time and the final time of 8 runners in a 100 metre sprint race.</a:t>
            </a:r>
            <a:endParaRPr lang="en-US" dirty="0"/>
          </a:p>
          <a:p>
            <a:endParaRPr lang="en-US" dirty="0"/>
          </a:p>
          <a:p>
            <a:endParaRPr lang="en-US" b="1" dirty="0"/>
          </a:p>
          <a:p>
            <a:endParaRPr lang="en-US" b="1" dirty="0"/>
          </a:p>
          <a:p>
            <a:endParaRPr lang="en-US" b="1" dirty="0"/>
          </a:p>
          <a:p>
            <a:endParaRPr lang="en-US" b="1" dirty="0"/>
          </a:p>
          <a:p>
            <a:endParaRPr lang="en-US" b="1" dirty="0"/>
          </a:p>
          <a:p>
            <a:endParaRPr lang="en-US" b="1" dirty="0"/>
          </a:p>
          <a:p>
            <a:r>
              <a:rPr lang="en-US" b="1" dirty="0"/>
              <a:t>QUESTION 35.1</a:t>
            </a:r>
          </a:p>
          <a:p>
            <a:r>
              <a:rPr lang="en-US" dirty="0"/>
              <a:t>Identify the Gold, Silver and Bronze </a:t>
            </a:r>
            <a:r>
              <a:rPr lang="en-US" dirty="0" err="1"/>
              <a:t>medallists</a:t>
            </a:r>
            <a:r>
              <a:rPr lang="en-US" dirty="0"/>
              <a:t> from this race.  Fill in the table below with the </a:t>
            </a:r>
            <a:r>
              <a:rPr lang="en-US" dirty="0" err="1"/>
              <a:t>medallists’</a:t>
            </a:r>
            <a:r>
              <a:rPr lang="en-US" dirty="0"/>
              <a:t> lane number, reaction time and final time.</a:t>
            </a:r>
          </a:p>
          <a:p>
            <a:endParaRPr lang="en-US" dirty="0"/>
          </a:p>
          <a:p>
            <a:endParaRPr lang="en-US" dirty="0"/>
          </a:p>
          <a:p>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7183" y="2834935"/>
            <a:ext cx="4302810" cy="186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75315" y="2971493"/>
            <a:ext cx="1085355" cy="73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182" y="5937022"/>
            <a:ext cx="5463488" cy="790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1325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35</a:t>
            </a:r>
            <a:r>
              <a:rPr lang="en-GB" sz="4000" dirty="0">
                <a:solidFill>
                  <a:schemeClr val="tx1">
                    <a:lumMod val="95000"/>
                    <a:lumOff val="5000"/>
                  </a:schemeClr>
                </a:solidFill>
              </a:rPr>
              <a:t>: Reaction Time</a:t>
            </a:r>
            <a:endParaRPr lang="en-US" sz="4000" dirty="0">
              <a:solidFill>
                <a:schemeClr val="tx1">
                  <a:lumMod val="95000"/>
                  <a:lumOff val="5000"/>
                </a:schemeClr>
              </a:solidFill>
            </a:endParaRPr>
          </a:p>
        </p:txBody>
      </p:sp>
      <p:sp>
        <p:nvSpPr>
          <p:cNvPr id="14" name="TextBox 13"/>
          <p:cNvSpPr txBox="1"/>
          <p:nvPr/>
        </p:nvSpPr>
        <p:spPr>
          <a:xfrm>
            <a:off x="142844" y="1124744"/>
            <a:ext cx="5572164" cy="5355312"/>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smtClean="0"/>
          </a:p>
          <a:p>
            <a:endParaRPr lang="en-US" dirty="0"/>
          </a:p>
          <a:p>
            <a:endParaRPr lang="en-US" dirty="0" smtClean="0"/>
          </a:p>
          <a:p>
            <a:endParaRPr lang="en-US" dirty="0"/>
          </a:p>
          <a:p>
            <a:endParaRPr lang="en-US" b="1" dirty="0"/>
          </a:p>
          <a:p>
            <a:endParaRPr lang="en-US" b="1" dirty="0"/>
          </a:p>
          <a:p>
            <a:endParaRPr lang="en-US" b="1" dirty="0"/>
          </a:p>
          <a:p>
            <a:endParaRPr lang="en-US" b="1" dirty="0"/>
          </a:p>
          <a:p>
            <a:r>
              <a:rPr lang="en-US" b="1" dirty="0" smtClean="0"/>
              <a:t>QUESTION 35.2</a:t>
            </a:r>
            <a:endParaRPr lang="en-US" b="1" dirty="0"/>
          </a:p>
          <a:p>
            <a:r>
              <a:rPr lang="en-US" dirty="0" smtClean="0"/>
              <a:t>To date, no humans have been able to react to a starter’s gun in less than 0.110 second.</a:t>
            </a:r>
          </a:p>
          <a:p>
            <a:r>
              <a:rPr lang="en-US" dirty="0" smtClean="0"/>
              <a:t>If the recorded reaction time for a runner is less then 0.110 second, then a false start is considered to have occurred because the runner must have left before hearing the gun.</a:t>
            </a:r>
          </a:p>
          <a:p>
            <a:endParaRPr lang="en-US" dirty="0" smtClean="0"/>
          </a:p>
          <a:p>
            <a:r>
              <a:rPr lang="en-US" dirty="0" smtClean="0"/>
              <a:t>If the Bronze </a:t>
            </a:r>
            <a:r>
              <a:rPr lang="en-US" dirty="0" err="1" smtClean="0"/>
              <a:t>medallist</a:t>
            </a:r>
            <a:r>
              <a:rPr lang="en-US" dirty="0" smtClean="0"/>
              <a:t> had a faster reaction time, would he have had a chance to win the Silver medal?</a:t>
            </a:r>
          </a:p>
          <a:p>
            <a:r>
              <a:rPr lang="en-US" dirty="0" smtClean="0"/>
              <a:t>Give an explanation to support your answer.</a:t>
            </a:r>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770" y="1151091"/>
            <a:ext cx="4302810" cy="186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38684" y="1324889"/>
            <a:ext cx="1085355" cy="73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0393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35</a:t>
            </a:r>
            <a:r>
              <a:rPr lang="en-GB" sz="4000" dirty="0">
                <a:solidFill>
                  <a:schemeClr val="tx1">
                    <a:lumMod val="95000"/>
                    <a:lumOff val="5000"/>
                  </a:schemeClr>
                </a:solidFill>
              </a:rPr>
              <a:t>: Reaction Time</a:t>
            </a:r>
            <a:endParaRPr lang="en-US" sz="4000" dirty="0">
              <a:solidFill>
                <a:schemeClr val="tx1">
                  <a:lumMod val="95000"/>
                  <a:lumOff val="5000"/>
                </a:schemeClr>
              </a:solidFill>
            </a:endParaRPr>
          </a:p>
        </p:txBody>
      </p:sp>
      <p:sp>
        <p:nvSpPr>
          <p:cNvPr id="14" name="TextBox 13"/>
          <p:cNvSpPr txBox="1"/>
          <p:nvPr/>
        </p:nvSpPr>
        <p:spPr>
          <a:xfrm>
            <a:off x="142844" y="1124744"/>
            <a:ext cx="5572164" cy="5355312"/>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dirty="0"/>
          </a:p>
          <a:p>
            <a:endParaRPr lang="en-US" dirty="0"/>
          </a:p>
          <a:p>
            <a:endParaRPr lang="en-US" dirty="0"/>
          </a:p>
          <a:p>
            <a:endParaRPr lang="en-US" b="1" dirty="0"/>
          </a:p>
          <a:p>
            <a:endParaRPr lang="en-US" b="1" dirty="0"/>
          </a:p>
          <a:p>
            <a:endParaRPr lang="en-US" b="1" dirty="0"/>
          </a:p>
          <a:p>
            <a:endParaRPr lang="en-US" b="1" dirty="0"/>
          </a:p>
          <a:p>
            <a:r>
              <a:rPr lang="en-US" b="1" dirty="0">
                <a:solidFill>
                  <a:schemeClr val="bg1">
                    <a:lumMod val="50000"/>
                  </a:schemeClr>
                </a:solidFill>
              </a:rPr>
              <a:t>QUESTION 35.2</a:t>
            </a:r>
          </a:p>
          <a:p>
            <a:r>
              <a:rPr lang="en-US" dirty="0">
                <a:solidFill>
                  <a:schemeClr val="bg1">
                    <a:lumMod val="50000"/>
                  </a:schemeClr>
                </a:solidFill>
              </a:rPr>
              <a:t>To date, no humans have been able to react to a starter’s gun in less than 0.110 second.</a:t>
            </a:r>
          </a:p>
          <a:p>
            <a:r>
              <a:rPr lang="en-US" dirty="0">
                <a:solidFill>
                  <a:schemeClr val="bg1">
                    <a:lumMod val="50000"/>
                  </a:schemeClr>
                </a:solidFill>
              </a:rPr>
              <a:t>If the recorded reaction time for a runner is less then 0.110 second, then a false start is considered to have occurred because the runner must have left before hearing the gun.</a:t>
            </a:r>
          </a:p>
          <a:p>
            <a:endParaRPr lang="en-US" dirty="0"/>
          </a:p>
          <a:p>
            <a:r>
              <a:rPr lang="en-US" dirty="0"/>
              <a:t>If the Bronze </a:t>
            </a:r>
            <a:r>
              <a:rPr lang="en-US" dirty="0" err="1"/>
              <a:t>medallist</a:t>
            </a:r>
            <a:r>
              <a:rPr lang="en-US" dirty="0"/>
              <a:t> had a faster reaction time, would he have had a chance to win the Silver medal?</a:t>
            </a:r>
          </a:p>
          <a:p>
            <a:r>
              <a:rPr lang="en-US" dirty="0">
                <a:solidFill>
                  <a:schemeClr val="bg1">
                    <a:lumMod val="50000"/>
                  </a:schemeClr>
                </a:solidFill>
              </a:rPr>
              <a:t>Give an explanation to support your answer.</a:t>
            </a:r>
            <a:endParaRPr lang="en-GB" dirty="0">
              <a:solidFill>
                <a:schemeClr val="bg1">
                  <a:lumMod val="50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770" y="1151091"/>
            <a:ext cx="4302810" cy="186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38684" y="1324889"/>
            <a:ext cx="1085355" cy="73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1295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35</a:t>
            </a:r>
            <a:r>
              <a:rPr lang="en-GB" sz="4000" dirty="0">
                <a:solidFill>
                  <a:schemeClr val="tx1">
                    <a:lumMod val="95000"/>
                    <a:lumOff val="5000"/>
                  </a:schemeClr>
                </a:solidFill>
              </a:rPr>
              <a:t>: Reaction Time</a:t>
            </a:r>
            <a:endParaRPr lang="en-US" sz="4000" dirty="0">
              <a:solidFill>
                <a:schemeClr val="tx1">
                  <a:lumMod val="95000"/>
                  <a:lumOff val="5000"/>
                </a:schemeClr>
              </a:solidFill>
            </a:endParaRPr>
          </a:p>
        </p:txBody>
      </p:sp>
      <p:sp>
        <p:nvSpPr>
          <p:cNvPr id="14" name="TextBox 13"/>
          <p:cNvSpPr txBox="1"/>
          <p:nvPr/>
        </p:nvSpPr>
        <p:spPr>
          <a:xfrm>
            <a:off x="142844" y="1124744"/>
            <a:ext cx="5572164" cy="5355312"/>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dirty="0"/>
          </a:p>
          <a:p>
            <a:endParaRPr lang="en-US" dirty="0"/>
          </a:p>
          <a:p>
            <a:endParaRPr lang="en-US" dirty="0"/>
          </a:p>
          <a:p>
            <a:endParaRPr lang="en-US" b="1" dirty="0"/>
          </a:p>
          <a:p>
            <a:endParaRPr lang="en-US" b="1" dirty="0"/>
          </a:p>
          <a:p>
            <a:endParaRPr lang="en-US" b="1" dirty="0"/>
          </a:p>
          <a:p>
            <a:endParaRPr lang="en-US" b="1" dirty="0"/>
          </a:p>
          <a:p>
            <a:r>
              <a:rPr lang="en-US" b="1" dirty="0">
                <a:solidFill>
                  <a:schemeClr val="bg1">
                    <a:lumMod val="50000"/>
                  </a:schemeClr>
                </a:solidFill>
              </a:rPr>
              <a:t>QUESTION 35.2</a:t>
            </a:r>
          </a:p>
          <a:p>
            <a:r>
              <a:rPr lang="en-US" dirty="0">
                <a:solidFill>
                  <a:schemeClr val="bg1">
                    <a:lumMod val="50000"/>
                  </a:schemeClr>
                </a:solidFill>
              </a:rPr>
              <a:t>To date, no humans have been able to react to a starter’s gun in less than 0.110 second.</a:t>
            </a:r>
          </a:p>
          <a:p>
            <a:r>
              <a:rPr lang="en-US" dirty="0"/>
              <a:t>If the recorded reaction time for a runner is less then 0.110 second, then a false start is considered to have occurred </a:t>
            </a:r>
            <a:r>
              <a:rPr lang="en-US" dirty="0">
                <a:solidFill>
                  <a:schemeClr val="bg1">
                    <a:lumMod val="50000"/>
                  </a:schemeClr>
                </a:solidFill>
              </a:rPr>
              <a:t>because the runner must have left before hearing the gun.</a:t>
            </a:r>
          </a:p>
          <a:p>
            <a:endParaRPr lang="en-US" dirty="0">
              <a:solidFill>
                <a:schemeClr val="bg1">
                  <a:lumMod val="50000"/>
                </a:schemeClr>
              </a:solidFill>
            </a:endParaRPr>
          </a:p>
          <a:p>
            <a:r>
              <a:rPr lang="en-US" dirty="0">
                <a:solidFill>
                  <a:schemeClr val="bg1">
                    <a:lumMod val="50000"/>
                  </a:schemeClr>
                </a:solidFill>
              </a:rPr>
              <a:t>If the Bronze </a:t>
            </a:r>
            <a:r>
              <a:rPr lang="en-US" dirty="0" err="1">
                <a:solidFill>
                  <a:schemeClr val="bg1">
                    <a:lumMod val="50000"/>
                  </a:schemeClr>
                </a:solidFill>
              </a:rPr>
              <a:t>medallist</a:t>
            </a:r>
            <a:r>
              <a:rPr lang="en-US" dirty="0">
                <a:solidFill>
                  <a:schemeClr val="bg1">
                    <a:lumMod val="50000"/>
                  </a:schemeClr>
                </a:solidFill>
              </a:rPr>
              <a:t> had a faster reaction time, would he have had a chance to win the Silver medal?</a:t>
            </a:r>
          </a:p>
          <a:p>
            <a:r>
              <a:rPr lang="en-US" dirty="0">
                <a:solidFill>
                  <a:schemeClr val="bg1">
                    <a:lumMod val="50000"/>
                  </a:schemeClr>
                </a:solidFill>
              </a:rPr>
              <a:t>Give an explanation to support your answer.</a:t>
            </a:r>
            <a:endParaRPr lang="en-GB" dirty="0">
              <a:solidFill>
                <a:schemeClr val="bg1">
                  <a:lumMod val="50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770" y="1151091"/>
            <a:ext cx="4302810" cy="186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38684" y="1324889"/>
            <a:ext cx="1085355" cy="73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3357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35</a:t>
            </a:r>
            <a:r>
              <a:rPr lang="en-GB" sz="4000" dirty="0">
                <a:solidFill>
                  <a:schemeClr val="tx1">
                    <a:lumMod val="95000"/>
                    <a:lumOff val="5000"/>
                  </a:schemeClr>
                </a:solidFill>
              </a:rPr>
              <a:t>: Reaction Time</a:t>
            </a:r>
            <a:endParaRPr lang="en-US" sz="4000" dirty="0">
              <a:solidFill>
                <a:schemeClr val="tx1">
                  <a:lumMod val="95000"/>
                  <a:lumOff val="5000"/>
                </a:schemeClr>
              </a:solidFill>
            </a:endParaRPr>
          </a:p>
        </p:txBody>
      </p:sp>
      <p:sp>
        <p:nvSpPr>
          <p:cNvPr id="14" name="TextBox 13"/>
          <p:cNvSpPr txBox="1"/>
          <p:nvPr/>
        </p:nvSpPr>
        <p:spPr>
          <a:xfrm>
            <a:off x="142844" y="1124744"/>
            <a:ext cx="5572164" cy="5355312"/>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endParaRPr lang="en-US" dirty="0"/>
          </a:p>
          <a:p>
            <a:endParaRPr lang="en-US" dirty="0"/>
          </a:p>
          <a:p>
            <a:endParaRPr lang="en-US" dirty="0"/>
          </a:p>
          <a:p>
            <a:endParaRPr lang="en-US" dirty="0"/>
          </a:p>
          <a:p>
            <a:endParaRPr lang="en-US" b="1" dirty="0"/>
          </a:p>
          <a:p>
            <a:endParaRPr lang="en-US" b="1" dirty="0"/>
          </a:p>
          <a:p>
            <a:endParaRPr lang="en-US" b="1" dirty="0"/>
          </a:p>
          <a:p>
            <a:endParaRPr lang="en-US" b="1" dirty="0"/>
          </a:p>
          <a:p>
            <a:r>
              <a:rPr lang="en-US" b="1" dirty="0">
                <a:solidFill>
                  <a:schemeClr val="bg1">
                    <a:lumMod val="50000"/>
                  </a:schemeClr>
                </a:solidFill>
              </a:rPr>
              <a:t>QUESTION 35.2</a:t>
            </a:r>
          </a:p>
          <a:p>
            <a:r>
              <a:rPr lang="en-US" dirty="0">
                <a:solidFill>
                  <a:schemeClr val="bg1">
                    <a:lumMod val="50000"/>
                  </a:schemeClr>
                </a:solidFill>
              </a:rPr>
              <a:t>To date, no humans have been able to react to a starter’s gun in less than 0.110 second.</a:t>
            </a:r>
          </a:p>
          <a:p>
            <a:r>
              <a:rPr lang="en-US" dirty="0">
                <a:solidFill>
                  <a:schemeClr val="bg1">
                    <a:lumMod val="50000"/>
                  </a:schemeClr>
                </a:solidFill>
              </a:rPr>
              <a:t>If the recorded reaction time for a runner is less then 0.110 second, then a false start is considered to have occurred because the runner must have left before hearing the gun.</a:t>
            </a:r>
          </a:p>
          <a:p>
            <a:endParaRPr lang="en-US" dirty="0">
              <a:solidFill>
                <a:schemeClr val="bg1">
                  <a:lumMod val="50000"/>
                </a:schemeClr>
              </a:solidFill>
            </a:endParaRPr>
          </a:p>
          <a:p>
            <a:r>
              <a:rPr lang="en-US" dirty="0">
                <a:solidFill>
                  <a:schemeClr val="bg1">
                    <a:lumMod val="50000"/>
                  </a:schemeClr>
                </a:solidFill>
              </a:rPr>
              <a:t>If the Bronze </a:t>
            </a:r>
            <a:r>
              <a:rPr lang="en-US" dirty="0" err="1">
                <a:solidFill>
                  <a:schemeClr val="bg1">
                    <a:lumMod val="50000"/>
                  </a:schemeClr>
                </a:solidFill>
              </a:rPr>
              <a:t>medallist</a:t>
            </a:r>
            <a:r>
              <a:rPr lang="en-US" dirty="0">
                <a:solidFill>
                  <a:schemeClr val="bg1">
                    <a:lumMod val="50000"/>
                  </a:schemeClr>
                </a:solidFill>
              </a:rPr>
              <a:t> had a faster reaction time, would he have had a chance to win the Silver medal?</a:t>
            </a:r>
          </a:p>
          <a:p>
            <a:r>
              <a:rPr lang="en-US" dirty="0">
                <a:solidFill>
                  <a:schemeClr val="bg1">
                    <a:lumMod val="50000"/>
                  </a:schemeClr>
                </a:solidFill>
              </a:rPr>
              <a:t>Give an explanation to support your answer.</a:t>
            </a:r>
            <a:endParaRPr lang="en-GB" dirty="0">
              <a:solidFill>
                <a:schemeClr val="bg1">
                  <a:lumMod val="50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770" y="1151091"/>
            <a:ext cx="4302810" cy="186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38684" y="1324889"/>
            <a:ext cx="1085355" cy="739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7034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Brooklet</Template>
  <TotalTime>2471</TotalTime>
  <Words>1294</Words>
  <Application>Microsoft Office PowerPoint</Application>
  <PresentationFormat>On-screen Show (4:3)</PresentationFormat>
  <Paragraphs>188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Brooklet</vt:lpstr>
      <vt:lpstr>Mathematics Unit 35: Reaction Time</vt:lpstr>
      <vt:lpstr>Mathematics Unit 35: Reaction Time</vt:lpstr>
      <vt:lpstr>Mathematics Unit 35: Reaction Time</vt:lpstr>
      <vt:lpstr>Mathematics Unit 35: Reaction Time</vt:lpstr>
      <vt:lpstr>Mathematics Unit 35: Reaction Time</vt:lpstr>
      <vt:lpstr>Mathematics Unit 35: Reaction Time</vt:lpstr>
      <vt:lpstr>Mathematics Unit 35: Reaction Time</vt:lpstr>
      <vt:lpstr>Mathematics Unit 35: Reaction Time</vt:lpstr>
      <vt:lpstr>Mathematics Unit 35: Reaction Time</vt:lpstr>
      <vt:lpstr>Mathematics Unit 35: Reaction Time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Greenslade M</cp:lastModifiedBy>
  <cp:revision>75</cp:revision>
  <dcterms:created xsi:type="dcterms:W3CDTF">2010-03-16T17:53:16Z</dcterms:created>
  <dcterms:modified xsi:type="dcterms:W3CDTF">2015-03-23T20:32:53Z</dcterms:modified>
</cp:coreProperties>
</file>