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7"/>
  </p:handoutMasterIdLst>
  <p:sldIdLst>
    <p:sldId id="262" r:id="rId2"/>
    <p:sldId id="296" r:id="rId3"/>
    <p:sldId id="295" r:id="rId4"/>
    <p:sldId id="294" r:id="rId5"/>
    <p:sldId id="29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27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DC2B39-586A-4E9A-99CB-9F8F55CC6911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D69FB-8FAF-4A94-9D63-C720AD245C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814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642910" y="2214554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642910" y="3699318"/>
            <a:ext cx="7772400" cy="900122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 dirty="0"/>
          </a:p>
        </p:txBody>
      </p:sp>
      <p:sp>
        <p:nvSpPr>
          <p:cNvPr id="12" name="図形 11"/>
          <p:cNvSpPr>
            <a:spLocks noGrp="1"/>
          </p:cNvSpPr>
          <p:nvPr>
            <p:ph type="dt" sz="half" idx="10"/>
          </p:nvPr>
        </p:nvSpPr>
        <p:spPr>
          <a:xfrm>
            <a:off x="4471200" y="6492874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ftr" sz="quarter" idx="11"/>
          </p:nvPr>
        </p:nvSpPr>
        <p:spPr>
          <a:xfrm>
            <a:off x="6048000" y="6492875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図形 17"/>
          <p:cNvSpPr>
            <a:spLocks noGrp="1"/>
          </p:cNvSpPr>
          <p:nvPr>
            <p:ph type="sldNum" sz="quarter" idx="12"/>
          </p:nvPr>
        </p:nvSpPr>
        <p:spPr>
          <a:xfrm>
            <a:off x="8499632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図形 9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rgbClr val="FFFFFF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grpSp>
        <p:nvGrpSpPr>
          <p:cNvPr id="4" name="グループ化 12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66696" y="1500178"/>
            <a:ext cx="8247600" cy="4857780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6083318"/>
          </a:xfrm>
        </p:spPr>
        <p:txBody>
          <a:bodyPr vert="eaVert"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6083319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466696" y="1857370"/>
            <a:ext cx="8248708" cy="4429151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828676" y="3357551"/>
            <a:ext cx="681515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828676" y="1857364"/>
            <a:ext cx="6815158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2874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32079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96056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5" y="1320799"/>
            <a:ext cx="4039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5" y="1960561"/>
            <a:ext cx="4039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7" name="図形 6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8" name="図形 7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図形 8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グループ化 11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8" name="図形 17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528638" y="2501900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3" name="図形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47647" y="785794"/>
            <a:ext cx="276703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357554" y="785794"/>
            <a:ext cx="4572032" cy="56436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2" y="2000240"/>
            <a:ext cx="2767032" cy="4429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図形 8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10" name="図形 9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2214546" y="285728"/>
            <a:ext cx="4786346" cy="5413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 useBgFill="1">
        <p:nvSpPr>
          <p:cNvPr id="3" name="図形 2"/>
          <p:cNvSpPr>
            <a:spLocks noGrp="1"/>
          </p:cNvSpPr>
          <p:nvPr>
            <p:ph type="pic" idx="1"/>
          </p:nvPr>
        </p:nvSpPr>
        <p:spPr>
          <a:xfrm>
            <a:off x="2433623" y="1142984"/>
            <a:ext cx="4357718" cy="3438395"/>
          </a:xfrm>
          <a:noFill/>
          <a:ln w="254000" cap="flat" cmpd="sng">
            <a:gradFill>
              <a:gsLst>
                <a:gs pos="0">
                  <a:schemeClr val="bg1"/>
                </a:gs>
                <a:gs pos="100000">
                  <a:schemeClr val="bg1">
                    <a:alpha val="50000"/>
                  </a:schemeClr>
                </a:gs>
              </a:gsLst>
              <a:lin ang="5400000" scaled="1"/>
            </a:gradFill>
            <a:prstDash val="solid"/>
            <a:beve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en-US" altLang="ja-JP" smtClean="0"/>
              <a:t>Click icon to add picture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928794" y="4929199"/>
            <a:ext cx="5642016" cy="10414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6" name="図形 165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  <a:alpha val="2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66696" y="1857370"/>
            <a:ext cx="8248708" cy="4500589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lang="ja-JP" dirty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</a:p>
          <a:p>
            <a:pPr lvl="5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6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9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471958" y="6492899"/>
            <a:ext cx="1528802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fld id="{8BFBFB68-8C59-4F93-8ECF-07464F62292A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6048632" y="6492899"/>
            <a:ext cx="2395534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8501090" y="6492900"/>
            <a:ext cx="642942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6" name="正方形/長方形 185"/>
          <p:cNvSpPr>
            <a:spLocks noChangeArrowheads="1"/>
          </p:cNvSpPr>
          <p:nvPr/>
        </p:nvSpPr>
        <p:spPr bwMode="auto">
          <a:xfrm>
            <a:off x="8469297" y="5716564"/>
            <a:ext cx="0" cy="369332"/>
          </a:xfrm>
          <a:prstGeom prst="rect">
            <a:avLst/>
          </a:prstGeom>
          <a:solidFill>
            <a:srgbClr val="FFFFFF">
              <a:alpha val="25098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0" tIns="0" rIns="0" bIns="0" anchor="t" compatLnSpc="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endParaRPr kumimoji="1" lang="ja-JP" altLang="ja-JP" sz="2400">
              <a:solidFill>
                <a:schemeClr val="tx1">
                  <a:alpha val="100000"/>
                </a:schemeClr>
              </a:solidFill>
              <a:latin typeface="Arial"/>
              <a:ea typeface="ＭＳ Ｐゴシック"/>
            </a:endParaRPr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grpSp>
        <p:nvGrpSpPr>
          <p:cNvPr id="2" name="グループ化 11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3" name="図形 12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0" name="図形 89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  <a:noFill/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ctr" rtl="0" eaLnBrk="1" latinLnBrk="0" hangingPunct="1">
        <a:spcBef>
          <a:spcPct val="0"/>
        </a:spcBef>
        <a:buNone/>
        <a:defRPr kumimoji="1" sz="4400" baseline="0">
          <a:solidFill>
            <a:schemeClr val="tx2"/>
          </a:solidFill>
          <a:effectLst>
            <a:glow rad="101600">
              <a:schemeClr val="bg1">
                <a:alpha val="60000"/>
              </a:schemeClr>
            </a:glo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55000"/>
        <a:buFont typeface="Wingdings"/>
        <a:buChar char="p"/>
        <a:defRPr kumimoji="1" sz="3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"/>
        <a:buChar char="n"/>
        <a:defRPr kumimoji="1" sz="28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48000"/>
        <a:buFont typeface="Wingdings"/>
        <a:buChar char="n"/>
        <a:defRPr kumimoji="1" sz="24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4"/>
        </a:buClr>
        <a:buSzPct val="45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5"/>
        </a:buClr>
        <a:buSzPct val="40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38: Swing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 smtClean="0"/>
              <a:t>QUESTION </a:t>
            </a:r>
            <a:r>
              <a:rPr lang="en-US" b="1" dirty="0" smtClean="0"/>
              <a:t>38.1</a:t>
            </a:r>
            <a:endParaRPr lang="en-US" b="1" dirty="0" smtClean="0"/>
          </a:p>
          <a:p>
            <a:r>
              <a:rPr lang="en-US" dirty="0" smtClean="0"/>
              <a:t>Mohammed is sitting on a swing.  He starts to swing.  He is trying to go as high as possible.</a:t>
            </a:r>
            <a:endParaRPr lang="en-US" dirty="0" smtClean="0"/>
          </a:p>
          <a:p>
            <a:r>
              <a:rPr lang="en-GB" dirty="0" smtClean="0"/>
              <a:t>Which diagram best represents the height of his feet above the ground as he swings?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758" y="2672793"/>
            <a:ext cx="3024336" cy="3962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38: Swing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2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38.1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Mohammed is sitting on a swing.  He starts to swing.  He is trying to go as high as possible.</a:t>
            </a:r>
          </a:p>
          <a:p>
            <a:r>
              <a:rPr lang="en-GB" dirty="0"/>
              <a:t>Which diagram best represents the height of his feet above the ground as he swings?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758" y="2672793"/>
            <a:ext cx="3024336" cy="3962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188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38: Swing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38.1</a:t>
            </a:r>
          </a:p>
          <a:p>
            <a:r>
              <a:rPr lang="en-US" dirty="0"/>
              <a:t>Mohammed is sitting on a swing.  He starts to swing.  He is trying to go as high as possible.</a:t>
            </a: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Which diagram best represents the height of his feet above the ground as he swings?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758" y="2672793"/>
            <a:ext cx="3024336" cy="3962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870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38: Swing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38.1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Mohammed is sitting on a </a:t>
            </a:r>
            <a:r>
              <a:rPr lang="en-US" dirty="0"/>
              <a:t>swing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.  He starts to swing.  He is trying to go as high as possible.</a:t>
            </a: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Which </a:t>
            </a:r>
            <a:r>
              <a:rPr lang="en-GB" dirty="0"/>
              <a:t>diagram 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best represents the height of his feet above the ground as he swings?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758" y="2672793"/>
            <a:ext cx="3024336" cy="3962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78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38: Swing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/>
              <a:t>QUESTION 38.1</a:t>
            </a:r>
          </a:p>
          <a:p>
            <a:r>
              <a:rPr lang="en-US" dirty="0"/>
              <a:t>Mohammed is sitting on a swing.  He starts to swing.  He is trying to go as high as possible.</a:t>
            </a:r>
          </a:p>
          <a:p>
            <a:r>
              <a:rPr lang="en-GB" dirty="0"/>
              <a:t>Which diagram best represents the height of his feet above the ground as he swings?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758" y="2672793"/>
            <a:ext cx="3024336" cy="3962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761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ooklet">
  <a:themeElements>
    <a:clrScheme name="Brooklet">
      <a:dk1>
        <a:sysClr val="windowText" lastClr="000000"/>
      </a:dk1>
      <a:lt1>
        <a:sysClr val="window" lastClr="FFFFFF"/>
      </a:lt1>
      <a:dk2>
        <a:srgbClr val="4062E3"/>
      </a:dk2>
      <a:lt2>
        <a:srgbClr val="C7E4F8"/>
      </a:lt2>
      <a:accent1>
        <a:srgbClr val="79498D"/>
      </a:accent1>
      <a:accent2>
        <a:srgbClr val="AE236A"/>
      </a:accent2>
      <a:accent3>
        <a:srgbClr val="F88941"/>
      </a:accent3>
      <a:accent4>
        <a:srgbClr val="DEC441"/>
      </a:accent4>
      <a:accent5>
        <a:srgbClr val="9FA500"/>
      </a:accent5>
      <a:accent6>
        <a:srgbClr val="707070"/>
      </a:accent6>
      <a:hlink>
        <a:srgbClr val="0000E1"/>
      </a:hlink>
      <a:folHlink>
        <a:srgbClr val="800080"/>
      </a:folHlink>
    </a:clrScheme>
    <a:fontScheme name="Brooklet">
      <a:majorFont>
        <a:latin typeface="Constantia"/>
        <a:ea typeface=""/>
        <a:cs typeface=""/>
        <a:font script="Jpan" typeface="HG明朝E"/>
        <a:font script="Hang" typeface="궁서"/>
        <a:font script="Hans" typeface="华文中宋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华文楷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rooklet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6175" cap="flat" cmpd="sng" algn="ctr">
          <a:solidFill>
            <a:schemeClr val="phClr">
              <a:alpha val="100000"/>
            </a:schemeClr>
          </a:solidFill>
          <a:prstDash val="solid"/>
        </a:ln>
        <a:ln w="16350" cap="flat" cmpd="sng" algn="ctr">
          <a:solidFill>
            <a:schemeClr val="phClr">
              <a:alpha val="100000"/>
            </a:schemeClr>
          </a:solidFill>
          <a:prstDash val="solid"/>
        </a:ln>
        <a:ln w="29525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orthographicFront"/>
            <a:lightRig rig="soft" dir="t">
              <a:rot lat="0" lon="0" rev="0"/>
            </a:lightRig>
          </a:scene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7200000"/>
            <a:lightRig rig="glow" dir="t">
              <a:rot lat="0" lon="0" rev="21000000"/>
            </a:lightRig>
          </a:scene3d>
          <a:sp3d>
            <a:bevelT w="304800" h="44450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0"/>
            <a:lightRig rig="glow" dir="t">
              <a:rot lat="0" lon="0" rev="21000000"/>
            </a:lightRig>
          </a:scene3d>
          <a:sp3d>
            <a:bevelT w="342900" h="38100" prst="softRound"/>
            <a:bevelB w="342900" h="38100" prst="softRound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75000"/>
              </a:schemeClr>
            </a:gs>
            <a:gs pos="65000">
              <a:schemeClr val="phClr">
                <a:shade val="75000"/>
              </a:schemeClr>
            </a:gs>
            <a:gs pos="100000">
              <a:schemeClr val="phClr">
                <a:shade val="75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1">
            <a:duotone>
              <a:schemeClr val="phClr">
                <a:shade val="50000"/>
              </a:schemeClr>
              <a:schemeClr val="phClr">
                <a:tint val="75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Brooklet</Template>
  <TotalTime>2396</TotalTime>
  <Words>387</Words>
  <Application>Microsoft Office PowerPoint</Application>
  <PresentationFormat>On-screen Show (4:3)</PresentationFormat>
  <Paragraphs>109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Brooklet</vt:lpstr>
      <vt:lpstr>Mathematics Unit 38: Swing</vt:lpstr>
      <vt:lpstr>Mathematics Unit 38: Swing</vt:lpstr>
      <vt:lpstr>Mathematics Unit 38: Swing</vt:lpstr>
      <vt:lpstr>Mathematics Unit 38: Swing</vt:lpstr>
      <vt:lpstr>Mathematics Unit 38: Swing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Greenslade M</cp:lastModifiedBy>
  <cp:revision>70</cp:revision>
  <dcterms:created xsi:type="dcterms:W3CDTF">2010-03-16T17:53:16Z</dcterms:created>
  <dcterms:modified xsi:type="dcterms:W3CDTF">2015-04-07T14:46:22Z</dcterms:modified>
</cp:coreProperties>
</file>