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DC2B39-586A-4E9A-99CB-9F8F55CC6911}" type="datetimeFigureOut">
              <a:rPr lang="en-US" smtClean="0"/>
              <a:pPr/>
              <a:t>4/9/2015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9D69FB-8FAF-4A94-9D63-C720AD245C2D}" type="slidenum">
              <a:rPr lang="en-US" smtClean="0"/>
              <a:pPr/>
              <a:t>‹#›</a:t>
            </a:fld>
            <a:endParaRPr lang="en-US"/>
          </a:p>
        </p:txBody>
      </p:sp>
    </p:spTree>
    <p:extLst>
      <p:ext uri="{BB962C8B-B14F-4D97-AF65-F5344CB8AC3E}">
        <p14:creationId xmlns:p14="http://schemas.microsoft.com/office/powerpoint/2010/main" val="1793081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smtClean="0"/>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fld id="{8BFBFB68-8C59-4F93-8ECF-07464F62292A}" type="datetimeFigureOut">
              <a:rPr lang="en-US" smtClean="0"/>
              <a:pPr/>
              <a:t>4/9/2015</a:t>
            </a:fld>
            <a:endParaRPr lang="en-US"/>
          </a:p>
        </p:txBody>
      </p:sp>
      <p:sp>
        <p:nvSpPr>
          <p:cNvPr id="11" name="図形 10"/>
          <p:cNvSpPr>
            <a:spLocks noGrp="1"/>
          </p:cNvSpPr>
          <p:nvPr>
            <p:ph type="ftr" sz="quarter" idx="11"/>
          </p:nvPr>
        </p:nvSpPr>
        <p:spPr>
          <a:xfrm>
            <a:off x="6048000" y="6492875"/>
            <a:ext cx="2394000" cy="365125"/>
          </a:xfrm>
        </p:spPr>
        <p:txBody>
          <a:bodyPr/>
          <a:lstStyle/>
          <a:p>
            <a:endParaRPr lang="en-US"/>
          </a:p>
        </p:txBody>
      </p:sp>
      <p:sp>
        <p:nvSpPr>
          <p:cNvPr id="18" name="図形 17"/>
          <p:cNvSpPr>
            <a:spLocks noGrp="1"/>
          </p:cNvSpPr>
          <p:nvPr>
            <p:ph type="sldNum" sz="quarter" idx="12"/>
          </p:nvPr>
        </p:nvSpPr>
        <p:spPr>
          <a:xfrm>
            <a:off x="8499632" y="6492875"/>
            <a:ext cx="644400" cy="365125"/>
          </a:xfrm>
        </p:spPr>
        <p:txBody>
          <a:bodyPr/>
          <a:lstStyle/>
          <a:p>
            <a:fld id="{4000AA27-FA95-4503-A455-F70FA744A58A}" type="slidenum">
              <a:rPr lang="en-US" smtClean="0"/>
              <a:pPr/>
              <a:t>‹#›</a:t>
            </a:fld>
            <a:endParaRPr lang="en-US"/>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4/9/2015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4/9/2015</a:t>
            </a:fld>
            <a:endParaRPr lang="en-US"/>
          </a:p>
        </p:txBody>
      </p:sp>
      <p:sp>
        <p:nvSpPr>
          <p:cNvPr id="5" name="図形 4"/>
          <p:cNvSpPr>
            <a:spLocks noGrp="1"/>
          </p:cNvSpPr>
          <p:nvPr>
            <p:ph type="ftr" sz="quarter" idx="11"/>
          </p:nvPr>
        </p:nvSpPr>
        <p:spPr>
          <a:xfrm>
            <a:off x="6048000" y="6494400"/>
            <a:ext cx="2394000" cy="365125"/>
          </a:xfrm>
        </p:spPr>
        <p:txBody>
          <a:bodyPr/>
          <a:lstStyle/>
          <a:p>
            <a:endParaRPr lang="en-US"/>
          </a:p>
        </p:txBody>
      </p:sp>
      <p:sp>
        <p:nvSpPr>
          <p:cNvPr id="6" name="図形 5"/>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8BFBFB68-8C59-4F93-8ECF-07464F62292A}" type="datetimeFigureOut">
              <a:rPr lang="en-US" smtClean="0"/>
              <a:pPr/>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8BFBFB68-8C59-4F93-8ECF-07464F62292A}" type="datetimeFigureOut">
              <a:rPr lang="en-US" smtClean="0"/>
              <a:pPr/>
              <a:t>4/9/2015</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a:xfrm>
            <a:off x="4471200" y="6494400"/>
            <a:ext cx="1530000" cy="365125"/>
          </a:xfrm>
        </p:spPr>
        <p:txBody>
          <a:bodyPr/>
          <a:lstStyle/>
          <a:p>
            <a:fld id="{8BFBFB68-8C59-4F93-8ECF-07464F62292A}" type="datetimeFigureOut">
              <a:rPr lang="en-US" smtClean="0"/>
              <a:pPr/>
              <a:t>4/9/2015</a:t>
            </a:fld>
            <a:endParaRPr lang="en-US"/>
          </a:p>
        </p:txBody>
      </p:sp>
      <p:sp>
        <p:nvSpPr>
          <p:cNvPr id="5" name="図形 4"/>
          <p:cNvSpPr>
            <a:spLocks noGrp="1"/>
          </p:cNvSpPr>
          <p:nvPr>
            <p:ph type="ftr" sz="quarter" idx="11"/>
          </p:nvPr>
        </p:nvSpPr>
        <p:spPr>
          <a:xfrm>
            <a:off x="6048000" y="6492874"/>
            <a:ext cx="2395534" cy="365125"/>
          </a:xfrm>
        </p:spPr>
        <p:txBody>
          <a:bodyPr/>
          <a:lstStyle/>
          <a:p>
            <a:endParaRPr lang="en-US"/>
          </a:p>
        </p:txBody>
      </p:sp>
      <p:sp>
        <p:nvSpPr>
          <p:cNvPr id="6" name="図形 5"/>
          <p:cNvSpPr>
            <a:spLocks noGrp="1"/>
          </p:cNvSpPr>
          <p:nvPr>
            <p:ph type="sldNum" sz="quarter" idx="12"/>
          </p:nvPr>
        </p:nvSpPr>
        <p:spPr>
          <a:xfrm>
            <a:off x="8499600" y="6492875"/>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4/9/2015</a:t>
            </a:fld>
            <a:endParaRPr lang="en-US"/>
          </a:p>
        </p:txBody>
      </p:sp>
      <p:sp>
        <p:nvSpPr>
          <p:cNvPr id="6" name="図形 5"/>
          <p:cNvSpPr>
            <a:spLocks noGrp="1"/>
          </p:cNvSpPr>
          <p:nvPr>
            <p:ph type="ftr" sz="quarter" idx="11"/>
          </p:nvPr>
        </p:nvSpPr>
        <p:spPr>
          <a:xfrm>
            <a:off x="6048000" y="6494400"/>
            <a:ext cx="2395534"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fld id="{8BFBFB68-8C59-4F93-8ECF-07464F62292A}" type="datetimeFigureOut">
              <a:rPr lang="en-US" smtClean="0"/>
              <a:pPr/>
              <a:t>4/9/2015</a:t>
            </a:fld>
            <a:endParaRPr lang="en-US"/>
          </a:p>
        </p:txBody>
      </p:sp>
      <p:sp>
        <p:nvSpPr>
          <p:cNvPr id="8" name="図形 7"/>
          <p:cNvSpPr>
            <a:spLocks noGrp="1"/>
          </p:cNvSpPr>
          <p:nvPr>
            <p:ph type="ftr" sz="quarter" idx="11"/>
          </p:nvPr>
        </p:nvSpPr>
        <p:spPr>
          <a:xfrm>
            <a:off x="6048000" y="6494400"/>
            <a:ext cx="2394000" cy="365125"/>
          </a:xfrm>
        </p:spPr>
        <p:txBody>
          <a:bodyPr/>
          <a:lstStyle/>
          <a:p>
            <a:endParaRPr lang="en-US"/>
          </a:p>
        </p:txBody>
      </p:sp>
      <p:sp>
        <p:nvSpPr>
          <p:cNvPr id="9" name="図形 8"/>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smtClean="0"/>
              <a:t>Click to edit Master title style</a:t>
            </a:r>
            <a:endParaRPr kumimoji="1" lang="ja-JP" altLang="en-US"/>
          </a:p>
        </p:txBody>
      </p:sp>
      <p:sp>
        <p:nvSpPr>
          <p:cNvPr id="3" name="図形 2"/>
          <p:cNvSpPr>
            <a:spLocks noGrp="1"/>
          </p:cNvSpPr>
          <p:nvPr>
            <p:ph type="dt" sz="half" idx="10"/>
          </p:nvPr>
        </p:nvSpPr>
        <p:spPr/>
        <p:txBody>
          <a:bodyPr/>
          <a:lstStyle/>
          <a:p>
            <a:fld id="{8BFBFB68-8C59-4F93-8ECF-07464F62292A}" type="datetimeFigureOut">
              <a:rPr lang="en-US" smtClean="0"/>
              <a:pPr/>
              <a:t>4/9/2015</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8BFBFB68-8C59-4F93-8ECF-07464F62292A}" type="datetimeFigureOut">
              <a:rPr lang="en-US" smtClean="0"/>
              <a:pPr/>
              <a:t>4/9/2015</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4000AA27-FA95-4503-A455-F70FA744A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a:xfrm>
            <a:off x="4471200" y="6494400"/>
            <a:ext cx="1530000" cy="365125"/>
          </a:xfrm>
        </p:spPr>
        <p:txBody>
          <a:bodyPr/>
          <a:lstStyle/>
          <a:p>
            <a:fld id="{8BFBFB68-8C59-4F93-8ECF-07464F62292A}" type="datetimeFigureOut">
              <a:rPr lang="en-US" smtClean="0"/>
              <a:pPr/>
              <a:t>4/9/2015</a:t>
            </a:fld>
            <a:endParaRPr lang="en-US"/>
          </a:p>
        </p:txBody>
      </p:sp>
      <p:sp>
        <p:nvSpPr>
          <p:cNvPr id="6" name="図形 5"/>
          <p:cNvSpPr>
            <a:spLocks noGrp="1"/>
          </p:cNvSpPr>
          <p:nvPr>
            <p:ph type="ftr" sz="quarter" idx="11"/>
          </p:nvPr>
        </p:nvSpPr>
        <p:spPr>
          <a:xfrm>
            <a:off x="6048000" y="6494400"/>
            <a:ext cx="2394000" cy="365125"/>
          </a:xfrm>
        </p:spPr>
        <p:txBody>
          <a:bodyPr/>
          <a:lstStyle/>
          <a:p>
            <a:endParaRPr lang="en-US"/>
          </a:p>
        </p:txBody>
      </p:sp>
      <p:sp>
        <p:nvSpPr>
          <p:cNvPr id="7" name="図形 6"/>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fld id="{8BFBFB68-8C59-4F93-8ECF-07464F62292A}" type="datetimeFigureOut">
              <a:rPr lang="en-US" smtClean="0"/>
              <a:pPr/>
              <a:t>4/9/2015</a:t>
            </a:fld>
            <a:endParaRPr lang="en-US"/>
          </a:p>
        </p:txBody>
      </p:sp>
      <p:sp>
        <p:nvSpPr>
          <p:cNvPr id="10" name="図形 9"/>
          <p:cNvSpPr>
            <a:spLocks noGrp="1"/>
          </p:cNvSpPr>
          <p:nvPr>
            <p:ph type="ftr" sz="quarter" idx="11"/>
          </p:nvPr>
        </p:nvSpPr>
        <p:spPr>
          <a:xfrm>
            <a:off x="6048000" y="6494400"/>
            <a:ext cx="2394000" cy="365125"/>
          </a:xfrm>
        </p:spPr>
        <p:txBody>
          <a:bodyPr/>
          <a:lstStyle/>
          <a:p>
            <a:endParaRPr lang="en-US"/>
          </a:p>
        </p:txBody>
      </p:sp>
      <p:sp>
        <p:nvSpPr>
          <p:cNvPr id="11" name="図形 10"/>
          <p:cNvSpPr>
            <a:spLocks noGrp="1"/>
          </p:cNvSpPr>
          <p:nvPr>
            <p:ph type="sldNum" sz="quarter" idx="12"/>
          </p:nvPr>
        </p:nvSpPr>
        <p:spPr>
          <a:xfrm>
            <a:off x="8499600" y="6494400"/>
            <a:ext cx="644400" cy="365125"/>
          </a:xfrm>
        </p:spPr>
        <p:txBody>
          <a:bodyPr/>
          <a:lstStyle/>
          <a:p>
            <a:fld id="{4000AA27-FA95-4503-A455-F70FA744A58A}" type="slidenum">
              <a:rPr lang="en-US" smtClean="0"/>
              <a:pPr/>
              <a:t>‹#›</a:t>
            </a:fld>
            <a:endParaRPr lang="en-US"/>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smtClean="0"/>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smtClean="0"/>
              <a:t>マスタ テキストの書式設定</a:t>
            </a:r>
            <a:endParaRPr lang="ja-JP" dirty="0"/>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p>
          <a:p>
            <a:pPr lvl="5"/>
            <a:r>
              <a:rPr kumimoji="1" lang="ja-JP" altLang="en-US" dirty="0" smtClean="0"/>
              <a:t>第</a:t>
            </a:r>
            <a:r>
              <a:rPr kumimoji="1" lang="en-US" altLang="ja-JP" dirty="0" smtClean="0"/>
              <a:t>6</a:t>
            </a:r>
            <a:r>
              <a:rPr kumimoji="1" lang="ja-JP" altLang="en-US" dirty="0" smtClean="0"/>
              <a:t>レベル</a:t>
            </a:r>
          </a:p>
          <a:p>
            <a:pPr lvl="6"/>
            <a:r>
              <a:rPr kumimoji="1" lang="ja-JP" altLang="en-US" dirty="0" smtClean="0"/>
              <a:t>第</a:t>
            </a:r>
            <a:r>
              <a:rPr kumimoji="1" lang="en-US" altLang="ja-JP" dirty="0" smtClean="0"/>
              <a:t>7</a:t>
            </a:r>
            <a:r>
              <a:rPr kumimoji="1" lang="ja-JP" altLang="en-US" dirty="0" smtClean="0"/>
              <a:t>レベル</a:t>
            </a:r>
          </a:p>
          <a:p>
            <a:pPr lvl="7"/>
            <a:r>
              <a:rPr kumimoji="1" lang="ja-JP" altLang="en-US" dirty="0" smtClean="0"/>
              <a:t>第</a:t>
            </a:r>
            <a:r>
              <a:rPr kumimoji="1" lang="en-US" altLang="ja-JP" dirty="0" smtClean="0"/>
              <a:t>8</a:t>
            </a:r>
            <a:r>
              <a:rPr kumimoji="1" lang="ja-JP" altLang="en-US" dirty="0" smtClean="0"/>
              <a:t>レベル</a:t>
            </a:r>
          </a:p>
          <a:p>
            <a:pPr lvl="8"/>
            <a:r>
              <a:rPr kumimoji="1" lang="ja-JP" altLang="en-US" dirty="0" smtClean="0"/>
              <a:t>第</a:t>
            </a:r>
            <a:r>
              <a:rPr kumimoji="1" lang="en-US" altLang="ja-JP" dirty="0" smtClean="0"/>
              <a:t>9</a:t>
            </a:r>
            <a:r>
              <a:rPr kumimoji="1" lang="ja-JP" altLang="en-US" dirty="0" smtClean="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fld id="{8BFBFB68-8C59-4F93-8ECF-07464F62292A}" type="datetimeFigureOut">
              <a:rPr lang="en-US" smtClean="0"/>
              <a:pPr/>
              <a:t>4/9/2015</a:t>
            </a:fld>
            <a:endParaRPr lang="en-US"/>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endParaRPr lang="en-US"/>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fld id="{4000AA27-FA95-4503-A455-F70FA744A58A}" type="slidenum">
              <a:rPr lang="en-US" smtClean="0"/>
              <a:pPr/>
              <a:t>‹#›</a:t>
            </a:fld>
            <a:endParaRPr lang="en-US"/>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smtClean="0"/>
              <a:t>マスタ タイトルの書式設定</a:t>
            </a:r>
            <a:endParaRPr kumimoji="1" lang="ja-JP" altLang="en-US" dirty="0"/>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slide" Target="slide5.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1.xml"/><Relationship Id="rId5" Type="http://schemas.openxmlformats.org/officeDocument/2006/relationships/slide" Target="slide4.xml"/><Relationship Id="rId4" Type="http://schemas.openxmlformats.org/officeDocument/2006/relationships/slide" Target="slide5.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1.xml"/><Relationship Id="rId5" Type="http://schemas.openxmlformats.org/officeDocument/2006/relationships/slide" Target="slide9.xml"/><Relationship Id="rId4" Type="http://schemas.openxmlformats.org/officeDocument/2006/relationships/slide" Target="slide10.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_rels/slide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9.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smtClean="0"/>
              <a:t>For health reasons people should limit their efforts, for instance during sports, in order not to exceed a certain heartbeat frequency.</a:t>
            </a:r>
          </a:p>
          <a:p>
            <a:r>
              <a:rPr lang="en-US" dirty="0" smtClean="0"/>
              <a:t>For years the relationship between a person’s recommended maximum heart rate and the person’s age was described by the following formula:</a:t>
            </a:r>
          </a:p>
          <a:p>
            <a:pPr algn="ctr"/>
            <a:r>
              <a:rPr lang="en-US" i="1" dirty="0" smtClean="0"/>
              <a:t>Recommended maximum heart rate </a:t>
            </a:r>
            <a:r>
              <a:rPr lang="en-US" dirty="0" smtClean="0"/>
              <a:t>= 220 – </a:t>
            </a:r>
            <a:r>
              <a:rPr lang="en-US" i="1" dirty="0" smtClean="0"/>
              <a:t>age</a:t>
            </a:r>
          </a:p>
          <a:p>
            <a:r>
              <a:rPr lang="en-US" dirty="0" smtClean="0"/>
              <a:t>Recent research showed that this formula should be modified slightly.  The new formula is as follows:</a:t>
            </a:r>
          </a:p>
          <a:p>
            <a:pPr algn="ctr"/>
            <a:r>
              <a:rPr lang="en-US" i="1" dirty="0" smtClean="0"/>
              <a:t>Recommended maximum heart rate </a:t>
            </a:r>
            <a:r>
              <a:rPr lang="en-US" dirty="0" smtClean="0"/>
              <a:t>= 208 – (0.7 x </a:t>
            </a:r>
            <a:r>
              <a:rPr lang="en-US" i="1" dirty="0" smtClean="0"/>
              <a:t>age</a:t>
            </a:r>
            <a:r>
              <a:rPr lang="en-US" dirty="0" smtClean="0"/>
              <a:t>)</a:t>
            </a:r>
            <a:endParaRPr lang="en-US" dirty="0" smtClean="0"/>
          </a:p>
          <a:p>
            <a:endParaRPr lang="en-US" dirty="0"/>
          </a:p>
          <a:p>
            <a:r>
              <a:rPr lang="en-US" b="1" dirty="0" smtClean="0"/>
              <a:t>QUESTION </a:t>
            </a:r>
            <a:r>
              <a:rPr lang="en-US" b="1" dirty="0" smtClean="0"/>
              <a:t>46.1</a:t>
            </a:r>
            <a:endParaRPr lang="en-US" b="1" dirty="0" smtClean="0"/>
          </a:p>
          <a:p>
            <a:r>
              <a:rPr lang="en-US" dirty="0" smtClean="0"/>
              <a:t>A newspaper article stated: “A result of using the new formula instead of the old one is that the recommended maximum number of heartbeats per minute for young people decreases slightly and for old people it increases slightly.”</a:t>
            </a:r>
          </a:p>
          <a:p>
            <a:r>
              <a:rPr lang="en-US" dirty="0" smtClean="0"/>
              <a:t>From which age onwards does the recommended maximum heart rate increase as a result of the introduction of the new formula?  Show your work.</a:t>
            </a:r>
            <a:endParaRPr lang="en-GB" dirty="0" smtClean="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3693319"/>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t>QUESTION 46.2</a:t>
            </a:r>
          </a:p>
          <a:p>
            <a:r>
              <a:rPr lang="en-US" dirty="0"/>
              <a:t>The formula</a:t>
            </a:r>
          </a:p>
          <a:p>
            <a:endParaRPr lang="en-US" dirty="0"/>
          </a:p>
          <a:p>
            <a:pPr algn="ctr"/>
            <a:r>
              <a:rPr lang="en-US" i="1" dirty="0"/>
              <a:t>Recommended maximum heart rate </a:t>
            </a:r>
            <a:r>
              <a:rPr lang="en-US" dirty="0"/>
              <a:t>= 208 – (0.7 x </a:t>
            </a:r>
            <a:r>
              <a:rPr lang="en-US" i="1" dirty="0"/>
              <a:t>age</a:t>
            </a:r>
            <a:r>
              <a:rPr lang="en-US" dirty="0"/>
              <a:t>)</a:t>
            </a:r>
          </a:p>
          <a:p>
            <a:endParaRPr lang="en-US" dirty="0"/>
          </a:p>
          <a:p>
            <a:r>
              <a:rPr lang="en-US" dirty="0"/>
              <a:t>is also used to determine when physical training is most effective.  Research has shown that physical training is most effective when the heartbeat is at 80% of the recommended maximum heart rate.</a:t>
            </a:r>
          </a:p>
          <a:p>
            <a:endParaRPr lang="en-US" dirty="0"/>
          </a:p>
          <a:p>
            <a:r>
              <a:rPr lang="en-US" dirty="0"/>
              <a:t>Write down a formula for calculating the heart rate for most effective physical training, expressed in terms of age. </a:t>
            </a:r>
            <a:endParaRPr lang="en-US"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Tree>
    <p:extLst>
      <p:ext uri="{BB962C8B-B14F-4D97-AF65-F5344CB8AC3E}">
        <p14:creationId xmlns:p14="http://schemas.microsoft.com/office/powerpoint/2010/main" val="509523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a:solidFill>
                  <a:schemeClr val="bg1">
                    <a:lumMod val="50000"/>
                  </a:schemeClr>
                </a:solidFill>
              </a:rPr>
              <a:t>For health reasons people should limit their efforts, for instance during sports, in order not to exceed a certain heartbeat frequency.</a:t>
            </a:r>
          </a:p>
          <a:p>
            <a:r>
              <a:rPr lang="en-US" dirty="0">
                <a:solidFill>
                  <a:schemeClr val="bg1">
                    <a:lumMod val="50000"/>
                  </a:schemeClr>
                </a:solidFill>
              </a:rPr>
              <a:t>For years the relationship between a person’s recommended maximum heart rate and the person’s age was described by the following formula:</a:t>
            </a:r>
          </a:p>
          <a:p>
            <a:pPr algn="ctr"/>
            <a:r>
              <a:rPr lang="en-US" i="1" dirty="0">
                <a:solidFill>
                  <a:schemeClr val="bg1">
                    <a:lumMod val="50000"/>
                  </a:schemeClr>
                </a:solidFill>
              </a:rPr>
              <a:t>Recommended maximum heart rate </a:t>
            </a:r>
            <a:r>
              <a:rPr lang="en-US" dirty="0">
                <a:solidFill>
                  <a:schemeClr val="bg1">
                    <a:lumMod val="50000"/>
                  </a:schemeClr>
                </a:solidFill>
              </a:rPr>
              <a:t>= 220 – </a:t>
            </a:r>
            <a:r>
              <a:rPr lang="en-US" i="1" dirty="0">
                <a:solidFill>
                  <a:schemeClr val="bg1">
                    <a:lumMod val="50000"/>
                  </a:schemeClr>
                </a:solidFill>
              </a:rPr>
              <a:t>age</a:t>
            </a:r>
          </a:p>
          <a:p>
            <a:r>
              <a:rPr lang="en-US" dirty="0">
                <a:solidFill>
                  <a:schemeClr val="bg1">
                    <a:lumMod val="50000"/>
                  </a:schemeClr>
                </a:solidFill>
              </a:rPr>
              <a:t>Recent research showed that this formula should be modified slightly.  The new formula is as follows:</a:t>
            </a:r>
          </a:p>
          <a:p>
            <a:pPr algn="ctr"/>
            <a:r>
              <a:rPr lang="en-US" i="1" dirty="0">
                <a:solidFill>
                  <a:schemeClr val="bg1">
                    <a:lumMod val="50000"/>
                  </a:schemeClr>
                </a:solidFill>
              </a:rPr>
              <a:t>Recommended maximum heart rate </a:t>
            </a:r>
            <a:r>
              <a:rPr lang="en-US" dirty="0">
                <a:solidFill>
                  <a:schemeClr val="bg1">
                    <a:lumMod val="50000"/>
                  </a:schemeClr>
                </a:solidFill>
              </a:rPr>
              <a:t>= 208 – (0.7 x </a:t>
            </a:r>
            <a:r>
              <a:rPr lang="en-US" i="1" dirty="0">
                <a:solidFill>
                  <a:schemeClr val="bg1">
                    <a:lumMod val="50000"/>
                  </a:schemeClr>
                </a:solidFill>
              </a:rPr>
              <a:t>age</a:t>
            </a:r>
            <a:r>
              <a:rPr lang="en-US" dirty="0">
                <a:solidFill>
                  <a:schemeClr val="bg1">
                    <a:lumMod val="50000"/>
                  </a:schemeClr>
                </a:solidFill>
              </a:rPr>
              <a:t>)</a:t>
            </a:r>
          </a:p>
          <a:p>
            <a:endParaRPr lang="en-US" dirty="0">
              <a:solidFill>
                <a:schemeClr val="bg1">
                  <a:lumMod val="50000"/>
                </a:schemeClr>
              </a:solidFill>
            </a:endParaRPr>
          </a:p>
          <a:p>
            <a:r>
              <a:rPr lang="en-US" b="1" dirty="0">
                <a:solidFill>
                  <a:schemeClr val="bg1">
                    <a:lumMod val="50000"/>
                  </a:schemeClr>
                </a:solidFill>
              </a:rPr>
              <a:t>QUESTION 46.1</a:t>
            </a:r>
          </a:p>
          <a:p>
            <a:r>
              <a:rPr lang="en-US" dirty="0">
                <a:solidFill>
                  <a:schemeClr val="bg1">
                    <a:lumMod val="50000"/>
                  </a:schemeClr>
                </a:solidFill>
              </a:rPr>
              <a:t>A newspaper article stated: “A result of using the new formula instead of the old one is that the recommended maximum number of heartbeats per minute for young people decreases slightly and for old people it increases slightly.”</a:t>
            </a:r>
          </a:p>
          <a:p>
            <a:r>
              <a:rPr lang="en-US" dirty="0"/>
              <a:t>From which age onwards does the recommended maximum heart rate increase as a result of the introduction of the new formula?  </a:t>
            </a:r>
            <a:r>
              <a:rPr lang="en-US" dirty="0">
                <a:solidFill>
                  <a:schemeClr val="bg1">
                    <a:lumMod val="50000"/>
                  </a:schemeClr>
                </a:solidFill>
              </a:rPr>
              <a:t>Show your work.</a:t>
            </a:r>
            <a:endParaRPr lang="en-GB"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Tree>
    <p:extLst>
      <p:ext uri="{BB962C8B-B14F-4D97-AF65-F5344CB8AC3E}">
        <p14:creationId xmlns:p14="http://schemas.microsoft.com/office/powerpoint/2010/main" val="2698784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a:solidFill>
                  <a:schemeClr val="bg1">
                    <a:lumMod val="50000"/>
                  </a:schemeClr>
                </a:solidFill>
              </a:rPr>
              <a:t>For health reasons people should limit their efforts, for instance during sports, in order not to exceed a certain heartbeat frequency.</a:t>
            </a:r>
          </a:p>
          <a:p>
            <a:r>
              <a:rPr lang="en-US" dirty="0"/>
              <a:t>For years the relationship between a person’s recommended maximum heart rate and the person’s age was described by the following formula:</a:t>
            </a:r>
          </a:p>
          <a:p>
            <a:pPr algn="ctr"/>
            <a:r>
              <a:rPr lang="en-US" i="1" dirty="0"/>
              <a:t>Recommended maximum heart rate </a:t>
            </a:r>
            <a:r>
              <a:rPr lang="en-US" dirty="0"/>
              <a:t>= 220 – </a:t>
            </a:r>
            <a:r>
              <a:rPr lang="en-US" i="1" dirty="0"/>
              <a:t>age</a:t>
            </a:r>
          </a:p>
          <a:p>
            <a:r>
              <a:rPr lang="en-US" dirty="0"/>
              <a:t>Recent research showed that this formula should be modified slightly.  The new formula is as follows:</a:t>
            </a:r>
          </a:p>
          <a:p>
            <a:pPr algn="ctr"/>
            <a:r>
              <a:rPr lang="en-US" i="1" dirty="0"/>
              <a:t>Recommended maximum heart rate </a:t>
            </a:r>
            <a:r>
              <a:rPr lang="en-US" dirty="0"/>
              <a:t>= 208 – (0.7 x </a:t>
            </a:r>
            <a:r>
              <a:rPr lang="en-US" i="1" dirty="0"/>
              <a:t>age</a:t>
            </a:r>
            <a:r>
              <a:rPr lang="en-US" dirty="0"/>
              <a:t>)</a:t>
            </a:r>
          </a:p>
          <a:p>
            <a:endParaRPr lang="en-US" dirty="0"/>
          </a:p>
          <a:p>
            <a:r>
              <a:rPr lang="en-US" b="1" dirty="0">
                <a:solidFill>
                  <a:schemeClr val="bg1">
                    <a:lumMod val="50000"/>
                  </a:schemeClr>
                </a:solidFill>
              </a:rPr>
              <a:t>QUESTION 46.1</a:t>
            </a:r>
          </a:p>
          <a:p>
            <a:r>
              <a:rPr lang="en-US" dirty="0">
                <a:solidFill>
                  <a:schemeClr val="bg1">
                    <a:lumMod val="50000"/>
                  </a:schemeClr>
                </a:solidFill>
              </a:rPr>
              <a:t>A newspaper article stated: “A result of using the new formula instead of the old one is that the recommended maximum number of heartbeats per minute for young people decreases slightly and for old people it increases slightly.”</a:t>
            </a:r>
          </a:p>
          <a:p>
            <a:r>
              <a:rPr lang="en-US" dirty="0">
                <a:solidFill>
                  <a:schemeClr val="bg1">
                    <a:lumMod val="50000"/>
                  </a:schemeClr>
                </a:solidFill>
              </a:rPr>
              <a:t>From which age onwards does the recommended maximum heart rate increase as a result of the introduction of the new formula?  Show your work.</a:t>
            </a:r>
            <a:endParaRPr lang="en-GB"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Tree>
    <p:extLst>
      <p:ext uri="{BB962C8B-B14F-4D97-AF65-F5344CB8AC3E}">
        <p14:creationId xmlns:p14="http://schemas.microsoft.com/office/powerpoint/2010/main" val="3030965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a:solidFill>
                  <a:schemeClr val="bg1">
                    <a:lumMod val="50000"/>
                  </a:schemeClr>
                </a:solidFill>
              </a:rPr>
              <a:t>For health reasons people should limit their efforts, for instance during sports, in order not to exceed a certain heartbeat frequency.</a:t>
            </a:r>
          </a:p>
          <a:p>
            <a:r>
              <a:rPr lang="en-US" dirty="0">
                <a:solidFill>
                  <a:schemeClr val="bg1">
                    <a:lumMod val="50000"/>
                  </a:schemeClr>
                </a:solidFill>
              </a:rPr>
              <a:t>For years the relationship between a person’s recommended maximum heart rate and the person’s age was described by the following </a:t>
            </a:r>
            <a:r>
              <a:rPr lang="en-US" dirty="0"/>
              <a:t>formula</a:t>
            </a:r>
            <a:r>
              <a:rPr lang="en-US" dirty="0">
                <a:solidFill>
                  <a:schemeClr val="bg1">
                    <a:lumMod val="50000"/>
                  </a:schemeClr>
                </a:solidFill>
              </a:rPr>
              <a:t>:</a:t>
            </a:r>
          </a:p>
          <a:p>
            <a:pPr algn="ctr"/>
            <a:r>
              <a:rPr lang="en-US" i="1" dirty="0">
                <a:solidFill>
                  <a:schemeClr val="bg1">
                    <a:lumMod val="50000"/>
                  </a:schemeClr>
                </a:solidFill>
              </a:rPr>
              <a:t>Recommended maximum heart rate </a:t>
            </a:r>
            <a:r>
              <a:rPr lang="en-US" dirty="0">
                <a:solidFill>
                  <a:schemeClr val="bg1">
                    <a:lumMod val="50000"/>
                  </a:schemeClr>
                </a:solidFill>
              </a:rPr>
              <a:t>= 220 – </a:t>
            </a:r>
            <a:r>
              <a:rPr lang="en-US" i="1" dirty="0">
                <a:solidFill>
                  <a:schemeClr val="bg1">
                    <a:lumMod val="50000"/>
                  </a:schemeClr>
                </a:solidFill>
              </a:rPr>
              <a:t>age</a:t>
            </a:r>
          </a:p>
          <a:p>
            <a:r>
              <a:rPr lang="en-US" dirty="0">
                <a:solidFill>
                  <a:schemeClr val="bg1">
                    <a:lumMod val="50000"/>
                  </a:schemeClr>
                </a:solidFill>
              </a:rPr>
              <a:t>Recent research showed that this formula should be modified slightly.  The new formula is as follows:</a:t>
            </a:r>
          </a:p>
          <a:p>
            <a:pPr algn="ctr"/>
            <a:r>
              <a:rPr lang="en-US" i="1" dirty="0">
                <a:solidFill>
                  <a:schemeClr val="bg1">
                    <a:lumMod val="50000"/>
                  </a:schemeClr>
                </a:solidFill>
              </a:rPr>
              <a:t>Recommended maximum heart rate </a:t>
            </a:r>
            <a:r>
              <a:rPr lang="en-US" dirty="0">
                <a:solidFill>
                  <a:schemeClr val="bg1">
                    <a:lumMod val="50000"/>
                  </a:schemeClr>
                </a:solidFill>
              </a:rPr>
              <a:t>= 208 – (0.7 x </a:t>
            </a:r>
            <a:r>
              <a:rPr lang="en-US" i="1" dirty="0">
                <a:solidFill>
                  <a:schemeClr val="bg1">
                    <a:lumMod val="50000"/>
                  </a:schemeClr>
                </a:solidFill>
              </a:rPr>
              <a:t>age</a:t>
            </a:r>
            <a:r>
              <a:rPr lang="en-US" dirty="0">
                <a:solidFill>
                  <a:schemeClr val="bg1">
                    <a:lumMod val="50000"/>
                  </a:schemeClr>
                </a:solidFill>
              </a:rPr>
              <a:t>)</a:t>
            </a:r>
          </a:p>
          <a:p>
            <a:endParaRPr lang="en-US" dirty="0">
              <a:solidFill>
                <a:schemeClr val="bg1">
                  <a:lumMod val="50000"/>
                </a:schemeClr>
              </a:solidFill>
            </a:endParaRPr>
          </a:p>
          <a:p>
            <a:r>
              <a:rPr lang="en-US" b="1" dirty="0">
                <a:solidFill>
                  <a:schemeClr val="bg1">
                    <a:lumMod val="50000"/>
                  </a:schemeClr>
                </a:solidFill>
              </a:rPr>
              <a:t>QUESTION 46.1</a:t>
            </a:r>
          </a:p>
          <a:p>
            <a:r>
              <a:rPr lang="en-US" dirty="0">
                <a:solidFill>
                  <a:schemeClr val="bg1">
                    <a:lumMod val="50000"/>
                  </a:schemeClr>
                </a:solidFill>
              </a:rPr>
              <a:t>A newspaper article stated: “A result of using the new formula instead of the old one is that the recommended maximum number of heartbeats per minute for young people decreases slightly and for old people it increases slightly.”</a:t>
            </a:r>
          </a:p>
          <a:p>
            <a:r>
              <a:rPr lang="en-US" dirty="0">
                <a:solidFill>
                  <a:schemeClr val="bg1">
                    <a:lumMod val="50000"/>
                  </a:schemeClr>
                </a:solidFill>
              </a:rPr>
              <a:t>From which age onwards does the recommended maximum heart rate increase as a result of the introduction of the new formula?  </a:t>
            </a:r>
            <a:r>
              <a:rPr lang="en-US" dirty="0"/>
              <a:t>Show your work.</a:t>
            </a:r>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Tree>
    <p:extLst>
      <p:ext uri="{BB962C8B-B14F-4D97-AF65-F5344CB8AC3E}">
        <p14:creationId xmlns:p14="http://schemas.microsoft.com/office/powerpoint/2010/main" val="1398811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5632311"/>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GB" dirty="0"/>
              <a:t>For health reasons people should limit their efforts, for instance during sports, in order not to exceed a certain heartbeat frequency.</a:t>
            </a:r>
          </a:p>
          <a:p>
            <a:r>
              <a:rPr lang="en-US" dirty="0"/>
              <a:t>For years the relationship between a person’s recommended maximum heart rate and the person’s age was described by the following formula:</a:t>
            </a:r>
          </a:p>
          <a:p>
            <a:pPr algn="ctr"/>
            <a:r>
              <a:rPr lang="en-US" i="1" dirty="0"/>
              <a:t>Recommended maximum heart rate </a:t>
            </a:r>
            <a:r>
              <a:rPr lang="en-US" dirty="0"/>
              <a:t>= 220 – </a:t>
            </a:r>
            <a:r>
              <a:rPr lang="en-US" i="1" dirty="0"/>
              <a:t>age</a:t>
            </a:r>
          </a:p>
          <a:p>
            <a:r>
              <a:rPr lang="en-US" dirty="0"/>
              <a:t>Recent research showed that this formula should be modified slightly.  The new formula is as follows:</a:t>
            </a:r>
          </a:p>
          <a:p>
            <a:pPr algn="ctr"/>
            <a:r>
              <a:rPr lang="en-US" i="1" dirty="0"/>
              <a:t>Recommended maximum heart rate </a:t>
            </a:r>
            <a:r>
              <a:rPr lang="en-US" dirty="0"/>
              <a:t>= 208 – (0.7 x </a:t>
            </a:r>
            <a:r>
              <a:rPr lang="en-US" i="1" dirty="0"/>
              <a:t>age</a:t>
            </a:r>
            <a:r>
              <a:rPr lang="en-US" dirty="0"/>
              <a:t>)</a:t>
            </a:r>
          </a:p>
          <a:p>
            <a:endParaRPr lang="en-US" dirty="0"/>
          </a:p>
          <a:p>
            <a:r>
              <a:rPr lang="en-US" b="1" dirty="0"/>
              <a:t>QUESTION 46.1</a:t>
            </a:r>
          </a:p>
          <a:p>
            <a:r>
              <a:rPr lang="en-US" dirty="0"/>
              <a:t>A newspaper article stated: “A result of using the new formula instead of the old one is that the recommended maximum number of heartbeats per minute for young people decreases slightly and for old people it increases slightly.”</a:t>
            </a:r>
          </a:p>
          <a:p>
            <a:r>
              <a:rPr lang="en-US" dirty="0"/>
              <a:t>From which age onwards does the recommended maximum heart rate increase as a result of the introduction of the new formula?  Show your work.</a:t>
            </a:r>
            <a:endParaRPr lang="en-GB"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Tree>
    <p:extLst>
      <p:ext uri="{BB962C8B-B14F-4D97-AF65-F5344CB8AC3E}">
        <p14:creationId xmlns:p14="http://schemas.microsoft.com/office/powerpoint/2010/main" val="3881325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3693319"/>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smtClean="0"/>
              <a:t>QUESTION 46.2</a:t>
            </a:r>
          </a:p>
          <a:p>
            <a:r>
              <a:rPr lang="en-US" dirty="0" smtClean="0"/>
              <a:t>The formula</a:t>
            </a:r>
          </a:p>
          <a:p>
            <a:endParaRPr lang="en-US" dirty="0" smtClean="0"/>
          </a:p>
          <a:p>
            <a:pPr algn="ctr"/>
            <a:r>
              <a:rPr lang="en-US" i="1" dirty="0" smtClean="0"/>
              <a:t>Recommended </a:t>
            </a:r>
            <a:r>
              <a:rPr lang="en-US" i="1" dirty="0"/>
              <a:t>maximum heart rate </a:t>
            </a:r>
            <a:r>
              <a:rPr lang="en-US" dirty="0"/>
              <a:t>= 208 – (0.7 x </a:t>
            </a:r>
            <a:r>
              <a:rPr lang="en-US" i="1" dirty="0"/>
              <a:t>age</a:t>
            </a:r>
            <a:r>
              <a:rPr lang="en-US" dirty="0"/>
              <a:t>)</a:t>
            </a:r>
          </a:p>
          <a:p>
            <a:endParaRPr lang="en-US" dirty="0" smtClean="0"/>
          </a:p>
          <a:p>
            <a:r>
              <a:rPr lang="en-US" dirty="0" smtClean="0"/>
              <a:t>is also used to determine when physical training is most effective.  Research has shown that physical training is most effective when the heartbeat is at 80% of the recommended maximum heart rate.</a:t>
            </a:r>
          </a:p>
          <a:p>
            <a:endParaRPr lang="en-US" dirty="0" smtClean="0"/>
          </a:p>
          <a:p>
            <a:r>
              <a:rPr lang="en-US" dirty="0" smtClean="0"/>
              <a:t>Write down a formula for calculating the heart rate for most effective physical training, expressed in terms of age. </a:t>
            </a:r>
            <a:endParaRPr lang="en-US"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have we learned?</a:t>
            </a:r>
            <a:endParaRPr lang="en-GB" dirty="0">
              <a:solidFill>
                <a:schemeClr val="tx1"/>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Tree>
    <p:extLst>
      <p:ext uri="{BB962C8B-B14F-4D97-AF65-F5344CB8AC3E}">
        <p14:creationId xmlns:p14="http://schemas.microsoft.com/office/powerpoint/2010/main" val="1500393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3693319"/>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46.2</a:t>
            </a:r>
          </a:p>
          <a:p>
            <a:r>
              <a:rPr lang="en-US" dirty="0">
                <a:solidFill>
                  <a:schemeClr val="bg1">
                    <a:lumMod val="50000"/>
                  </a:schemeClr>
                </a:solidFill>
              </a:rPr>
              <a:t>The formula</a:t>
            </a:r>
          </a:p>
          <a:p>
            <a:endParaRPr lang="en-US" dirty="0">
              <a:solidFill>
                <a:schemeClr val="bg1">
                  <a:lumMod val="50000"/>
                </a:schemeClr>
              </a:solidFill>
            </a:endParaRPr>
          </a:p>
          <a:p>
            <a:pPr algn="ctr"/>
            <a:r>
              <a:rPr lang="en-US" i="1" dirty="0">
                <a:solidFill>
                  <a:schemeClr val="bg1">
                    <a:lumMod val="50000"/>
                  </a:schemeClr>
                </a:solidFill>
              </a:rPr>
              <a:t>Recommended maximum heart rate </a:t>
            </a:r>
            <a:r>
              <a:rPr lang="en-US" dirty="0">
                <a:solidFill>
                  <a:schemeClr val="bg1">
                    <a:lumMod val="50000"/>
                  </a:schemeClr>
                </a:solidFill>
              </a:rPr>
              <a:t>= 208 – (0.7 x </a:t>
            </a:r>
            <a:r>
              <a:rPr lang="en-US" i="1" dirty="0">
                <a:solidFill>
                  <a:schemeClr val="bg1">
                    <a:lumMod val="50000"/>
                  </a:schemeClr>
                </a:solidFill>
              </a:rPr>
              <a:t>age</a:t>
            </a:r>
            <a:r>
              <a:rPr lang="en-US" dirty="0">
                <a:solidFill>
                  <a:schemeClr val="bg1">
                    <a:lumMod val="50000"/>
                  </a:schemeClr>
                </a:solidFill>
              </a:rPr>
              <a:t>)</a:t>
            </a:r>
          </a:p>
          <a:p>
            <a:endParaRPr lang="en-US" dirty="0">
              <a:solidFill>
                <a:schemeClr val="bg1">
                  <a:lumMod val="50000"/>
                </a:schemeClr>
              </a:solidFill>
            </a:endParaRPr>
          </a:p>
          <a:p>
            <a:r>
              <a:rPr lang="en-US" dirty="0">
                <a:solidFill>
                  <a:schemeClr val="bg1">
                    <a:lumMod val="50000"/>
                  </a:schemeClr>
                </a:solidFill>
              </a:rPr>
              <a:t>is also used to determine when physical training is most effective.  Research has shown that physical training is most effective when the heartbeat is at 80% of the recommended maximum heart rate.</a:t>
            </a:r>
          </a:p>
          <a:p>
            <a:endParaRPr lang="en-US" dirty="0"/>
          </a:p>
          <a:p>
            <a:r>
              <a:rPr lang="en-US" dirty="0"/>
              <a:t>Write down a formula for calculating the heart rate for most effective physical training, expressed in terms of age. </a:t>
            </a:r>
            <a:endParaRPr lang="en-US" dirty="0"/>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do we want to find out?</a:t>
            </a:r>
            <a:endParaRPr lang="en-GB" dirty="0">
              <a:solidFill>
                <a:schemeClr val="tx1"/>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Tree>
    <p:extLst>
      <p:ext uri="{BB962C8B-B14F-4D97-AF65-F5344CB8AC3E}">
        <p14:creationId xmlns:p14="http://schemas.microsoft.com/office/powerpoint/2010/main" val="2731295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3693319"/>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46.2</a:t>
            </a:r>
          </a:p>
          <a:p>
            <a:r>
              <a:rPr lang="en-US" dirty="0"/>
              <a:t>The formula</a:t>
            </a:r>
          </a:p>
          <a:p>
            <a:endParaRPr lang="en-US" dirty="0"/>
          </a:p>
          <a:p>
            <a:pPr algn="ctr"/>
            <a:r>
              <a:rPr lang="en-US" i="1" dirty="0"/>
              <a:t>Recommended maximum heart rate </a:t>
            </a:r>
            <a:r>
              <a:rPr lang="en-US" dirty="0"/>
              <a:t>= 208 – (0.7 x </a:t>
            </a:r>
            <a:r>
              <a:rPr lang="en-US" i="1" dirty="0"/>
              <a:t>age</a:t>
            </a:r>
            <a:r>
              <a:rPr lang="en-US" dirty="0"/>
              <a:t>)</a:t>
            </a:r>
          </a:p>
          <a:p>
            <a:endParaRPr lang="en-US" dirty="0"/>
          </a:p>
          <a:p>
            <a:r>
              <a:rPr lang="en-US" dirty="0"/>
              <a:t>is also used to determine when physical training is most effective.  Research has shown that physical training is most effective when the heartbeat is at 80% of the recommended maximum heart rate.</a:t>
            </a:r>
          </a:p>
          <a:p>
            <a:endParaRPr lang="en-US" dirty="0"/>
          </a:p>
          <a:p>
            <a:r>
              <a:rPr lang="en-US" dirty="0">
                <a:solidFill>
                  <a:schemeClr val="bg1">
                    <a:lumMod val="50000"/>
                  </a:schemeClr>
                </a:solidFill>
              </a:rPr>
              <a:t>Write down a formula for calculating the heart rate for most effective physical training, expressed in terms of age. </a:t>
            </a:r>
            <a:endParaRPr lang="en-US"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useful information do we know?</a:t>
            </a:r>
            <a:endParaRPr lang="en-GB" dirty="0">
              <a:solidFill>
                <a:schemeClr val="tx1"/>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other mathematical techniques do we need to apply?</a:t>
            </a:r>
            <a:endParaRPr lang="en-GB" dirty="0">
              <a:solidFill>
                <a:schemeClr val="bg1">
                  <a:lumMod val="50000"/>
                </a:schemeClr>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Tree>
    <p:extLst>
      <p:ext uri="{BB962C8B-B14F-4D97-AF65-F5344CB8AC3E}">
        <p14:creationId xmlns:p14="http://schemas.microsoft.com/office/powerpoint/2010/main" val="3643357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44" y="142852"/>
            <a:ext cx="8858312" cy="928694"/>
          </a:xfrm>
        </p:spPr>
        <p:style>
          <a:lnRef idx="1">
            <a:schemeClr val="accent4"/>
          </a:lnRef>
          <a:fillRef idx="2">
            <a:schemeClr val="accent4"/>
          </a:fillRef>
          <a:effectRef idx="1">
            <a:schemeClr val="accent4"/>
          </a:effectRef>
          <a:fontRef idx="minor">
            <a:schemeClr val="dk1"/>
          </a:fontRef>
        </p:style>
        <p:txBody>
          <a:bodyPr>
            <a:normAutofit/>
          </a:bodyPr>
          <a:lstStyle/>
          <a:p>
            <a:r>
              <a:rPr lang="en-GB" sz="4000" dirty="0" smtClean="0">
                <a:solidFill>
                  <a:schemeClr val="tx1">
                    <a:lumMod val="95000"/>
                    <a:lumOff val="5000"/>
                  </a:schemeClr>
                </a:solidFill>
              </a:rPr>
              <a:t>Mathematics Unit </a:t>
            </a:r>
            <a:r>
              <a:rPr lang="en-GB" sz="4000" dirty="0" smtClean="0">
                <a:solidFill>
                  <a:schemeClr val="tx1">
                    <a:lumMod val="95000"/>
                    <a:lumOff val="5000"/>
                  </a:schemeClr>
                </a:solidFill>
              </a:rPr>
              <a:t>46</a:t>
            </a:r>
            <a:r>
              <a:rPr lang="en-GB" sz="4000" dirty="0">
                <a:solidFill>
                  <a:schemeClr val="tx1">
                    <a:lumMod val="95000"/>
                    <a:lumOff val="5000"/>
                  </a:schemeClr>
                </a:solidFill>
              </a:rPr>
              <a:t>: Heartbeat</a:t>
            </a:r>
            <a:endParaRPr lang="en-US" sz="4000" dirty="0">
              <a:solidFill>
                <a:schemeClr val="tx1">
                  <a:lumMod val="95000"/>
                  <a:lumOff val="5000"/>
                </a:schemeClr>
              </a:solidFill>
            </a:endParaRPr>
          </a:p>
        </p:txBody>
      </p:sp>
      <p:sp>
        <p:nvSpPr>
          <p:cNvPr id="14" name="TextBox 13"/>
          <p:cNvSpPr txBox="1"/>
          <p:nvPr/>
        </p:nvSpPr>
        <p:spPr>
          <a:xfrm>
            <a:off x="142844" y="1124744"/>
            <a:ext cx="5572164" cy="3693319"/>
          </a:xfrm>
          <a:prstGeom prst="rect">
            <a:avLst/>
          </a:prstGeom>
          <a:solidFill>
            <a:schemeClr val="bg1"/>
          </a:solidFill>
          <a:ln>
            <a:solidFill>
              <a:schemeClr val="accent1"/>
            </a:solidFill>
          </a:ln>
          <a:scene3d>
            <a:camera prst="orthographicFront"/>
            <a:lightRig rig="threePt" dir="t"/>
          </a:scene3d>
          <a:sp3d prstMaterial="dkEdge"/>
        </p:spPr>
        <p:txBody>
          <a:bodyPr wrap="square" rtlCol="0">
            <a:spAutoFit/>
          </a:bodyPr>
          <a:lstStyle/>
          <a:p>
            <a:r>
              <a:rPr lang="en-US" b="1" dirty="0">
                <a:solidFill>
                  <a:schemeClr val="bg1">
                    <a:lumMod val="50000"/>
                  </a:schemeClr>
                </a:solidFill>
              </a:rPr>
              <a:t>QUESTION 46.2</a:t>
            </a:r>
          </a:p>
          <a:p>
            <a:r>
              <a:rPr lang="en-US" dirty="0">
                <a:solidFill>
                  <a:schemeClr val="bg1">
                    <a:lumMod val="50000"/>
                  </a:schemeClr>
                </a:solidFill>
              </a:rPr>
              <a:t>The </a:t>
            </a:r>
            <a:r>
              <a:rPr lang="en-US" dirty="0"/>
              <a:t>formula</a:t>
            </a:r>
          </a:p>
          <a:p>
            <a:endParaRPr lang="en-US" dirty="0"/>
          </a:p>
          <a:p>
            <a:pPr algn="ctr"/>
            <a:r>
              <a:rPr lang="en-US" i="1" dirty="0">
                <a:solidFill>
                  <a:schemeClr val="bg1">
                    <a:lumMod val="50000"/>
                  </a:schemeClr>
                </a:solidFill>
              </a:rPr>
              <a:t>Recommended maximum heart rate </a:t>
            </a:r>
            <a:r>
              <a:rPr lang="en-US" dirty="0">
                <a:solidFill>
                  <a:schemeClr val="bg1">
                    <a:lumMod val="50000"/>
                  </a:schemeClr>
                </a:solidFill>
              </a:rPr>
              <a:t>= 208 – (0.7 x </a:t>
            </a:r>
            <a:r>
              <a:rPr lang="en-US" i="1" dirty="0">
                <a:solidFill>
                  <a:schemeClr val="bg1">
                    <a:lumMod val="50000"/>
                  </a:schemeClr>
                </a:solidFill>
              </a:rPr>
              <a:t>age</a:t>
            </a:r>
            <a:r>
              <a:rPr lang="en-US" dirty="0">
                <a:solidFill>
                  <a:schemeClr val="bg1">
                    <a:lumMod val="50000"/>
                  </a:schemeClr>
                </a:solidFill>
              </a:rPr>
              <a:t>)</a:t>
            </a:r>
          </a:p>
          <a:p>
            <a:endParaRPr lang="en-US" dirty="0">
              <a:solidFill>
                <a:schemeClr val="bg1">
                  <a:lumMod val="50000"/>
                </a:schemeClr>
              </a:solidFill>
            </a:endParaRPr>
          </a:p>
          <a:p>
            <a:r>
              <a:rPr lang="en-US" dirty="0">
                <a:solidFill>
                  <a:schemeClr val="bg1">
                    <a:lumMod val="50000"/>
                  </a:schemeClr>
                </a:solidFill>
              </a:rPr>
              <a:t>is also used to determine when physical training is most effective.  Research has shown that physical training is most effective when the heartbeat is at 80</a:t>
            </a:r>
            <a:r>
              <a:rPr lang="en-US" b="1" dirty="0"/>
              <a:t>%</a:t>
            </a:r>
            <a:r>
              <a:rPr lang="en-US" dirty="0"/>
              <a:t> </a:t>
            </a:r>
            <a:r>
              <a:rPr lang="en-US" dirty="0">
                <a:solidFill>
                  <a:schemeClr val="bg1">
                    <a:lumMod val="50000"/>
                  </a:schemeClr>
                </a:solidFill>
              </a:rPr>
              <a:t>of the recommended maximum heart rate.</a:t>
            </a:r>
          </a:p>
          <a:p>
            <a:endParaRPr lang="en-US" dirty="0">
              <a:solidFill>
                <a:schemeClr val="bg1">
                  <a:lumMod val="50000"/>
                </a:schemeClr>
              </a:solidFill>
            </a:endParaRPr>
          </a:p>
          <a:p>
            <a:r>
              <a:rPr lang="en-US" dirty="0">
                <a:solidFill>
                  <a:schemeClr val="bg1">
                    <a:lumMod val="50000"/>
                  </a:schemeClr>
                </a:solidFill>
              </a:rPr>
              <a:t>Write down a formula for calculating the heart rate for most effective physical training, expressed in terms of age. </a:t>
            </a:r>
            <a:endParaRPr lang="en-US" dirty="0">
              <a:solidFill>
                <a:schemeClr val="bg1">
                  <a:lumMod val="50000"/>
                </a:schemeClr>
              </a:solidFill>
            </a:endParaRPr>
          </a:p>
        </p:txBody>
      </p:sp>
      <p:sp>
        <p:nvSpPr>
          <p:cNvPr id="3" name="Rounded Rectangle 2">
            <a:hlinkClick r:id="rId2" action="ppaction://hlinksldjump"/>
          </p:cNvPr>
          <p:cNvSpPr/>
          <p:nvPr/>
        </p:nvSpPr>
        <p:spPr>
          <a:xfrm>
            <a:off x="5842972" y="1144869"/>
            <a:ext cx="3121516" cy="360040"/>
          </a:xfrm>
          <a:prstGeom prst="roundRect">
            <a:avLst/>
          </a:prstGeom>
          <a:solidFill>
            <a:schemeClr val="accent2">
              <a:lumMod val="60000"/>
              <a:lumOff val="4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do we want to find out?</a:t>
            </a:r>
            <a:endParaRPr lang="en-GB" dirty="0">
              <a:solidFill>
                <a:schemeClr val="bg1">
                  <a:lumMod val="50000"/>
                </a:schemeClr>
              </a:solidFill>
            </a:endParaRPr>
          </a:p>
        </p:txBody>
      </p:sp>
      <p:sp>
        <p:nvSpPr>
          <p:cNvPr id="16" name="Rounded Rectangle 15">
            <a:hlinkClick r:id="rId3" action="ppaction://hlinksldjump"/>
          </p:cNvPr>
          <p:cNvSpPr/>
          <p:nvPr/>
        </p:nvSpPr>
        <p:spPr>
          <a:xfrm>
            <a:off x="5842972" y="1657308"/>
            <a:ext cx="3121516" cy="547556"/>
          </a:xfrm>
          <a:prstGeom prst="roundRect">
            <a:avLst/>
          </a:prstGeom>
          <a:solidFill>
            <a:srgbClr val="FFC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useful information do we know?</a:t>
            </a:r>
            <a:endParaRPr lang="en-GB" dirty="0">
              <a:solidFill>
                <a:schemeClr val="bg1">
                  <a:lumMod val="50000"/>
                </a:schemeClr>
              </a:solidFill>
            </a:endParaRPr>
          </a:p>
        </p:txBody>
      </p:sp>
      <p:sp>
        <p:nvSpPr>
          <p:cNvPr id="17" name="Rounded Rectangle 16">
            <a:hlinkClick r:id="rId4" action="ppaction://hlinksldjump"/>
          </p:cNvPr>
          <p:cNvSpPr/>
          <p:nvPr/>
        </p:nvSpPr>
        <p:spPr>
          <a:xfrm>
            <a:off x="5842972" y="3501008"/>
            <a:ext cx="3121516" cy="360040"/>
          </a:xfrm>
          <a:prstGeom prst="roundRect">
            <a:avLst/>
          </a:prstGeom>
          <a:solidFill>
            <a:srgbClr val="92D05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lumMod val="50000"/>
                  </a:schemeClr>
                </a:solidFill>
              </a:rPr>
              <a:t>What have we learned?</a:t>
            </a:r>
            <a:endParaRPr lang="en-GB" dirty="0">
              <a:solidFill>
                <a:schemeClr val="bg1">
                  <a:lumMod val="50000"/>
                </a:schemeClr>
              </a:solidFill>
            </a:endParaRPr>
          </a:p>
        </p:txBody>
      </p:sp>
      <p:sp>
        <p:nvSpPr>
          <p:cNvPr id="18" name="Rounded Rectangle 17">
            <a:hlinkClick r:id="rId5" action="ppaction://hlinksldjump"/>
          </p:cNvPr>
          <p:cNvSpPr/>
          <p:nvPr/>
        </p:nvSpPr>
        <p:spPr>
          <a:xfrm>
            <a:off x="5849024" y="2384884"/>
            <a:ext cx="3121516" cy="900100"/>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What other mathematical techniques do we need to apply?</a:t>
            </a:r>
            <a:endParaRPr lang="en-GB" dirty="0">
              <a:solidFill>
                <a:schemeClr val="tx1"/>
              </a:solidFill>
            </a:endParaRPr>
          </a:p>
        </p:txBody>
      </p:sp>
      <p:sp>
        <p:nvSpPr>
          <p:cNvPr id="9" name="Rounded Rectangle 8">
            <a:hlinkClick r:id="rId6" action="ppaction://hlinksldjump"/>
          </p:cNvPr>
          <p:cNvSpPr/>
          <p:nvPr/>
        </p:nvSpPr>
        <p:spPr>
          <a:xfrm>
            <a:off x="5842972" y="6402968"/>
            <a:ext cx="3121516" cy="36004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Back to start</a:t>
            </a:r>
            <a:endParaRPr lang="en-GB" dirty="0">
              <a:solidFill>
                <a:schemeClr val="tx1"/>
              </a:solidFill>
            </a:endParaRPr>
          </a:p>
        </p:txBody>
      </p:sp>
    </p:spTree>
    <p:extLst>
      <p:ext uri="{BB962C8B-B14F-4D97-AF65-F5344CB8AC3E}">
        <p14:creationId xmlns:p14="http://schemas.microsoft.com/office/powerpoint/2010/main" val="747034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2448</TotalTime>
  <Words>1499</Words>
  <Application>Microsoft Office PowerPoint</Application>
  <PresentationFormat>On-screen Show (4:3)</PresentationFormat>
  <Paragraphs>143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Brooklet</vt:lpstr>
      <vt:lpstr>Mathematics Unit 46: Heartbeat</vt:lpstr>
      <vt:lpstr>Mathematics Unit 46: Heartbeat</vt:lpstr>
      <vt:lpstr>Mathematics Unit 46: Heartbeat</vt:lpstr>
      <vt:lpstr>Mathematics Unit 46: Heartbeat</vt:lpstr>
      <vt:lpstr>Mathematics Unit 46: Heartbeat</vt:lpstr>
      <vt:lpstr>Mathematics Unit 46: Heartbeat</vt:lpstr>
      <vt:lpstr>Mathematics Unit 46: Heartbeat</vt:lpstr>
      <vt:lpstr>Mathematics Unit 46: Heartbeat</vt:lpstr>
      <vt:lpstr>Mathematics Unit 46: Heartbeat</vt:lpstr>
      <vt:lpstr>Mathematics Unit 46: Heartbeat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Greenslade M</cp:lastModifiedBy>
  <cp:revision>74</cp:revision>
  <dcterms:created xsi:type="dcterms:W3CDTF">2010-03-16T17:53:16Z</dcterms:created>
  <dcterms:modified xsi:type="dcterms:W3CDTF">2015-04-09T11:41:02Z</dcterms:modified>
</cp:coreProperties>
</file>