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56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577AD-3D4E-4969-AB92-7FEC2C663BA7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3431-70C7-4122-8A1B-1E366BF01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Task (10 </a:t>
            </a:r>
            <a:r>
              <a:rPr lang="en-GB" dirty="0" err="1" smtClean="0"/>
              <a:t>mins</a:t>
            </a:r>
            <a:r>
              <a:rPr lang="en-GB" dirty="0" smtClean="0"/>
              <a:t>) – Individual work then</a:t>
            </a:r>
            <a:r>
              <a:rPr lang="en-GB" baseline="0" dirty="0" smtClean="0"/>
              <a:t> answers as whole class.  Practice and review calculating percentages mentally.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Plenary to encourage further thought about the way we calculate percentages.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Real life question to think about decreasing by a specified percentage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2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Investigation into</a:t>
            </a:r>
            <a:r>
              <a:rPr lang="en-GB" baseline="0" dirty="0" smtClean="0"/>
              <a:t> multipliers when increasing by a </a:t>
            </a:r>
            <a:r>
              <a:rPr lang="en-GB" baseline="0" dirty="0" err="1" smtClean="0"/>
              <a:t>percent</a:t>
            </a:r>
            <a:r>
              <a:rPr lang="en-GB" baseline="0" dirty="0" smtClean="0"/>
              <a:t>.  Encourage learners to think about where the ‘1.23’ has come from once they have identified the correct calculation.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2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Investigation into</a:t>
            </a:r>
            <a:r>
              <a:rPr lang="en-GB" baseline="0" dirty="0" smtClean="0"/>
              <a:t> multipliers when decreasing by a </a:t>
            </a:r>
            <a:r>
              <a:rPr lang="en-GB" baseline="0" dirty="0" err="1" smtClean="0"/>
              <a:t>percent</a:t>
            </a:r>
            <a:r>
              <a:rPr lang="en-GB" baseline="0" dirty="0" smtClean="0"/>
              <a:t>. Encourage learners to think about where the ‘0.77’ has come from once they have identified the correct calculation.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8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8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Matching task to embed the learning.  Extension –</a:t>
            </a:r>
            <a:r>
              <a:rPr lang="en-GB" baseline="0" dirty="0" smtClean="0"/>
              <a:t> using fractional equivalences to the decimal multipliers.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83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Quick summary of answers for assessment</a:t>
            </a:r>
            <a:r>
              <a:rPr lang="en-GB" baseline="0" dirty="0" smtClean="0"/>
              <a:t> and reflection purposes.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73431-70C7-4122-8A1B-1E366BF01B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3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90F818-06BD-4CF7-8CAD-7A0C58B80891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AD8AB8-98E6-42C4-9083-445D119BCDB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nsum.org/Software/SW/Starter_of_the_day/starter_September29.ASP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4" Type="http://schemas.openxmlformats.org/officeDocument/2006/relationships/image" Target="../media/image4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8.png"/><Relationship Id="rId10" Type="http://schemas.openxmlformats.org/officeDocument/2006/relationships/image" Target="../media/image19.jpeg"/><Relationship Id="rId4" Type="http://schemas.openxmlformats.org/officeDocument/2006/relationships/image" Target="../media/image7.jpeg"/><Relationship Id="rId9" Type="http://schemas.openxmlformats.org/officeDocument/2006/relationships/image" Target="../media/image18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7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55" y="687004"/>
            <a:ext cx="6984776" cy="52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55" y="62460"/>
            <a:ext cx="536166" cy="4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3688" y="7376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6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6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3903"/>
            <a:ext cx="838744" cy="32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6757" y="6120356"/>
            <a:ext cx="499535" cy="588823"/>
          </a:xfrm>
          <a:prstGeom prst="rect">
            <a:avLst/>
          </a:prstGeom>
        </p:spPr>
      </p:pic>
      <p:pic>
        <p:nvPicPr>
          <p:cNvPr id="1028" name="Picture 4" descr="http://ts1.mm.bing.net/th?&amp;id=HN.608031343564817446&amp;w=300&amp;h=300&amp;c=0&amp;pid=1.9&amp;rs=0&amp;p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21" y="1556792"/>
            <a:ext cx="560965" cy="4637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5928938"/>
            <a:ext cx="7391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2">
                    <a:lumMod val="75000"/>
                  </a:schemeClr>
                </a:solidFill>
                <a:hlinkClick r:id="rId8"/>
              </a:rPr>
              <a:t>http://www.transum.org/Software/SW/Starter_of_the_day/starter_September29.ASP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383904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83904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1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54573" y="1844824"/>
            <a:ext cx="6624736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8</a:t>
            </a:r>
            <a:r>
              <a:rPr lang="en-GB" sz="4400" dirty="0" smtClean="0">
                <a:solidFill>
                  <a:schemeClr val="tx1"/>
                </a:solidFill>
              </a:rPr>
              <a:t>0% of £20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3" y="692697"/>
            <a:ext cx="6965245" cy="1008112"/>
          </a:xfrm>
        </p:spPr>
        <p:txBody>
          <a:bodyPr/>
          <a:lstStyle/>
          <a:p>
            <a:r>
              <a:rPr lang="en-GB" dirty="0" smtClean="0"/>
              <a:t>Which would you prefer?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187624" y="3212976"/>
            <a:ext cx="6624736" cy="11319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2</a:t>
            </a:r>
            <a:r>
              <a:rPr lang="en-GB" sz="4400" dirty="0" smtClean="0">
                <a:solidFill>
                  <a:schemeClr val="tx1"/>
                </a:solidFill>
              </a:rPr>
              <a:t>0% of £80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69" y="3336089"/>
            <a:ext cx="2197489" cy="88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64" y="1952086"/>
            <a:ext cx="1800200" cy="93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18669" y="4617132"/>
            <a:ext cx="4896544" cy="93610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Does this always happen?</a:t>
            </a: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Research this for next lesson.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91646" y="47255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91130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648" y="6147497"/>
            <a:ext cx="474320" cy="55910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83904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83904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231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436096" y="1124744"/>
            <a:ext cx="2808312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 much money do you save and what is the sale price?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04048" y="1844824"/>
            <a:ext cx="432048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02045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484" y="6168868"/>
            <a:ext cx="474320" cy="5591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63687" y="2852936"/>
            <a:ext cx="6046553" cy="2160240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Saving:  29% of £269.99 = </a:t>
            </a:r>
            <a:r>
              <a:rPr lang="en-GB" sz="2400" b="1" u="sng" dirty="0" smtClean="0">
                <a:solidFill>
                  <a:srgbClr val="002060"/>
                </a:solidFill>
              </a:rPr>
              <a:t>£78.30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Sale price:  £269.99 - £78.30 = </a:t>
            </a:r>
            <a:r>
              <a:rPr lang="en-GB" sz="2400" b="1" u="sng" dirty="0" smtClean="0">
                <a:solidFill>
                  <a:srgbClr val="002060"/>
                </a:solidFill>
              </a:rPr>
              <a:t>£191.69</a:t>
            </a:r>
            <a:endParaRPr lang="en-GB" sz="2400" b="1" u="sng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83904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83904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799"/>
            <a:ext cx="903994" cy="6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1618" y="62460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22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2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2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22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2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0418" y="1938763"/>
            <a:ext cx="5616624" cy="1569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algn="ctr"/>
            <a:r>
              <a:rPr lang="en-GB" sz="2400" dirty="0" smtClean="0"/>
              <a:t>MLO: Learn to calculate percentage increase and decrease quickly.</a:t>
            </a:r>
          </a:p>
          <a:p>
            <a:pPr algn="ctr"/>
            <a:endParaRPr lang="en-GB" sz="2400" dirty="0"/>
          </a:p>
        </p:txBody>
      </p:sp>
      <p:pic>
        <p:nvPicPr>
          <p:cNvPr id="7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21" y="6274284"/>
            <a:ext cx="912065" cy="3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212" y="6043243"/>
            <a:ext cx="488710" cy="576063"/>
          </a:xfrm>
          <a:prstGeom prst="rect">
            <a:avLst/>
          </a:prstGeom>
        </p:spPr>
      </p:pic>
      <p:pic>
        <p:nvPicPr>
          <p:cNvPr id="5122" name="Picture 2" descr="http://ts1.mm.bing.net/th?&amp;id=HN.607993449073018041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666">
            <a:off x="377999" y="4869160"/>
            <a:ext cx="1274109" cy="144648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1.mm.bing.net/th?&amp;id=HN.608013553812506802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896">
            <a:off x="7725596" y="3212673"/>
            <a:ext cx="1052473" cy="148934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th?&amp;id=HN.608027134501260670&amp;w=300&amp;h=300&amp;c=0&amp;pid=1.9&amp;rs=0&amp;p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8" y="4417630"/>
            <a:ext cx="2488124" cy="8708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3.mm.bing.net/th?id=HN.607987010921236629&amp;w=131&amp;h=144&amp;c=7&amp;rs=1&amp;pid=1.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097">
            <a:off x="6709116" y="257153"/>
            <a:ext cx="1045722" cy="114949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1.mm.bing.net/th?&amp;id=HN.608000046145537708&amp;w=300&amp;h=300&amp;c=0&amp;pid=1.9&amp;rs=0&amp;p=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530">
            <a:off x="357173" y="1603816"/>
            <a:ext cx="943295" cy="15809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s1.mm.bing.net/th?&amp;id=HN.608000479937499071&amp;w=300&amp;h=300&amp;c=0&amp;pid=1.9&amp;rs=0&amp;p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053">
            <a:off x="6036704" y="3707215"/>
            <a:ext cx="1112230" cy="101111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ts1.mm.bing.net/th?&amp;id=HN.608017582498975367&amp;w=300&amp;h=300&amp;c=0&amp;pid=1.9&amp;rs=0&amp;p=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574">
            <a:off x="2720538" y="949603"/>
            <a:ext cx="1728192" cy="668235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77" y="6278570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93" y="6278570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groups, investigate which calculation is correct.  Explain </a:t>
            </a:r>
            <a:r>
              <a:rPr lang="en-GB" sz="2800" u="sng" dirty="0" smtClean="0"/>
              <a:t>why</a:t>
            </a:r>
            <a:r>
              <a:rPr lang="en-GB" sz="2800" dirty="0" smtClean="0"/>
              <a:t> the calculation works.</a:t>
            </a:r>
            <a:endParaRPr lang="en-GB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042918"/>
            <a:ext cx="7581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5465539" y="3728120"/>
            <a:ext cx="3456384" cy="2520280"/>
          </a:xfrm>
          <a:prstGeom prst="irregularSeal1">
            <a:avLst/>
          </a:prstGeom>
          <a:solidFill>
            <a:srgbClr val="92D050">
              <a:alpha val="4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12" y="1999736"/>
            <a:ext cx="1742838" cy="8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5638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46" y="6419111"/>
            <a:ext cx="889965" cy="3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484" y="6168868"/>
            <a:ext cx="474320" cy="55910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419113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426642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9" y="4221088"/>
            <a:ext cx="7534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 groups, investigate which calculation is correct.  Explain </a:t>
            </a:r>
            <a:r>
              <a:rPr lang="en-GB" sz="2800" u="sng" dirty="0" smtClean="0"/>
              <a:t>why</a:t>
            </a:r>
            <a:r>
              <a:rPr lang="en-GB" sz="2800" dirty="0" smtClean="0"/>
              <a:t> the calculation works.</a:t>
            </a:r>
            <a:endParaRPr lang="en-GB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12" y="1999736"/>
            <a:ext cx="1742838" cy="8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7"/>
            <a:ext cx="58388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6419113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484" y="6168868"/>
            <a:ext cx="474320" cy="559101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6861"/>
            <a:ext cx="3481118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2" y="908720"/>
            <a:ext cx="64579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1" y="3657320"/>
            <a:ext cx="7528892" cy="13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26817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484" y="6168868"/>
            <a:ext cx="474320" cy="559101"/>
          </a:xfrm>
          <a:prstGeom prst="rect">
            <a:avLst/>
          </a:prstGeom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481118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26817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426817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3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48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5403"/>
            <a:ext cx="7543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34" y="6419113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484" y="6168868"/>
            <a:ext cx="474320" cy="559101"/>
          </a:xfrm>
          <a:prstGeom prst="rect">
            <a:avLst/>
          </a:prstGeom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481118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6" y="6400971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08500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16823" cy="120248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TASK: </a:t>
            </a:r>
            <a:r>
              <a:rPr lang="en-GB" sz="2000" dirty="0" smtClean="0"/>
              <a:t>Match the worded explanation to the decimal multiplier.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                   EXT: </a:t>
            </a:r>
            <a:r>
              <a:rPr lang="en-GB" sz="2000" dirty="0" smtClean="0"/>
              <a:t>Match the fractional multiplier to your pairs.</a:t>
            </a:r>
            <a:endParaRPr lang="en-GB" sz="2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3276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16097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968280" y="1772816"/>
            <a:ext cx="11158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79712" y="1452427"/>
            <a:ext cx="144016" cy="752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5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13491" y="56678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419113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484" y="6168868"/>
            <a:ext cx="474320" cy="55910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02" y="6400971"/>
            <a:ext cx="1023875" cy="3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58" y="6400971"/>
            <a:ext cx="675220" cy="33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896" y="836712"/>
            <a:ext cx="6965245" cy="595193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Answers:</a:t>
            </a:r>
            <a:endParaRPr lang="en-GB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211"/>
            <a:ext cx="504056" cy="3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1646" y="47255"/>
            <a:ext cx="31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Price is 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Right</a:t>
            </a:r>
          </a:p>
          <a:p>
            <a:r>
              <a:rPr lang="en-GB" sz="14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Mae’r</a:t>
            </a:r>
            <a:r>
              <a:rPr lang="en-GB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Pris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yn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Iawn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 descr="https://encrypted-tbn0.gstatic.com/images?q=tbn:ANd9GcSymeobuEgpKtvRR4KTogPBoh6IE7gSSQt32CcPPDhRUM44mV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61" y="6478053"/>
            <a:ext cx="7964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48" y="5805264"/>
            <a:ext cx="474320" cy="5591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43808" y="555266"/>
            <a:ext cx="5051251" cy="6238875"/>
            <a:chOff x="2843808" y="555266"/>
            <a:chExt cx="5051251" cy="623887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82515"/>
              <a:ext cx="3228975" cy="608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55266"/>
              <a:ext cx="1647825" cy="623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570" y="596286"/>
              <a:ext cx="1609725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007" y="590262"/>
              <a:ext cx="1628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84" y="606558"/>
              <a:ext cx="160972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620" y="1495654"/>
              <a:ext cx="159067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007" y="1491408"/>
              <a:ext cx="1619250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84" y="1461739"/>
              <a:ext cx="16287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6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217</TotalTime>
  <Words>342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PowerPoint Presentation</vt:lpstr>
      <vt:lpstr>PowerPoint Presentation</vt:lpstr>
      <vt:lpstr>PowerPoint Presentation</vt:lpstr>
      <vt:lpstr>In groups, investigate which calculation is correct.  Explain why the calculation works.</vt:lpstr>
      <vt:lpstr>In groups, investigate which calculation is correct.  Explain why the calculation works.</vt:lpstr>
      <vt:lpstr>PowerPoint Presentation</vt:lpstr>
      <vt:lpstr>PowerPoint Presentation</vt:lpstr>
      <vt:lpstr>TASK: Match the worded explanation to the decimal multiplier.                     EXT: Match the fractional multiplier to your pairs.</vt:lpstr>
      <vt:lpstr>Answers:</vt:lpstr>
      <vt:lpstr>Which would you prefer?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 M</dc:creator>
  <cp:lastModifiedBy>Evans Z</cp:lastModifiedBy>
  <cp:revision>26</cp:revision>
  <dcterms:created xsi:type="dcterms:W3CDTF">2012-09-30T15:17:59Z</dcterms:created>
  <dcterms:modified xsi:type="dcterms:W3CDTF">2015-02-10T10:20:42Z</dcterms:modified>
</cp:coreProperties>
</file>