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2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9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4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9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7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4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0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DD3D-5B16-4C06-9BEB-BAEBB0E9AA5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ABB-C636-49B7-AB62-829086E9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3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21333" r="8408" b="13808"/>
          <a:stretch/>
        </p:blipFill>
        <p:spPr bwMode="auto">
          <a:xfrm>
            <a:off x="-30233" y="774644"/>
            <a:ext cx="91815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Sawl</a:t>
            </a:r>
            <a:r>
              <a:rPr lang="en-GB" b="1" dirty="0"/>
              <a:t> / Faint o </a:t>
            </a:r>
            <a:r>
              <a:rPr lang="en-GB" dirty="0"/>
              <a:t>(</a:t>
            </a:r>
            <a:r>
              <a:rPr lang="en-GB" i="1" dirty="0"/>
              <a:t>How many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Sawl</a:t>
            </a:r>
            <a:r>
              <a:rPr lang="en-GB" dirty="0"/>
              <a:t>… = How many…</a:t>
            </a:r>
          </a:p>
          <a:p>
            <a:r>
              <a:rPr lang="en-GB" dirty="0"/>
              <a:t>Faint o… = How many…</a:t>
            </a:r>
          </a:p>
        </p:txBody>
      </p:sp>
    </p:spTree>
    <p:extLst>
      <p:ext uri="{BB962C8B-B14F-4D97-AF65-F5344CB8AC3E}">
        <p14:creationId xmlns:p14="http://schemas.microsoft.com/office/powerpoint/2010/main" val="2313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Sawl</a:t>
            </a:r>
            <a:r>
              <a:rPr lang="en-GB" dirty="0"/>
              <a:t> (How many) + singular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u="sng" dirty="0" err="1"/>
              <a:t>diwrnod</a:t>
            </a:r>
            <a:r>
              <a:rPr lang="en-GB" dirty="0"/>
              <a:t>? </a:t>
            </a:r>
            <a:r>
              <a:rPr lang="en-GB" i="1" dirty="0"/>
              <a:t>How many </a:t>
            </a:r>
            <a:r>
              <a:rPr lang="en-GB" i="1" u="sng" dirty="0"/>
              <a:t>days</a:t>
            </a:r>
            <a:r>
              <a:rPr lang="en-GB" dirty="0"/>
              <a:t>? 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Ateb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i="1" u="sng" dirty="0">
                <a:solidFill>
                  <a:srgbClr val="FF0000"/>
                </a:solidFill>
              </a:rPr>
              <a:t>number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diwrnod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(tri </a:t>
            </a:r>
            <a:r>
              <a:rPr lang="en-GB" dirty="0" err="1">
                <a:solidFill>
                  <a:srgbClr val="FF0000"/>
                </a:solidFill>
              </a:rPr>
              <a:t>diwrnod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merch</a:t>
            </a:r>
            <a:r>
              <a:rPr lang="en-GB" dirty="0"/>
              <a:t>? 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Ateb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i="1" u="sng" dirty="0" err="1">
                <a:solidFill>
                  <a:srgbClr val="FF0000"/>
                </a:solidFill>
              </a:rPr>
              <a:t>saith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merch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tîm</a:t>
            </a:r>
            <a:r>
              <a:rPr lang="en-GB" dirty="0"/>
              <a:t> </a:t>
            </a:r>
            <a:r>
              <a:rPr lang="en-GB" dirty="0" err="1"/>
              <a:t>pel</a:t>
            </a:r>
            <a:r>
              <a:rPr lang="en-GB" dirty="0"/>
              <a:t> </a:t>
            </a:r>
            <a:r>
              <a:rPr lang="en-GB" dirty="0" err="1"/>
              <a:t>droed</a:t>
            </a:r>
            <a:r>
              <a:rPr lang="en-GB" dirty="0"/>
              <a:t>? 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Ateb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i="1" u="sng" dirty="0">
                <a:solidFill>
                  <a:srgbClr val="FF0000"/>
                </a:solidFill>
              </a:rPr>
              <a:t>un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tîm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droed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athro</a:t>
            </a:r>
            <a:r>
              <a:rPr lang="en-GB" dirty="0"/>
              <a:t>? 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Ateb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i="1" u="sng" dirty="0" err="1">
                <a:solidFill>
                  <a:srgbClr val="FF0000"/>
                </a:solidFill>
              </a:rPr>
              <a:t>dau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athro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516216" y="1340768"/>
            <a:ext cx="1224136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0"/>
          <a:stretch/>
        </p:blipFill>
        <p:spPr bwMode="auto">
          <a:xfrm>
            <a:off x="7020272" y="2564904"/>
            <a:ext cx="1992221" cy="124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782" r="18094" b="4373"/>
          <a:stretch/>
        </p:blipFill>
        <p:spPr bwMode="auto">
          <a:xfrm>
            <a:off x="4998601" y="3573016"/>
            <a:ext cx="1000079" cy="9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26706" r="56551" b="58860"/>
          <a:stretch/>
        </p:blipFill>
        <p:spPr bwMode="auto">
          <a:xfrm>
            <a:off x="4644008" y="5054623"/>
            <a:ext cx="1380930" cy="14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26419" r="56306" b="58860"/>
          <a:stretch/>
        </p:blipFill>
        <p:spPr bwMode="auto">
          <a:xfrm>
            <a:off x="6006172" y="5080540"/>
            <a:ext cx="1306286" cy="14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8104" y="548680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Sawl</a:t>
            </a:r>
            <a:r>
              <a:rPr lang="en-GB" b="1" dirty="0"/>
              <a:t>…</a:t>
            </a:r>
            <a:r>
              <a:rPr lang="en-GB" dirty="0"/>
              <a:t> </a:t>
            </a:r>
            <a:r>
              <a:rPr lang="en-GB" i="1" dirty="0"/>
              <a:t>How many…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Please write the following questions – and answer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crys</a:t>
            </a:r>
            <a:r>
              <a:rPr lang="en-GB" dirty="0"/>
              <a:t> 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Nando’s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paced o </a:t>
            </a:r>
            <a:r>
              <a:rPr lang="en-GB" dirty="0" err="1"/>
              <a:t>greision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pêl</a:t>
            </a:r>
            <a:r>
              <a:rPr lang="en-GB" dirty="0"/>
              <a:t> </a:t>
            </a:r>
            <a:r>
              <a:rPr lang="en-GB" dirty="0" err="1"/>
              <a:t>droed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mwnci</a:t>
            </a:r>
            <a:r>
              <a:rPr lang="en-GB" dirty="0"/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93" y="2420888"/>
            <a:ext cx="900057" cy="8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6" y="2445276"/>
            <a:ext cx="900057" cy="8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900057" cy="8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45" y="3284984"/>
            <a:ext cx="801352" cy="5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78" y="3290095"/>
            <a:ext cx="801352" cy="5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10" y="3321347"/>
            <a:ext cx="801352" cy="5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8680"/>
          <a:stretch/>
        </p:blipFill>
        <p:spPr bwMode="auto">
          <a:xfrm>
            <a:off x="5940152" y="3853252"/>
            <a:ext cx="3050712" cy="125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9" y="4437112"/>
            <a:ext cx="1882180" cy="18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20363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65" y="173487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16" y="5787942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33" y="2376320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17" y="5820363"/>
            <a:ext cx="1035199" cy="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50" y="5111683"/>
            <a:ext cx="585171" cy="5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38" y="598575"/>
            <a:ext cx="585171" cy="5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62" y="3321347"/>
            <a:ext cx="801352" cy="5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85" y="3321347"/>
            <a:ext cx="801352" cy="5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Sawl</a:t>
            </a:r>
            <a:r>
              <a:rPr lang="en-GB" dirty="0"/>
              <a:t> (How many) – </a:t>
            </a:r>
            <a:r>
              <a:rPr lang="en-GB" dirty="0" err="1"/>
              <a:t>Atebion</a:t>
            </a:r>
            <a:r>
              <a:rPr lang="en-GB" dirty="0"/>
              <a:t> </a:t>
            </a:r>
            <a:r>
              <a:rPr lang="en-GB" sz="3600" i="1" dirty="0"/>
              <a:t>Answers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Please write the following questions – and answer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crys</a:t>
            </a:r>
            <a:r>
              <a:rPr lang="en-GB" dirty="0"/>
              <a:t> t? </a:t>
            </a:r>
            <a:r>
              <a:rPr lang="en-GB" b="1" dirty="0">
                <a:solidFill>
                  <a:srgbClr val="00B050"/>
                </a:solidFill>
              </a:rPr>
              <a:t>Tri </a:t>
            </a:r>
            <a:r>
              <a:rPr lang="en-GB" b="1" dirty="0" err="1">
                <a:solidFill>
                  <a:srgbClr val="00B050"/>
                </a:solidFill>
              </a:rPr>
              <a:t>crys</a:t>
            </a:r>
            <a:r>
              <a:rPr lang="en-GB" b="1" dirty="0">
                <a:solidFill>
                  <a:srgbClr val="00B050"/>
                </a:solidFill>
              </a:rPr>
              <a:t> 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Nandos</a:t>
            </a:r>
            <a:r>
              <a:rPr lang="en-GB" dirty="0"/>
              <a:t>? </a:t>
            </a:r>
            <a:r>
              <a:rPr lang="en-GB" b="1" dirty="0">
                <a:solidFill>
                  <a:srgbClr val="00B050"/>
                </a:solidFill>
              </a:rPr>
              <a:t>Pump </a:t>
            </a:r>
            <a:r>
              <a:rPr lang="en-GB" b="1" dirty="0" err="1">
                <a:solidFill>
                  <a:srgbClr val="00B050"/>
                </a:solidFill>
              </a:rPr>
              <a:t>Nandos</a:t>
            </a:r>
            <a:endParaRPr lang="en-GB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paced o </a:t>
            </a:r>
            <a:r>
              <a:rPr lang="en-GB" dirty="0" err="1"/>
              <a:t>greision</a:t>
            </a:r>
            <a:r>
              <a:rPr lang="en-GB" dirty="0"/>
              <a:t>? </a:t>
            </a:r>
            <a:r>
              <a:rPr lang="en-GB" b="1" dirty="0" err="1">
                <a:solidFill>
                  <a:srgbClr val="00B050"/>
                </a:solidFill>
              </a:rPr>
              <a:t>Pedwar</a:t>
            </a:r>
            <a:r>
              <a:rPr lang="en-GB" b="1" dirty="0">
                <a:solidFill>
                  <a:srgbClr val="00B050"/>
                </a:solidFill>
              </a:rPr>
              <a:t> paced o </a:t>
            </a:r>
            <a:r>
              <a:rPr lang="en-GB" b="1" dirty="0" err="1">
                <a:solidFill>
                  <a:srgbClr val="00B050"/>
                </a:solidFill>
              </a:rPr>
              <a:t>greision</a:t>
            </a:r>
            <a:endParaRPr lang="en-GB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pêl</a:t>
            </a:r>
            <a:r>
              <a:rPr lang="en-GB" dirty="0"/>
              <a:t> </a:t>
            </a:r>
            <a:r>
              <a:rPr lang="en-GB" dirty="0" err="1"/>
              <a:t>droed</a:t>
            </a:r>
            <a:r>
              <a:rPr lang="en-GB" dirty="0"/>
              <a:t>? </a:t>
            </a:r>
            <a:r>
              <a:rPr lang="en-GB" b="1" dirty="0" err="1">
                <a:solidFill>
                  <a:srgbClr val="00B050"/>
                </a:solidFill>
              </a:rPr>
              <a:t>Naw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pêl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droed</a:t>
            </a:r>
            <a:endParaRPr lang="en-GB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mwnci</a:t>
            </a:r>
            <a:r>
              <a:rPr lang="en-GB" dirty="0"/>
              <a:t>? </a:t>
            </a:r>
            <a:r>
              <a:rPr lang="en-GB" b="1" dirty="0" err="1">
                <a:solidFill>
                  <a:srgbClr val="00B050"/>
                </a:solidFill>
              </a:rPr>
              <a:t>Wyth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mwnci</a:t>
            </a:r>
            <a:endParaRPr lang="en-GB" b="1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Faint… </a:t>
            </a:r>
            <a:r>
              <a:rPr lang="en-GB" dirty="0"/>
              <a:t>(</a:t>
            </a:r>
            <a:r>
              <a:rPr lang="en-GB" i="1" dirty="0"/>
              <a:t>How many…) + 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Faint </a:t>
            </a:r>
            <a:r>
              <a:rPr lang="en-GB" b="1" dirty="0"/>
              <a:t>o</a:t>
            </a:r>
            <a:r>
              <a:rPr lang="en-GB" dirty="0"/>
              <a:t> = How </a:t>
            </a:r>
            <a:r>
              <a:rPr lang="en-GB" b="1" dirty="0"/>
              <a:t>many </a:t>
            </a:r>
            <a:r>
              <a:rPr lang="en-GB" dirty="0"/>
              <a:t>(</a:t>
            </a:r>
            <a:r>
              <a:rPr lang="en-GB" i="1" dirty="0"/>
              <a:t>Faint</a:t>
            </a:r>
            <a:r>
              <a:rPr lang="en-GB" dirty="0"/>
              <a:t> o </a:t>
            </a:r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xbox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gen </a:t>
            </a:r>
            <a:r>
              <a:rPr lang="en-GB" dirty="0" err="1"/>
              <a:t>ti</a:t>
            </a:r>
            <a:r>
              <a:rPr lang="en-GB" dirty="0"/>
              <a:t>? How many </a:t>
            </a:r>
            <a:r>
              <a:rPr lang="en-GB" dirty="0" err="1"/>
              <a:t>xbox</a:t>
            </a:r>
            <a:r>
              <a:rPr lang="en-GB" dirty="0"/>
              <a:t> games do you have?)</a:t>
            </a:r>
          </a:p>
          <a:p>
            <a:r>
              <a:rPr lang="en-GB" dirty="0"/>
              <a:t>Faint </a:t>
            </a:r>
            <a:r>
              <a:rPr lang="en-GB" b="1" dirty="0"/>
              <a:t>also</a:t>
            </a:r>
            <a:r>
              <a:rPr lang="en-GB" dirty="0"/>
              <a:t> means = How </a:t>
            </a:r>
            <a:r>
              <a:rPr lang="en-GB" b="1" dirty="0"/>
              <a:t>much </a:t>
            </a:r>
            <a:r>
              <a:rPr lang="en-GB" dirty="0"/>
              <a:t>(</a:t>
            </a:r>
            <a:r>
              <a:rPr lang="en-GB" i="1" dirty="0"/>
              <a:t>Faint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gostio</a:t>
            </a:r>
            <a:r>
              <a:rPr lang="en-GB" dirty="0"/>
              <a:t> = How much does it cost)</a:t>
            </a:r>
          </a:p>
          <a:p>
            <a:r>
              <a:rPr lang="en-GB" dirty="0"/>
              <a:t>Faint is </a:t>
            </a:r>
            <a:r>
              <a:rPr lang="en-GB" b="1" dirty="0"/>
              <a:t>ALSO</a:t>
            </a:r>
            <a:r>
              <a:rPr lang="en-GB" dirty="0"/>
              <a:t> used as (</a:t>
            </a:r>
            <a:r>
              <a:rPr lang="en-GB" i="1" dirty="0"/>
              <a:t>Faint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gloch</a:t>
            </a:r>
            <a:r>
              <a:rPr lang="en-GB" dirty="0"/>
              <a:t>)</a:t>
            </a:r>
          </a:p>
          <a:p>
            <a:r>
              <a:rPr lang="en-GB" dirty="0"/>
              <a:t>We will only focus on the ‘</a:t>
            </a:r>
            <a:r>
              <a:rPr lang="en-GB" b="1" dirty="0"/>
              <a:t>How many’ </a:t>
            </a:r>
            <a:r>
              <a:rPr lang="en-GB" dirty="0"/>
              <a:t>rule today.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176" y="548680"/>
            <a:ext cx="19442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224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Sawl / Faint o (How many)</vt:lpstr>
      <vt:lpstr>Sawl (How many) + singular</vt:lpstr>
      <vt:lpstr>Sawl… How many…</vt:lpstr>
      <vt:lpstr>Sawl (How many) – Atebion Answers</vt:lpstr>
      <vt:lpstr>Faint… (How many…) + plural</vt:lpstr>
    </vt:vector>
  </TitlesOfParts>
  <Company>Ysgol Dinas Bran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Ifor Rhys Phillips</dc:creator>
  <cp:lastModifiedBy>Lowri Newman</cp:lastModifiedBy>
  <cp:revision>15</cp:revision>
  <dcterms:created xsi:type="dcterms:W3CDTF">2017-01-20T09:37:55Z</dcterms:created>
  <dcterms:modified xsi:type="dcterms:W3CDTF">2017-06-14T09:48:21Z</dcterms:modified>
</cp:coreProperties>
</file>