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75" r:id="rId3"/>
    <p:sldId id="261" r:id="rId4"/>
    <p:sldId id="259" r:id="rId5"/>
    <p:sldId id="264" r:id="rId6"/>
    <p:sldId id="266" r:id="rId7"/>
    <p:sldId id="276" r:id="rId8"/>
    <p:sldId id="267" r:id="rId9"/>
    <p:sldId id="277" r:id="rId10"/>
    <p:sldId id="278" r:id="rId11"/>
    <p:sldId id="279" r:id="rId12"/>
    <p:sldId id="280" r:id="rId13"/>
    <p:sldId id="281" r:id="rId14"/>
    <p:sldId id="287" r:id="rId15"/>
    <p:sldId id="282" r:id="rId16"/>
    <p:sldId id="283" r:id="rId17"/>
    <p:sldId id="288" r:id="rId18"/>
    <p:sldId id="284" r:id="rId19"/>
    <p:sldId id="286" r:id="rId20"/>
    <p:sldId id="285" r:id="rId21"/>
    <p:sldId id="289" r:id="rId22"/>
    <p:sldId id="290" r:id="rId23"/>
    <p:sldId id="291" r:id="rId24"/>
    <p:sldId id="292" r:id="rId25"/>
    <p:sldId id="297" r:id="rId26"/>
    <p:sldId id="293" r:id="rId27"/>
    <p:sldId id="294" r:id="rId28"/>
    <p:sldId id="296" r:id="rId29"/>
    <p:sldId id="295"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66"/>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3" d="100"/>
          <a:sy n="73" d="100"/>
        </p:scale>
        <p:origin x="-972"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987091BA-E8A8-4AF1-87DE-05D37D3864DA}" type="datetimeFigureOut">
              <a:rPr lang="en-GB" smtClean="0"/>
              <a:pPr/>
              <a:t>23/04/2017</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133E6FE7-3A5C-463E-84EB-3628351D954A}" type="slidenum">
              <a:rPr lang="en-GB" smtClean="0"/>
              <a:pPr/>
              <a:t>‹#›</a:t>
            </a:fld>
            <a:endParaRPr lang="en-GB"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87091BA-E8A8-4AF1-87DE-05D37D3864DA}" type="datetimeFigureOut">
              <a:rPr lang="en-GB" smtClean="0"/>
              <a:pPr/>
              <a:t>23/04/2017</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133E6FE7-3A5C-463E-84EB-3628351D954A}" type="slidenum">
              <a:rPr lang="en-GB" smtClean="0"/>
              <a:pPr/>
              <a:t>‹#›</a:t>
            </a:fld>
            <a:endParaRPr lang="en-GB"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87091BA-E8A8-4AF1-87DE-05D37D3864DA}" type="datetimeFigureOut">
              <a:rPr lang="en-GB" smtClean="0"/>
              <a:pPr/>
              <a:t>23/04/2017</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133E6FE7-3A5C-463E-84EB-3628351D954A}" type="slidenum">
              <a:rPr lang="en-GB" smtClean="0"/>
              <a:pPr/>
              <a:t>‹#›</a:t>
            </a:fld>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87091BA-E8A8-4AF1-87DE-05D37D3864DA}" type="datetimeFigureOut">
              <a:rPr lang="en-GB" smtClean="0"/>
              <a:pPr/>
              <a:t>23/04/2017</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133E6FE7-3A5C-463E-84EB-3628351D954A}" type="slidenum">
              <a:rPr lang="en-GB" smtClean="0"/>
              <a:pPr/>
              <a:t>‹#›</a:t>
            </a:fld>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87091BA-E8A8-4AF1-87DE-05D37D3864DA}" type="datetimeFigureOut">
              <a:rPr lang="en-GB" smtClean="0"/>
              <a:pPr/>
              <a:t>23/04/2017</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133E6FE7-3A5C-463E-84EB-3628351D954A}" type="slidenum">
              <a:rPr lang="en-GB" smtClean="0"/>
              <a:pPr/>
              <a:t>‹#›</a:t>
            </a:fld>
            <a:endParaRPr lang="en-GB"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987091BA-E8A8-4AF1-87DE-05D37D3864DA}" type="datetimeFigureOut">
              <a:rPr lang="en-GB" smtClean="0"/>
              <a:pPr/>
              <a:t>23/04/2017</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133E6FE7-3A5C-463E-84EB-3628351D954A}" type="slidenum">
              <a:rPr lang="en-GB" smtClean="0"/>
              <a:pPr/>
              <a:t>‹#›</a:t>
            </a:fld>
            <a:endParaRPr lang="en-GB"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987091BA-E8A8-4AF1-87DE-05D37D3864DA}" type="datetimeFigureOut">
              <a:rPr lang="en-GB" smtClean="0"/>
              <a:pPr/>
              <a:t>23/04/2017</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133E6FE7-3A5C-463E-84EB-3628351D954A}" type="slidenum">
              <a:rPr lang="en-GB" smtClean="0"/>
              <a:pPr/>
              <a:t>‹#›</a:t>
            </a:fld>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987091BA-E8A8-4AF1-87DE-05D37D3864DA}" type="datetimeFigureOut">
              <a:rPr lang="en-GB" smtClean="0"/>
              <a:pPr/>
              <a:t>23/04/2017</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133E6FE7-3A5C-463E-84EB-3628351D954A}" type="slidenum">
              <a:rPr lang="en-GB" smtClean="0"/>
              <a:pPr/>
              <a:t>‹#›</a:t>
            </a:fld>
            <a:endParaRPr lang="en-GB"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7091BA-E8A8-4AF1-87DE-05D37D3864DA}" type="datetimeFigureOut">
              <a:rPr lang="en-GB" smtClean="0"/>
              <a:pPr/>
              <a:t>23/04/2017</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133E6FE7-3A5C-463E-84EB-3628351D954A}" type="slidenum">
              <a:rPr lang="en-GB" smtClean="0"/>
              <a:pPr/>
              <a:t>‹#›</a:t>
            </a:fld>
            <a:endParaRPr lang="en-GB"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87091BA-E8A8-4AF1-87DE-05D37D3864DA}" type="datetimeFigureOut">
              <a:rPr lang="en-GB" smtClean="0"/>
              <a:pPr/>
              <a:t>23/04/2017</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133E6FE7-3A5C-463E-84EB-3628351D954A}" type="slidenum">
              <a:rPr lang="en-GB" smtClean="0"/>
              <a:pPr/>
              <a:t>‹#›</a:t>
            </a:fld>
            <a:endParaRPr lang="en-GB"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87091BA-E8A8-4AF1-87DE-05D37D3864DA}" type="datetimeFigureOut">
              <a:rPr lang="en-GB" smtClean="0"/>
              <a:pPr/>
              <a:t>23/04/2017</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133E6FE7-3A5C-463E-84EB-3628351D954A}" type="slidenum">
              <a:rPr lang="en-GB" smtClean="0"/>
              <a:pPr/>
              <a:t>‹#›</a:t>
            </a:fld>
            <a:endParaRPr lang="en-GB"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FFC000"/>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7091BA-E8A8-4AF1-87DE-05D37D3864DA}" type="datetimeFigureOut">
              <a:rPr lang="en-GB" smtClean="0"/>
              <a:pPr/>
              <a:t>23/04/2017</a:t>
            </a:fld>
            <a:endParaRPr lang="en-GB"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3E6FE7-3A5C-463E-84EB-3628351D954A}" type="slidenum">
              <a:rPr lang="en-GB" smtClean="0"/>
              <a:pPr/>
              <a:t>‹#›</a:t>
            </a:fld>
            <a:endParaRPr lang="en-GB"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s://en.wikipedia.org/wiki/File:Metropolisposter.jp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www.goodreads.com/book/photo/355697.All_Quiet_on_the_Western_Front"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hyperlink" Target="http://bp1.blogger.com/_MWG9Tm8dWe0/RpPJ_jcqK1I/AAAAAAAAAB0/vuWfHt23ySA/s1600-h/Grosz,+Grey+Day.JPG"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hyperlink" Target="http://bp1.blogger.com/_MWG9Tm8dWe0/RpPJ_jcqK1I/AAAAAAAAAB0/vuWfHt23ySA/s1600-h/Grosz,+Grey+Day.JPG"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hyperlink" Target="http://bp1.blogger.com/_MWG9Tm8dWe0/RpPJ_jcqK1I/AAAAAAAAAB0/vuWfHt23ySA/s1600-h/Grosz,+Grey+Day.JPG"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hyperlink" Target="https://www.google.co.uk/url?sa=i&amp;rct=j&amp;q=&amp;esrc=s&amp;source=images&amp;cd=&amp;cad=rja&amp;uact=8&amp;ved=0ahUKEwiBhZLC_LrTAhVMtBQKHRRpCfkQjRwIBw&amp;url=https%3A%2F%2Futopiadystopiawwi.wordpress.com%2Fnew-objectivity%2Fotto-dix%2Fmetropolis%2F&amp;psig=AFQjCNFNR7Qnv6awN3ZyiqaaCQ_NXsQ6-g&amp;ust=1493050453713691" TargetMode="Externa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hyperlink" Target="http://www.google.co.uk/url?sa=i&amp;rct=j&amp;q=&amp;esrc=s&amp;source=images&amp;cd=&amp;cad=rja&amp;uact=8&amp;ved=0ahUKEwjVi9Cg9rrTAhWEOBQKHY08APMQjRwIBw&amp;url=http%3A%2F%2Fbassic-sax.info%2Fblog%2F%3Fp%3D351&amp;psig=AFQjCNGUqK7hbetf6fbx5YZCEecD5Shgjg&amp;ust=1493048771922716" TargetMode="Externa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s://www.google.co.uk/url?sa=i&amp;rct=j&amp;q=&amp;esrc=s&amp;source=images&amp;cd=&amp;cad=rja&amp;uact=8&amp;ved=0ahUKEwie-5n3zbrTAhUHXhQKHZGwCvQQjRwIBw&amp;url=https%3A%2F%2Fen.wikipedia.org%2Fwiki%2FGustav_Stresemann&amp;psig=AFQjCNFA9JPOVhTsW2SzAKe9eKkjG2OOgA&amp;ust=1493037948582107" TargetMode="External"/><Relationship Id="rId1" Type="http://schemas.openxmlformats.org/officeDocument/2006/relationships/slideLayout" Target="../slideLayouts/slideLayout2.xml"/><Relationship Id="rId5" Type="http://schemas.openxmlformats.org/officeDocument/2006/relationships/image" Target="../media/image2.jpeg"/><Relationship Id="rId4" Type="http://schemas.openxmlformats.org/officeDocument/2006/relationships/hyperlink" Target="https://www.google.co.uk/url?sa=i&amp;rct=j&amp;q=&amp;esrc=s&amp;source=images&amp;cd=&amp;cad=rja&amp;uact=8&amp;ved=0ahUKEwjdure1z7rTAhVEPhQKHUAcDf0QjRwIBw&amp;url=https%3A%2F%2Fen.wikiquote.org%2Fwiki%2FPaul_von_Hindenburg&amp;psig=AFQjCNHja89gCba4gNt5E8s-LXmN8MNKEw&amp;ust=1493038166233063"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476672"/>
            <a:ext cx="7355160" cy="1143000"/>
          </a:xfrm>
        </p:spPr>
        <p:txBody>
          <a:bodyPr>
            <a:noAutofit/>
          </a:bodyPr>
          <a:lstStyle/>
          <a:p>
            <a:r>
              <a:rPr lang="en-GB" altLang="en-US" sz="5400" b="1" dirty="0" smtClean="0"/>
              <a:t>Learning Outcomes</a:t>
            </a:r>
            <a:r>
              <a:rPr lang="en-GB" altLang="en-US" sz="5400" b="1" dirty="0" smtClean="0">
                <a:solidFill>
                  <a:srgbClr val="5B0091"/>
                </a:solidFill>
              </a:rPr>
              <a:t/>
            </a:r>
            <a:br>
              <a:rPr lang="en-GB" altLang="en-US" sz="5400" b="1" dirty="0" smtClean="0">
                <a:solidFill>
                  <a:srgbClr val="5B0091"/>
                </a:solidFill>
              </a:rPr>
            </a:br>
            <a:endParaRPr lang="en-GB" sz="5400" b="1" dirty="0"/>
          </a:p>
        </p:txBody>
      </p:sp>
      <p:sp>
        <p:nvSpPr>
          <p:cNvPr id="3" name="Content Placeholder 2"/>
          <p:cNvSpPr>
            <a:spLocks noGrp="1"/>
          </p:cNvSpPr>
          <p:nvPr>
            <p:ph idx="1"/>
          </p:nvPr>
        </p:nvSpPr>
        <p:spPr>
          <a:xfrm>
            <a:off x="467544" y="1412776"/>
            <a:ext cx="8096110" cy="4525963"/>
          </a:xfrm>
        </p:spPr>
        <p:txBody>
          <a:bodyPr/>
          <a:lstStyle/>
          <a:p>
            <a:pPr>
              <a:spcBef>
                <a:spcPct val="50000"/>
              </a:spcBef>
            </a:pPr>
            <a:r>
              <a:rPr lang="en-GB" altLang="en-US" sz="4400" dirty="0" smtClean="0"/>
              <a:t>To investigate </a:t>
            </a:r>
            <a:r>
              <a:rPr lang="en-GB" altLang="en-US" sz="4400" dirty="0" smtClean="0"/>
              <a:t>the social and political developments, of the Weimar, between 1924-29</a:t>
            </a:r>
          </a:p>
          <a:p>
            <a:pPr>
              <a:spcBef>
                <a:spcPct val="50000"/>
              </a:spcBef>
            </a:pPr>
            <a:r>
              <a:rPr lang="en-GB" sz="4400" dirty="0" smtClean="0"/>
              <a:t>To consider how Weimar paintings and cinema can explain life in Weimar Germany</a:t>
            </a:r>
            <a:endParaRPr lang="en-GB" dirty="0"/>
          </a:p>
        </p:txBody>
      </p:sp>
      <p:sp>
        <p:nvSpPr>
          <p:cNvPr id="11266" name="AutoShape 2" descr="Image result for weimar republic"/>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dirty="0"/>
          </a:p>
        </p:txBody>
      </p:sp>
      <p:sp>
        <p:nvSpPr>
          <p:cNvPr id="11268" name="AutoShape 4" descr="Image result for weimar republic"/>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dirty="0"/>
          </a:p>
        </p:txBody>
      </p:sp>
      <p:sp>
        <p:nvSpPr>
          <p:cNvPr id="11270" name="AutoShape 6" descr="Image result for weimar republic"/>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71400"/>
            <a:ext cx="8229600" cy="1143000"/>
          </a:xfrm>
        </p:spPr>
        <p:txBody>
          <a:bodyPr>
            <a:noAutofit/>
          </a:bodyPr>
          <a:lstStyle/>
          <a:p>
            <a:r>
              <a:rPr lang="en-GB" sz="6000" b="1" dirty="0" smtClean="0"/>
              <a:t>Standard of living</a:t>
            </a:r>
            <a:endParaRPr lang="en-GB" sz="6000" b="1" dirty="0"/>
          </a:p>
        </p:txBody>
      </p:sp>
      <p:sp>
        <p:nvSpPr>
          <p:cNvPr id="3" name="Content Placeholder 2"/>
          <p:cNvSpPr>
            <a:spLocks noGrp="1"/>
          </p:cNvSpPr>
          <p:nvPr>
            <p:ph idx="1"/>
          </p:nvPr>
        </p:nvSpPr>
        <p:spPr>
          <a:xfrm>
            <a:off x="251520" y="836712"/>
            <a:ext cx="8365608" cy="5697760"/>
          </a:xfrm>
        </p:spPr>
        <p:txBody>
          <a:bodyPr>
            <a:normAutofit/>
          </a:bodyPr>
          <a:lstStyle/>
          <a:p>
            <a:pPr>
              <a:buNone/>
            </a:pPr>
            <a:r>
              <a:rPr lang="en-GB" b="1" dirty="0" smtClean="0"/>
              <a:t>Unemployment insurance </a:t>
            </a:r>
          </a:p>
          <a:p>
            <a:pPr>
              <a:buNone/>
            </a:pPr>
            <a:r>
              <a:rPr lang="en-GB" dirty="0" smtClean="0"/>
              <a:t>    The Weimar government created the Unemployment Insurance Law in 1927.  This required workers and employees to make contributions to a national scheme for unemployment welfare.</a:t>
            </a:r>
          </a:p>
          <a:p>
            <a:pPr>
              <a:buNone/>
            </a:pPr>
            <a:r>
              <a:rPr lang="en-GB" dirty="0" smtClean="0"/>
              <a:t>    Other reforms provided benefit and assistance to war veterans, wives and dependants of the war dead, single mothers and the disabled.</a:t>
            </a:r>
          </a:p>
          <a:p>
            <a:pPr>
              <a:buNone/>
            </a:pPr>
            <a:endParaRPr lang="en-GB" dirty="0"/>
          </a:p>
        </p:txBody>
      </p:sp>
    </p:spTree>
    <p:extLst>
      <p:ext uri="{BB962C8B-B14F-4D97-AF65-F5344CB8AC3E}">
        <p14:creationId xmlns:p14="http://schemas.microsoft.com/office/powerpoint/2010/main" xmlns="" val="14246181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620688"/>
            <a:ext cx="8229600" cy="648072"/>
          </a:xfrm>
        </p:spPr>
        <p:txBody>
          <a:bodyPr>
            <a:noAutofit/>
          </a:bodyPr>
          <a:lstStyle/>
          <a:p>
            <a:r>
              <a:rPr lang="en-GB" sz="6000" b="1" dirty="0" smtClean="0"/>
              <a:t>The position of women</a:t>
            </a:r>
            <a:br>
              <a:rPr lang="en-GB" sz="6000" b="1" dirty="0" smtClean="0"/>
            </a:br>
            <a:endParaRPr lang="en-GB" sz="6000" b="1" dirty="0"/>
          </a:p>
        </p:txBody>
      </p:sp>
      <p:graphicFrame>
        <p:nvGraphicFramePr>
          <p:cNvPr id="4" name="Content Placeholder 3"/>
          <p:cNvGraphicFramePr>
            <a:graphicFrameLocks noGrp="1"/>
          </p:cNvGraphicFramePr>
          <p:nvPr>
            <p:ph idx="1"/>
          </p:nvPr>
        </p:nvGraphicFramePr>
        <p:xfrm>
          <a:off x="251520" y="1844824"/>
          <a:ext cx="8497639" cy="3108960"/>
        </p:xfrm>
        <a:graphic>
          <a:graphicData uri="http://schemas.openxmlformats.org/drawingml/2006/table">
            <a:tbl>
              <a:tblPr firstRow="1" bandRow="1">
                <a:tableStyleId>{5C22544A-7EE6-4342-B048-85BDC9FD1C3A}</a:tableStyleId>
              </a:tblPr>
              <a:tblGrid>
                <a:gridCol w="6193383"/>
                <a:gridCol w="1152128"/>
                <a:gridCol w="1152128"/>
              </a:tblGrid>
              <a:tr h="370840">
                <a:tc>
                  <a:txBody>
                    <a:bodyPr/>
                    <a:lstStyle/>
                    <a:p>
                      <a:r>
                        <a:rPr lang="en-GB" sz="2800" dirty="0" smtClean="0"/>
                        <a:t>Type of employment</a:t>
                      </a:r>
                      <a:endParaRPr lang="en-GB" sz="2800" dirty="0"/>
                    </a:p>
                  </a:txBody>
                  <a:tcPr/>
                </a:tc>
                <a:tc>
                  <a:txBody>
                    <a:bodyPr/>
                    <a:lstStyle/>
                    <a:p>
                      <a:r>
                        <a:rPr lang="en-GB" sz="2800" dirty="0" smtClean="0"/>
                        <a:t>1907</a:t>
                      </a:r>
                      <a:endParaRPr lang="en-GB" sz="2800" dirty="0"/>
                    </a:p>
                  </a:txBody>
                  <a:tcPr/>
                </a:tc>
                <a:tc>
                  <a:txBody>
                    <a:bodyPr/>
                    <a:lstStyle/>
                    <a:p>
                      <a:r>
                        <a:rPr lang="en-GB" sz="2800" dirty="0" smtClean="0"/>
                        <a:t>1925</a:t>
                      </a:r>
                      <a:endParaRPr lang="en-GB" sz="2800" dirty="0"/>
                    </a:p>
                  </a:txBody>
                  <a:tcPr/>
                </a:tc>
              </a:tr>
              <a:tr h="370840">
                <a:tc>
                  <a:txBody>
                    <a:bodyPr/>
                    <a:lstStyle/>
                    <a:p>
                      <a:r>
                        <a:rPr lang="en-GB" sz="2800" dirty="0" smtClean="0"/>
                        <a:t>Domestic servants</a:t>
                      </a:r>
                      <a:endParaRPr lang="en-GB" sz="2800" dirty="0"/>
                    </a:p>
                  </a:txBody>
                  <a:tcPr/>
                </a:tc>
                <a:tc>
                  <a:txBody>
                    <a:bodyPr/>
                    <a:lstStyle/>
                    <a:p>
                      <a:r>
                        <a:rPr lang="en-GB" sz="2800" dirty="0" smtClean="0"/>
                        <a:t>16</a:t>
                      </a:r>
                      <a:endParaRPr lang="en-GB" sz="2800" dirty="0"/>
                    </a:p>
                  </a:txBody>
                  <a:tcPr/>
                </a:tc>
                <a:tc>
                  <a:txBody>
                    <a:bodyPr/>
                    <a:lstStyle/>
                    <a:p>
                      <a:r>
                        <a:rPr lang="en-GB" sz="2800" dirty="0" smtClean="0"/>
                        <a:t>11.4</a:t>
                      </a:r>
                      <a:endParaRPr lang="en-GB" sz="2800" dirty="0"/>
                    </a:p>
                  </a:txBody>
                  <a:tcPr/>
                </a:tc>
              </a:tr>
              <a:tr h="370840">
                <a:tc>
                  <a:txBody>
                    <a:bodyPr/>
                    <a:lstStyle/>
                    <a:p>
                      <a:r>
                        <a:rPr lang="en-GB" sz="2800" dirty="0" smtClean="0"/>
                        <a:t>Farm workers</a:t>
                      </a:r>
                      <a:endParaRPr lang="en-GB" sz="2800" dirty="0"/>
                    </a:p>
                  </a:txBody>
                  <a:tcPr/>
                </a:tc>
                <a:tc>
                  <a:txBody>
                    <a:bodyPr/>
                    <a:lstStyle/>
                    <a:p>
                      <a:r>
                        <a:rPr lang="en-GB" sz="2800" dirty="0" smtClean="0"/>
                        <a:t>14.5</a:t>
                      </a:r>
                      <a:endParaRPr lang="en-GB" sz="2800" dirty="0"/>
                    </a:p>
                  </a:txBody>
                  <a:tcPr/>
                </a:tc>
                <a:tc>
                  <a:txBody>
                    <a:bodyPr/>
                    <a:lstStyle/>
                    <a:p>
                      <a:r>
                        <a:rPr lang="en-GB" sz="2800" dirty="0" smtClean="0"/>
                        <a:t>9.2</a:t>
                      </a:r>
                      <a:endParaRPr lang="en-GB" sz="2800" dirty="0"/>
                    </a:p>
                  </a:txBody>
                  <a:tcPr/>
                </a:tc>
              </a:tr>
              <a:tr h="370840">
                <a:tc>
                  <a:txBody>
                    <a:bodyPr/>
                    <a:lstStyle/>
                    <a:p>
                      <a:r>
                        <a:rPr lang="en-GB" sz="2800" dirty="0" smtClean="0"/>
                        <a:t>Industrial workers</a:t>
                      </a:r>
                    </a:p>
                  </a:txBody>
                  <a:tcPr/>
                </a:tc>
                <a:tc>
                  <a:txBody>
                    <a:bodyPr/>
                    <a:lstStyle/>
                    <a:p>
                      <a:r>
                        <a:rPr lang="en-GB" sz="2800" dirty="0" smtClean="0"/>
                        <a:t>18.3</a:t>
                      </a:r>
                      <a:endParaRPr lang="en-GB" sz="2800" dirty="0"/>
                    </a:p>
                  </a:txBody>
                  <a:tcPr/>
                </a:tc>
                <a:tc>
                  <a:txBody>
                    <a:bodyPr/>
                    <a:lstStyle/>
                    <a:p>
                      <a:r>
                        <a:rPr lang="en-GB" sz="2800" dirty="0" smtClean="0"/>
                        <a:t>23</a:t>
                      </a:r>
                      <a:endParaRPr lang="en-GB" sz="2800" dirty="0"/>
                    </a:p>
                  </a:txBody>
                  <a:tcPr/>
                </a:tc>
              </a:tr>
              <a:tr h="370840">
                <a:tc>
                  <a:txBody>
                    <a:bodyPr/>
                    <a:lstStyle/>
                    <a:p>
                      <a:r>
                        <a:rPr lang="en-GB" sz="2800" dirty="0" smtClean="0"/>
                        <a:t>White collar and public employment</a:t>
                      </a:r>
                      <a:endParaRPr lang="en-GB" sz="2800" dirty="0"/>
                    </a:p>
                  </a:txBody>
                  <a:tcPr/>
                </a:tc>
                <a:tc>
                  <a:txBody>
                    <a:bodyPr/>
                    <a:lstStyle/>
                    <a:p>
                      <a:r>
                        <a:rPr lang="en-GB" sz="2800" dirty="0" smtClean="0"/>
                        <a:t>6.5</a:t>
                      </a:r>
                      <a:endParaRPr lang="en-GB" sz="2800" dirty="0"/>
                    </a:p>
                  </a:txBody>
                  <a:tcPr/>
                </a:tc>
                <a:tc>
                  <a:txBody>
                    <a:bodyPr/>
                    <a:lstStyle/>
                    <a:p>
                      <a:r>
                        <a:rPr lang="en-GB" sz="2800" dirty="0" smtClean="0"/>
                        <a:t>12.6</a:t>
                      </a:r>
                      <a:endParaRPr lang="en-GB" sz="2800" dirty="0"/>
                    </a:p>
                  </a:txBody>
                  <a:tcPr/>
                </a:tc>
              </a:tr>
              <a:tr h="370840">
                <a:tc>
                  <a:txBody>
                    <a:bodyPr/>
                    <a:lstStyle/>
                    <a:p>
                      <a:r>
                        <a:rPr lang="en-GB" sz="2800" dirty="0" smtClean="0"/>
                        <a:t>Percentage</a:t>
                      </a:r>
                      <a:r>
                        <a:rPr lang="en-GB" sz="2800" baseline="0" dirty="0" smtClean="0"/>
                        <a:t> of women in employment</a:t>
                      </a:r>
                      <a:endParaRPr lang="en-GB" sz="2800" dirty="0"/>
                    </a:p>
                  </a:txBody>
                  <a:tcPr/>
                </a:tc>
                <a:tc>
                  <a:txBody>
                    <a:bodyPr/>
                    <a:lstStyle/>
                    <a:p>
                      <a:r>
                        <a:rPr lang="en-GB" sz="2800" dirty="0" smtClean="0"/>
                        <a:t>31.2</a:t>
                      </a:r>
                      <a:endParaRPr lang="en-GB" sz="2800" dirty="0"/>
                    </a:p>
                  </a:txBody>
                  <a:tcPr/>
                </a:tc>
                <a:tc>
                  <a:txBody>
                    <a:bodyPr/>
                    <a:lstStyle/>
                    <a:p>
                      <a:r>
                        <a:rPr lang="en-GB" sz="2800" dirty="0" smtClean="0"/>
                        <a:t>35.6</a:t>
                      </a:r>
                      <a:endParaRPr lang="en-GB" sz="2800" dirty="0"/>
                    </a:p>
                  </a:txBody>
                  <a:tcPr/>
                </a:tc>
              </a:tr>
            </a:tbl>
          </a:graphicData>
        </a:graphic>
      </p:graphicFrame>
      <p:sp>
        <p:nvSpPr>
          <p:cNvPr id="5" name="TextBox 4"/>
          <p:cNvSpPr txBox="1"/>
          <p:nvPr/>
        </p:nvSpPr>
        <p:spPr>
          <a:xfrm>
            <a:off x="251520" y="5517232"/>
            <a:ext cx="8640960" cy="954107"/>
          </a:xfrm>
          <a:prstGeom prst="rect">
            <a:avLst/>
          </a:prstGeom>
          <a:noFill/>
        </p:spPr>
        <p:txBody>
          <a:bodyPr wrap="square" rtlCol="0">
            <a:spAutoFit/>
          </a:bodyPr>
          <a:lstStyle/>
          <a:p>
            <a:r>
              <a:rPr lang="en-GB" sz="2800" dirty="0" smtClean="0"/>
              <a:t>What can you learn, from the table above, about changes in the employment of women in the years 1907 -25?</a:t>
            </a:r>
            <a:endParaRPr lang="en-GB" sz="2800" dirty="0"/>
          </a:p>
        </p:txBody>
      </p:sp>
      <p:sp>
        <p:nvSpPr>
          <p:cNvPr id="6" name="TextBox 5"/>
          <p:cNvSpPr txBox="1"/>
          <p:nvPr/>
        </p:nvSpPr>
        <p:spPr>
          <a:xfrm>
            <a:off x="179512" y="908720"/>
            <a:ext cx="8964488" cy="830997"/>
          </a:xfrm>
          <a:prstGeom prst="rect">
            <a:avLst/>
          </a:prstGeom>
          <a:noFill/>
        </p:spPr>
        <p:txBody>
          <a:bodyPr wrap="square" rtlCol="0">
            <a:spAutoFit/>
          </a:bodyPr>
          <a:lstStyle/>
          <a:p>
            <a:r>
              <a:rPr lang="en-GB" sz="2400" dirty="0" smtClean="0"/>
              <a:t>Table showing women in employment in Germany between 1907 – 25.  The figures show the percentage of the workforce that was female</a:t>
            </a:r>
            <a:endParaRPr lang="en-GB" sz="2400" dirty="0"/>
          </a:p>
        </p:txBody>
      </p:sp>
    </p:spTree>
    <p:extLst>
      <p:ext uri="{BB962C8B-B14F-4D97-AF65-F5344CB8AC3E}">
        <p14:creationId xmlns:p14="http://schemas.microsoft.com/office/powerpoint/2010/main" xmlns="" val="14246181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71400"/>
            <a:ext cx="8229600" cy="1143000"/>
          </a:xfrm>
        </p:spPr>
        <p:txBody>
          <a:bodyPr>
            <a:noAutofit/>
          </a:bodyPr>
          <a:lstStyle/>
          <a:p>
            <a:r>
              <a:rPr lang="en-GB" sz="6000" b="1" dirty="0" smtClean="0"/>
              <a:t>The position of </a:t>
            </a:r>
            <a:r>
              <a:rPr lang="en-GB" sz="6000" b="1" dirty="0" smtClean="0"/>
              <a:t>women</a:t>
            </a:r>
            <a:endParaRPr lang="en-GB" sz="6000" b="1" dirty="0"/>
          </a:p>
        </p:txBody>
      </p:sp>
      <p:sp>
        <p:nvSpPr>
          <p:cNvPr id="3" name="Content Placeholder 2"/>
          <p:cNvSpPr>
            <a:spLocks noGrp="1"/>
          </p:cNvSpPr>
          <p:nvPr>
            <p:ph idx="1"/>
          </p:nvPr>
        </p:nvSpPr>
        <p:spPr>
          <a:xfrm>
            <a:off x="251520" y="836712"/>
            <a:ext cx="8365608" cy="5697760"/>
          </a:xfrm>
        </p:spPr>
        <p:txBody>
          <a:bodyPr>
            <a:normAutofit/>
          </a:bodyPr>
          <a:lstStyle/>
          <a:p>
            <a:pPr>
              <a:buNone/>
            </a:pPr>
            <a:r>
              <a:rPr lang="en-GB" dirty="0" smtClean="0"/>
              <a:t>In 1919 women over 20 were given the vote and took an increasing interest in politics. </a:t>
            </a:r>
          </a:p>
          <a:p>
            <a:pPr>
              <a:buNone/>
            </a:pPr>
            <a:r>
              <a:rPr lang="en-GB" dirty="0" smtClean="0"/>
              <a:t>The Weimar Constitution introduced equality in education for the sexes, equal opportunity in civil service appointments and equal pay in the professions.</a:t>
            </a:r>
          </a:p>
          <a:p>
            <a:pPr>
              <a:buNone/>
            </a:pPr>
            <a:r>
              <a:rPr lang="en-GB" dirty="0" smtClean="0"/>
              <a:t>By 1933 there were 100,000 women teachers and 3000 doctors </a:t>
            </a:r>
          </a:p>
          <a:p>
            <a:pPr>
              <a:buNone/>
            </a:pPr>
            <a:endParaRPr lang="en-GB" dirty="0"/>
          </a:p>
        </p:txBody>
      </p:sp>
    </p:spTree>
    <p:extLst>
      <p:ext uri="{BB962C8B-B14F-4D97-AF65-F5344CB8AC3E}">
        <p14:creationId xmlns:p14="http://schemas.microsoft.com/office/powerpoint/2010/main" xmlns="" val="14246181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71400"/>
            <a:ext cx="8229600" cy="1143000"/>
          </a:xfrm>
        </p:spPr>
        <p:txBody>
          <a:bodyPr>
            <a:noAutofit/>
          </a:bodyPr>
          <a:lstStyle/>
          <a:p>
            <a:r>
              <a:rPr lang="en-GB" sz="6000" b="1" dirty="0" smtClean="0"/>
              <a:t>Cultural changes</a:t>
            </a:r>
            <a:endParaRPr lang="en-GB" sz="6000" b="1" dirty="0"/>
          </a:p>
        </p:txBody>
      </p:sp>
      <p:sp>
        <p:nvSpPr>
          <p:cNvPr id="3" name="Content Placeholder 2"/>
          <p:cNvSpPr>
            <a:spLocks noGrp="1"/>
          </p:cNvSpPr>
          <p:nvPr>
            <p:ph idx="1"/>
          </p:nvPr>
        </p:nvSpPr>
        <p:spPr>
          <a:xfrm>
            <a:off x="251520" y="836712"/>
            <a:ext cx="8365608" cy="5697760"/>
          </a:xfrm>
        </p:spPr>
        <p:txBody>
          <a:bodyPr>
            <a:normAutofit/>
          </a:bodyPr>
          <a:lstStyle/>
          <a:p>
            <a:pPr>
              <a:buNone/>
            </a:pPr>
            <a:r>
              <a:rPr lang="en-GB" sz="5400" b="1" dirty="0" smtClean="0"/>
              <a:t>  What do we meant by culture?</a:t>
            </a:r>
          </a:p>
          <a:p>
            <a:r>
              <a:rPr lang="en-GB" sz="5400" dirty="0" smtClean="0"/>
              <a:t>Art</a:t>
            </a:r>
          </a:p>
          <a:p>
            <a:r>
              <a:rPr lang="en-GB" sz="5400" dirty="0" smtClean="0"/>
              <a:t>Architectures</a:t>
            </a:r>
          </a:p>
          <a:p>
            <a:r>
              <a:rPr lang="en-GB" sz="5400" dirty="0" smtClean="0"/>
              <a:t>Cinema</a:t>
            </a:r>
          </a:p>
          <a:p>
            <a:r>
              <a:rPr lang="en-GB" sz="5400" dirty="0" smtClean="0"/>
              <a:t>Literature</a:t>
            </a:r>
            <a:endParaRPr lang="en-GB" sz="5400" dirty="0" smtClean="0"/>
          </a:p>
          <a:p>
            <a:pPr>
              <a:buNone/>
            </a:pPr>
            <a:endParaRPr lang="en-GB" dirty="0"/>
          </a:p>
        </p:txBody>
      </p:sp>
    </p:spTree>
    <p:extLst>
      <p:ext uri="{BB962C8B-B14F-4D97-AF65-F5344CB8AC3E}">
        <p14:creationId xmlns:p14="http://schemas.microsoft.com/office/powerpoint/2010/main" xmlns="" val="14246181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71400"/>
            <a:ext cx="8229600" cy="1143000"/>
          </a:xfrm>
        </p:spPr>
        <p:txBody>
          <a:bodyPr>
            <a:noAutofit/>
          </a:bodyPr>
          <a:lstStyle/>
          <a:p>
            <a:r>
              <a:rPr lang="en-GB" sz="6000" b="1" dirty="0" smtClean="0"/>
              <a:t>Cultural changes</a:t>
            </a:r>
            <a:endParaRPr lang="en-GB" sz="6000" b="1" dirty="0"/>
          </a:p>
        </p:txBody>
      </p:sp>
      <p:sp>
        <p:nvSpPr>
          <p:cNvPr id="3" name="Content Placeholder 2"/>
          <p:cNvSpPr>
            <a:spLocks noGrp="1"/>
          </p:cNvSpPr>
          <p:nvPr>
            <p:ph idx="1"/>
          </p:nvPr>
        </p:nvSpPr>
        <p:spPr>
          <a:xfrm>
            <a:off x="251520" y="836712"/>
            <a:ext cx="8365608" cy="5697760"/>
          </a:xfrm>
        </p:spPr>
        <p:txBody>
          <a:bodyPr>
            <a:normAutofit fontScale="70000" lnSpcReduction="20000"/>
          </a:bodyPr>
          <a:lstStyle/>
          <a:p>
            <a:pPr>
              <a:spcBef>
                <a:spcPct val="50000"/>
              </a:spcBef>
            </a:pPr>
            <a:r>
              <a:rPr lang="en-US" sz="5400" dirty="0" smtClean="0"/>
              <a:t>The Golden age of the Weimar Republic (1924-1929) saw many changes to the cultural life in Germany. There was a resurgence of creative flair that made Berlin the centre of art and culture of the world.</a:t>
            </a:r>
          </a:p>
          <a:p>
            <a:pPr>
              <a:spcBef>
                <a:spcPct val="50000"/>
              </a:spcBef>
            </a:pPr>
            <a:r>
              <a:rPr lang="en-US" sz="5400" dirty="0" smtClean="0"/>
              <a:t>Many new movements such as expressionism and modernism shaped the culture of the time and this is represented in, among other things, the architecture of the time. </a:t>
            </a:r>
          </a:p>
          <a:p>
            <a:pPr>
              <a:buNone/>
            </a:pPr>
            <a:endParaRPr lang="en-GB" dirty="0"/>
          </a:p>
        </p:txBody>
      </p:sp>
    </p:spTree>
    <p:extLst>
      <p:ext uri="{BB962C8B-B14F-4D97-AF65-F5344CB8AC3E}">
        <p14:creationId xmlns:p14="http://schemas.microsoft.com/office/powerpoint/2010/main" xmlns="" val="14246181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71400"/>
            <a:ext cx="8229600" cy="1143000"/>
          </a:xfrm>
        </p:spPr>
        <p:txBody>
          <a:bodyPr>
            <a:noAutofit/>
          </a:bodyPr>
          <a:lstStyle/>
          <a:p>
            <a:r>
              <a:rPr lang="en-GB" sz="6000" b="1" dirty="0" smtClean="0"/>
              <a:t>Art</a:t>
            </a:r>
            <a:endParaRPr lang="en-GB" sz="6000" b="1" dirty="0"/>
          </a:p>
        </p:txBody>
      </p:sp>
      <p:sp>
        <p:nvSpPr>
          <p:cNvPr id="3" name="Content Placeholder 2"/>
          <p:cNvSpPr>
            <a:spLocks noGrp="1"/>
          </p:cNvSpPr>
          <p:nvPr>
            <p:ph idx="1"/>
          </p:nvPr>
        </p:nvSpPr>
        <p:spPr>
          <a:xfrm>
            <a:off x="-252536" y="764704"/>
            <a:ext cx="5616624" cy="5697760"/>
          </a:xfrm>
        </p:spPr>
        <p:txBody>
          <a:bodyPr>
            <a:normAutofit fontScale="92500"/>
          </a:bodyPr>
          <a:lstStyle/>
          <a:p>
            <a:pPr>
              <a:buNone/>
            </a:pPr>
            <a:r>
              <a:rPr lang="en-GB" dirty="0" smtClean="0"/>
              <a:t>    Pre war censorship was removed by the Weimar government and this period saw the emergence of some of the most exciting art in Europe.</a:t>
            </a:r>
          </a:p>
          <a:p>
            <a:pPr>
              <a:buNone/>
            </a:pPr>
            <a:r>
              <a:rPr lang="en-GB" dirty="0" smtClean="0"/>
              <a:t>    Most Weimar artists tried to show everyday life commenting on the society of the time.  This approach was called ‘new objectivity’ and was associated with painters such as George Grosz and Otto Dix.</a:t>
            </a:r>
            <a:endParaRPr lang="en-GB" dirty="0"/>
          </a:p>
        </p:txBody>
      </p:sp>
      <p:pic>
        <p:nvPicPr>
          <p:cNvPr id="28674" name="Picture 2" descr="The Pillars of Society, 1926"/>
          <p:cNvPicPr>
            <a:picLocks noChangeAspect="1" noChangeArrowheads="1"/>
          </p:cNvPicPr>
          <p:nvPr/>
        </p:nvPicPr>
        <p:blipFill>
          <a:blip r:embed="rId2" cstate="print"/>
          <a:srcRect/>
          <a:stretch>
            <a:fillRect/>
          </a:stretch>
        </p:blipFill>
        <p:spPr bwMode="auto">
          <a:xfrm>
            <a:off x="5436096" y="980728"/>
            <a:ext cx="3516898" cy="5151512"/>
          </a:xfrm>
          <a:prstGeom prst="rect">
            <a:avLst/>
          </a:prstGeom>
          <a:noFill/>
        </p:spPr>
      </p:pic>
    </p:spTree>
    <p:extLst>
      <p:ext uri="{BB962C8B-B14F-4D97-AF65-F5344CB8AC3E}">
        <p14:creationId xmlns:p14="http://schemas.microsoft.com/office/powerpoint/2010/main" xmlns="" val="14246181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71400"/>
            <a:ext cx="8229600" cy="1143000"/>
          </a:xfrm>
        </p:spPr>
        <p:txBody>
          <a:bodyPr>
            <a:noAutofit/>
          </a:bodyPr>
          <a:lstStyle/>
          <a:p>
            <a:r>
              <a:rPr lang="en-GB" sz="6000" b="1" dirty="0" smtClean="0"/>
              <a:t>Architecture</a:t>
            </a:r>
            <a:endParaRPr lang="en-GB" sz="6000" b="1" dirty="0"/>
          </a:p>
        </p:txBody>
      </p:sp>
      <p:sp>
        <p:nvSpPr>
          <p:cNvPr id="3" name="Content Placeholder 2"/>
          <p:cNvSpPr>
            <a:spLocks noGrp="1"/>
          </p:cNvSpPr>
          <p:nvPr>
            <p:ph idx="1"/>
          </p:nvPr>
        </p:nvSpPr>
        <p:spPr>
          <a:xfrm>
            <a:off x="251520" y="908720"/>
            <a:ext cx="8280920" cy="5697760"/>
          </a:xfrm>
        </p:spPr>
        <p:txBody>
          <a:bodyPr>
            <a:normAutofit lnSpcReduction="10000"/>
          </a:bodyPr>
          <a:lstStyle/>
          <a:p>
            <a:pPr>
              <a:spcBef>
                <a:spcPct val="50000"/>
              </a:spcBef>
              <a:buFontTx/>
              <a:buChar char="•"/>
            </a:pPr>
            <a:r>
              <a:rPr lang="en-US" dirty="0" smtClean="0"/>
              <a:t>New architectural designs brought on by the cultural and societal ideas especially modernism</a:t>
            </a:r>
          </a:p>
          <a:p>
            <a:pPr>
              <a:spcBef>
                <a:spcPct val="50000"/>
              </a:spcBef>
              <a:buFontTx/>
              <a:buChar char="•"/>
            </a:pPr>
            <a:r>
              <a:rPr lang="en-US" dirty="0" smtClean="0"/>
              <a:t>These new designs challenged the traditions of architecture</a:t>
            </a:r>
          </a:p>
          <a:p>
            <a:pPr>
              <a:spcBef>
                <a:spcPct val="50000"/>
              </a:spcBef>
              <a:buFontTx/>
              <a:buChar char="•"/>
            </a:pPr>
            <a:r>
              <a:rPr lang="en-US" dirty="0" smtClean="0"/>
              <a:t>In 1919 Walter Gropius founded the famous Bauhaus School for architecture.</a:t>
            </a:r>
          </a:p>
          <a:p>
            <a:pPr>
              <a:spcBef>
                <a:spcPct val="50000"/>
              </a:spcBef>
              <a:buFontTx/>
              <a:buChar char="•"/>
            </a:pPr>
            <a:r>
              <a:rPr lang="en-US" dirty="0" smtClean="0"/>
              <a:t>At this new school Gropius taught that art should work with the new technology and that there should be an emphasis on functional design in buildings. </a:t>
            </a:r>
            <a:endParaRPr lang="en-US" dirty="0"/>
          </a:p>
        </p:txBody>
      </p:sp>
    </p:spTree>
    <p:extLst>
      <p:ext uri="{BB962C8B-B14F-4D97-AF65-F5344CB8AC3E}">
        <p14:creationId xmlns:p14="http://schemas.microsoft.com/office/powerpoint/2010/main" xmlns="" val="14246181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71400"/>
            <a:ext cx="8229600" cy="1143000"/>
          </a:xfrm>
        </p:spPr>
        <p:txBody>
          <a:bodyPr>
            <a:noAutofit/>
          </a:bodyPr>
          <a:lstStyle/>
          <a:p>
            <a:r>
              <a:rPr lang="en-GB" sz="6000" b="1" dirty="0" smtClean="0"/>
              <a:t>Architecture</a:t>
            </a:r>
            <a:endParaRPr lang="en-GB" sz="6000" b="1" dirty="0"/>
          </a:p>
        </p:txBody>
      </p:sp>
      <p:sp>
        <p:nvSpPr>
          <p:cNvPr id="3" name="Content Placeholder 2"/>
          <p:cNvSpPr>
            <a:spLocks noGrp="1"/>
          </p:cNvSpPr>
          <p:nvPr>
            <p:ph idx="1"/>
          </p:nvPr>
        </p:nvSpPr>
        <p:spPr>
          <a:xfrm>
            <a:off x="251520" y="908720"/>
            <a:ext cx="8280920" cy="5697760"/>
          </a:xfrm>
        </p:spPr>
        <p:txBody>
          <a:bodyPr>
            <a:normAutofit/>
          </a:bodyPr>
          <a:lstStyle/>
          <a:p>
            <a:pPr>
              <a:buNone/>
            </a:pPr>
            <a:r>
              <a:rPr lang="en-GB" dirty="0" smtClean="0"/>
              <a:t>    Architecture flourished  under the </a:t>
            </a:r>
            <a:r>
              <a:rPr lang="en-GB" i="1" dirty="0" smtClean="0"/>
              <a:t>Bauhaus </a:t>
            </a:r>
            <a:r>
              <a:rPr lang="en-GB" dirty="0" smtClean="0"/>
              <a:t>which meant ‘school of building’.</a:t>
            </a:r>
          </a:p>
          <a:p>
            <a:pPr>
              <a:buNone/>
            </a:pPr>
            <a:r>
              <a:rPr lang="en-GB" dirty="0" smtClean="0"/>
              <a:t>    Their approach was very different from the elaborate and decorative style of pre war Germany.</a:t>
            </a:r>
          </a:p>
          <a:p>
            <a:pPr>
              <a:buNone/>
            </a:pPr>
            <a:r>
              <a:rPr lang="en-GB" dirty="0" smtClean="0"/>
              <a:t> </a:t>
            </a:r>
            <a:r>
              <a:rPr lang="en-GB" dirty="0" smtClean="0"/>
              <a:t>   Their slogan was ‘art and technology- a new unity.’</a:t>
            </a:r>
          </a:p>
          <a:p>
            <a:pPr>
              <a:buNone/>
            </a:pPr>
            <a:endParaRPr lang="en-GB" dirty="0" smtClean="0"/>
          </a:p>
          <a:p>
            <a:pPr>
              <a:buNone/>
            </a:pPr>
            <a:r>
              <a:rPr lang="en-GB" dirty="0" smtClean="0"/>
              <a:t>https://prezi.com/myya5xarl6mo/architecture-in-the-weimar-republic/</a:t>
            </a:r>
            <a:endParaRPr lang="en-GB" dirty="0"/>
          </a:p>
        </p:txBody>
      </p:sp>
    </p:spTree>
    <p:extLst>
      <p:ext uri="{BB962C8B-B14F-4D97-AF65-F5344CB8AC3E}">
        <p14:creationId xmlns:p14="http://schemas.microsoft.com/office/powerpoint/2010/main" xmlns="" val="14246181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71400"/>
            <a:ext cx="8229600" cy="1143000"/>
          </a:xfrm>
        </p:spPr>
        <p:txBody>
          <a:bodyPr>
            <a:noAutofit/>
          </a:bodyPr>
          <a:lstStyle/>
          <a:p>
            <a:r>
              <a:rPr lang="en-GB" sz="6000" b="1" dirty="0" smtClean="0"/>
              <a:t>Cinema</a:t>
            </a:r>
            <a:endParaRPr lang="en-GB" sz="6000" b="1" dirty="0"/>
          </a:p>
        </p:txBody>
      </p:sp>
      <p:sp>
        <p:nvSpPr>
          <p:cNvPr id="3" name="Content Placeholder 2"/>
          <p:cNvSpPr>
            <a:spLocks noGrp="1"/>
          </p:cNvSpPr>
          <p:nvPr>
            <p:ph idx="1"/>
          </p:nvPr>
        </p:nvSpPr>
        <p:spPr>
          <a:xfrm>
            <a:off x="251520" y="908720"/>
            <a:ext cx="5400600" cy="5697760"/>
          </a:xfrm>
        </p:spPr>
        <p:txBody>
          <a:bodyPr>
            <a:normAutofit/>
          </a:bodyPr>
          <a:lstStyle/>
          <a:p>
            <a:pPr>
              <a:spcBef>
                <a:spcPct val="50000"/>
              </a:spcBef>
              <a:buFontTx/>
              <a:buChar char="•"/>
            </a:pPr>
            <a:r>
              <a:rPr lang="en-US" dirty="0" smtClean="0"/>
              <a:t>Like in art Berlin became the world leader of Cinema. In fact Germany in the 1920’s produced more films than the rest of Europe put together. </a:t>
            </a:r>
          </a:p>
          <a:p>
            <a:pPr>
              <a:spcBef>
                <a:spcPct val="50000"/>
              </a:spcBef>
              <a:buFontTx/>
              <a:buChar char="•"/>
            </a:pPr>
            <a:r>
              <a:rPr lang="en-US" dirty="0" smtClean="0"/>
              <a:t>This period was the home to many brilliant directors, such as Fritz Lang, Joseph von Sternberg and Ernst Lubitsch.</a:t>
            </a:r>
          </a:p>
          <a:p>
            <a:pPr>
              <a:spcBef>
                <a:spcPct val="50000"/>
              </a:spcBef>
              <a:buFontTx/>
              <a:buChar char="•"/>
            </a:pPr>
            <a:endParaRPr lang="en-US" dirty="0" smtClean="0"/>
          </a:p>
          <a:p>
            <a:pPr>
              <a:buNone/>
            </a:pPr>
            <a:endParaRPr lang="en-GB" dirty="0"/>
          </a:p>
        </p:txBody>
      </p:sp>
      <p:pic>
        <p:nvPicPr>
          <p:cNvPr id="6" name="Picture 4"/>
          <p:cNvPicPr>
            <a:picLocks noChangeAspect="1" noChangeArrowheads="1"/>
          </p:cNvPicPr>
          <p:nvPr/>
        </p:nvPicPr>
        <p:blipFill>
          <a:blip r:embed="rId2" cstate="print"/>
          <a:srcRect/>
          <a:stretch>
            <a:fillRect/>
          </a:stretch>
        </p:blipFill>
        <p:spPr bwMode="auto">
          <a:xfrm>
            <a:off x="5943600" y="1447800"/>
            <a:ext cx="2933700" cy="4445000"/>
          </a:xfrm>
          <a:prstGeom prst="rect">
            <a:avLst/>
          </a:prstGeom>
          <a:noFill/>
          <a:ln w="9525">
            <a:noFill/>
            <a:miter lim="800000"/>
            <a:headEnd/>
            <a:tailEnd/>
          </a:ln>
        </p:spPr>
      </p:pic>
    </p:spTree>
    <p:extLst>
      <p:ext uri="{BB962C8B-B14F-4D97-AF65-F5344CB8AC3E}">
        <p14:creationId xmlns:p14="http://schemas.microsoft.com/office/powerpoint/2010/main" xmlns="" val="14246181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71400"/>
            <a:ext cx="8229600" cy="1143000"/>
          </a:xfrm>
        </p:spPr>
        <p:txBody>
          <a:bodyPr>
            <a:noAutofit/>
          </a:bodyPr>
          <a:lstStyle/>
          <a:p>
            <a:r>
              <a:rPr lang="en-GB" sz="6000" b="1" dirty="0" smtClean="0"/>
              <a:t>Cinema</a:t>
            </a:r>
            <a:endParaRPr lang="en-GB" sz="6000" b="1" dirty="0"/>
          </a:p>
        </p:txBody>
      </p:sp>
      <p:sp>
        <p:nvSpPr>
          <p:cNvPr id="3" name="Content Placeholder 2"/>
          <p:cNvSpPr>
            <a:spLocks noGrp="1"/>
          </p:cNvSpPr>
          <p:nvPr>
            <p:ph idx="1"/>
          </p:nvPr>
        </p:nvSpPr>
        <p:spPr>
          <a:xfrm>
            <a:off x="251520" y="908720"/>
            <a:ext cx="5256584" cy="5697760"/>
          </a:xfrm>
        </p:spPr>
        <p:txBody>
          <a:bodyPr>
            <a:normAutofit lnSpcReduction="10000"/>
          </a:bodyPr>
          <a:lstStyle/>
          <a:p>
            <a:pPr>
              <a:buNone/>
            </a:pPr>
            <a:r>
              <a:rPr lang="en-GB" dirty="0" smtClean="0"/>
              <a:t>    </a:t>
            </a:r>
          </a:p>
          <a:p>
            <a:pPr>
              <a:buNone/>
            </a:pPr>
            <a:r>
              <a:rPr lang="en-US" dirty="0" smtClean="0"/>
              <a:t>    It </a:t>
            </a:r>
            <a:r>
              <a:rPr lang="en-US" dirty="0" smtClean="0"/>
              <a:t>produced ‘cinematic masterpieces’ such as </a:t>
            </a:r>
            <a:r>
              <a:rPr lang="en-US" i="1" dirty="0" smtClean="0"/>
              <a:t>Metropolis, The Cabinet of DR </a:t>
            </a:r>
            <a:r>
              <a:rPr lang="en-US" i="1" dirty="0" err="1" smtClean="0"/>
              <a:t>Caligari</a:t>
            </a:r>
            <a:r>
              <a:rPr lang="en-US" i="1" dirty="0" smtClean="0"/>
              <a:t>, </a:t>
            </a:r>
            <a:r>
              <a:rPr lang="en-US" i="1" dirty="0" err="1" smtClean="0"/>
              <a:t>Nosferatu</a:t>
            </a:r>
            <a:r>
              <a:rPr lang="en-US" i="1" dirty="0" smtClean="0"/>
              <a:t> </a:t>
            </a:r>
            <a:r>
              <a:rPr lang="en-US" dirty="0" smtClean="0"/>
              <a:t>and </a:t>
            </a:r>
            <a:r>
              <a:rPr lang="en-US" i="1" dirty="0" smtClean="0"/>
              <a:t>The Blue Angel. </a:t>
            </a:r>
            <a:endParaRPr lang="en-US" i="1" dirty="0" smtClean="0"/>
          </a:p>
          <a:p>
            <a:pPr>
              <a:buNone/>
            </a:pPr>
            <a:endParaRPr lang="en-US" i="1" dirty="0" smtClean="0"/>
          </a:p>
          <a:p>
            <a:pPr>
              <a:buNone/>
            </a:pPr>
            <a:r>
              <a:rPr lang="en-US" i="1" dirty="0" smtClean="0"/>
              <a:t> </a:t>
            </a:r>
            <a:r>
              <a:rPr lang="en-US" i="1" dirty="0" smtClean="0"/>
              <a:t>   </a:t>
            </a:r>
            <a:r>
              <a:rPr lang="en-GB" dirty="0" smtClean="0"/>
              <a:t>The film Metropolis, is acclaimed as the most technically advanced film of the decade.</a:t>
            </a:r>
            <a:endParaRPr lang="en-GB" dirty="0"/>
          </a:p>
        </p:txBody>
      </p:sp>
      <p:pic>
        <p:nvPicPr>
          <p:cNvPr id="36866" name="Picture 2" descr="Metropolisposter.jpg">
            <a:hlinkClick r:id="rId2"/>
          </p:cNvPr>
          <p:cNvPicPr>
            <a:picLocks noChangeAspect="1" noChangeArrowheads="1"/>
          </p:cNvPicPr>
          <p:nvPr/>
        </p:nvPicPr>
        <p:blipFill>
          <a:blip r:embed="rId3" cstate="print"/>
          <a:srcRect/>
          <a:stretch>
            <a:fillRect/>
          </a:stretch>
        </p:blipFill>
        <p:spPr bwMode="auto">
          <a:xfrm>
            <a:off x="6084168" y="260648"/>
            <a:ext cx="2887588" cy="6378946"/>
          </a:xfrm>
          <a:prstGeom prst="rect">
            <a:avLst/>
          </a:prstGeom>
          <a:noFill/>
        </p:spPr>
      </p:pic>
    </p:spTree>
    <p:extLst>
      <p:ext uri="{BB962C8B-B14F-4D97-AF65-F5344CB8AC3E}">
        <p14:creationId xmlns:p14="http://schemas.microsoft.com/office/powerpoint/2010/main" xmlns="" val="14246181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980728"/>
            <a:ext cx="7355160" cy="1143000"/>
          </a:xfrm>
        </p:spPr>
        <p:txBody>
          <a:bodyPr>
            <a:noAutofit/>
          </a:bodyPr>
          <a:lstStyle/>
          <a:p>
            <a:r>
              <a:rPr lang="en-GB" altLang="en-US" sz="5400" b="1" dirty="0" smtClean="0"/>
              <a:t>Political Developments </a:t>
            </a:r>
            <a:endParaRPr lang="en-GB" sz="5400" b="1" dirty="0"/>
          </a:p>
        </p:txBody>
      </p:sp>
      <p:sp>
        <p:nvSpPr>
          <p:cNvPr id="11266" name="AutoShape 2" descr="Image result for weimar republic"/>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dirty="0"/>
          </a:p>
        </p:txBody>
      </p:sp>
      <p:sp>
        <p:nvSpPr>
          <p:cNvPr id="11268" name="AutoShape 4" descr="Image result for weimar republic"/>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dirty="0"/>
          </a:p>
        </p:txBody>
      </p:sp>
      <p:sp>
        <p:nvSpPr>
          <p:cNvPr id="11270" name="AutoShape 6" descr="Image result for weimar republic"/>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71400"/>
            <a:ext cx="8229600" cy="1143000"/>
          </a:xfrm>
        </p:spPr>
        <p:txBody>
          <a:bodyPr>
            <a:noAutofit/>
          </a:bodyPr>
          <a:lstStyle/>
          <a:p>
            <a:r>
              <a:rPr lang="en-GB" sz="6000" b="1" dirty="0" smtClean="0"/>
              <a:t>Literature</a:t>
            </a:r>
            <a:endParaRPr lang="en-GB" sz="6000" b="1" dirty="0"/>
          </a:p>
        </p:txBody>
      </p:sp>
      <p:sp>
        <p:nvSpPr>
          <p:cNvPr id="3" name="Content Placeholder 2"/>
          <p:cNvSpPr>
            <a:spLocks noGrp="1"/>
          </p:cNvSpPr>
          <p:nvPr>
            <p:ph idx="1"/>
          </p:nvPr>
        </p:nvSpPr>
        <p:spPr>
          <a:xfrm>
            <a:off x="251520" y="908720"/>
            <a:ext cx="5472608" cy="5697760"/>
          </a:xfrm>
        </p:spPr>
        <p:txBody>
          <a:bodyPr>
            <a:normAutofit fontScale="85000" lnSpcReduction="10000"/>
          </a:bodyPr>
          <a:lstStyle/>
          <a:p>
            <a:pPr>
              <a:buNone/>
            </a:pPr>
            <a:r>
              <a:rPr lang="en-GB" dirty="0" smtClean="0"/>
              <a:t>This period encourages literature from both the left and the right in politics:</a:t>
            </a:r>
          </a:p>
          <a:p>
            <a:pPr>
              <a:buNone/>
            </a:pPr>
            <a:r>
              <a:rPr lang="en-GB" dirty="0" smtClean="0"/>
              <a:t>On the </a:t>
            </a:r>
            <a:r>
              <a:rPr lang="en-GB" dirty="0" smtClean="0"/>
              <a:t>right, writers such as Arthur </a:t>
            </a:r>
            <a:r>
              <a:rPr lang="en-GB" dirty="0" err="1" smtClean="0"/>
              <a:t>Moller</a:t>
            </a:r>
            <a:r>
              <a:rPr lang="en-GB" dirty="0" smtClean="0"/>
              <a:t> were highly critical of German democracy and glorified the experiences of the first World War.</a:t>
            </a:r>
          </a:p>
          <a:p>
            <a:pPr>
              <a:buNone/>
            </a:pPr>
            <a:r>
              <a:rPr lang="en-GB" dirty="0" smtClean="0"/>
              <a:t>On the left writers such as Ludwig </a:t>
            </a:r>
            <a:r>
              <a:rPr lang="en-GB" dirty="0" err="1" smtClean="0"/>
              <a:t>Renn</a:t>
            </a:r>
            <a:r>
              <a:rPr lang="en-GB" dirty="0" smtClean="0"/>
              <a:t> were very anti war.  Erich Remarque wrote a moving anti war novel called All Quiet on the Western front, which describes the horrors of the First World War.</a:t>
            </a:r>
            <a:endParaRPr lang="en-GB" dirty="0"/>
          </a:p>
        </p:txBody>
      </p:sp>
      <p:pic>
        <p:nvPicPr>
          <p:cNvPr id="38914" name="Picture 2" descr="All Quiet on the Western Front">
            <a:hlinkClick r:id="rId2"/>
          </p:cNvPr>
          <p:cNvPicPr>
            <a:picLocks noChangeAspect="1" noChangeArrowheads="1"/>
          </p:cNvPicPr>
          <p:nvPr/>
        </p:nvPicPr>
        <p:blipFill>
          <a:blip r:embed="rId3" cstate="print"/>
          <a:srcRect/>
          <a:stretch>
            <a:fillRect/>
          </a:stretch>
        </p:blipFill>
        <p:spPr bwMode="auto">
          <a:xfrm>
            <a:off x="5868144" y="1484784"/>
            <a:ext cx="2733675" cy="4524375"/>
          </a:xfrm>
          <a:prstGeom prst="rect">
            <a:avLst/>
          </a:prstGeom>
          <a:noFill/>
        </p:spPr>
      </p:pic>
    </p:spTree>
    <p:extLst>
      <p:ext uri="{BB962C8B-B14F-4D97-AF65-F5344CB8AC3E}">
        <p14:creationId xmlns:p14="http://schemas.microsoft.com/office/powerpoint/2010/main" xmlns="" val="14246181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71400"/>
            <a:ext cx="8229600" cy="1143000"/>
          </a:xfrm>
        </p:spPr>
        <p:txBody>
          <a:bodyPr>
            <a:noAutofit/>
          </a:bodyPr>
          <a:lstStyle/>
          <a:p>
            <a:r>
              <a:rPr lang="en-GB" sz="6000" b="1" dirty="0" smtClean="0"/>
              <a:t>Theatre</a:t>
            </a:r>
            <a:endParaRPr lang="en-GB" sz="6000" b="1" dirty="0"/>
          </a:p>
        </p:txBody>
      </p:sp>
      <p:sp>
        <p:nvSpPr>
          <p:cNvPr id="3" name="Content Placeholder 2"/>
          <p:cNvSpPr>
            <a:spLocks noGrp="1"/>
          </p:cNvSpPr>
          <p:nvPr>
            <p:ph idx="1"/>
          </p:nvPr>
        </p:nvSpPr>
        <p:spPr>
          <a:xfrm>
            <a:off x="251520" y="908720"/>
            <a:ext cx="5472608" cy="5697760"/>
          </a:xfrm>
        </p:spPr>
        <p:txBody>
          <a:bodyPr>
            <a:normAutofit fontScale="92500" lnSpcReduction="20000"/>
          </a:bodyPr>
          <a:lstStyle/>
          <a:p>
            <a:pPr>
              <a:spcBef>
                <a:spcPct val="50000"/>
              </a:spcBef>
              <a:buFontTx/>
              <a:buChar char="•"/>
            </a:pPr>
            <a:r>
              <a:rPr lang="en-US" dirty="0" smtClean="0"/>
              <a:t>Provocative theatre and Cabaret flourished</a:t>
            </a:r>
          </a:p>
          <a:p>
            <a:pPr>
              <a:spcBef>
                <a:spcPct val="50000"/>
              </a:spcBef>
              <a:buFontTx/>
              <a:buChar char="•"/>
            </a:pPr>
            <a:r>
              <a:rPr lang="en-US" dirty="0" smtClean="0"/>
              <a:t>Many works had a satirical edge</a:t>
            </a:r>
          </a:p>
          <a:p>
            <a:pPr>
              <a:spcBef>
                <a:spcPct val="50000"/>
              </a:spcBef>
              <a:buFontTx/>
              <a:buChar char="•"/>
            </a:pPr>
            <a:r>
              <a:rPr lang="en-US" dirty="0" smtClean="0"/>
              <a:t>The playwright Erwin </a:t>
            </a:r>
            <a:r>
              <a:rPr lang="en-US" dirty="0" err="1" smtClean="0"/>
              <a:t>Piscator</a:t>
            </a:r>
            <a:r>
              <a:rPr lang="en-US" dirty="0" smtClean="0"/>
              <a:t> developed the Proletarian Theatre, which produced plays that challenged the values of the traditional middle class. </a:t>
            </a:r>
          </a:p>
          <a:p>
            <a:pPr>
              <a:spcBef>
                <a:spcPct val="50000"/>
              </a:spcBef>
              <a:buFontTx/>
              <a:buChar char="•"/>
            </a:pPr>
            <a:r>
              <a:rPr lang="en-US" dirty="0" smtClean="0"/>
              <a:t>Another famous playwright of the time was a Marxist called </a:t>
            </a:r>
            <a:r>
              <a:rPr lang="en-US" dirty="0" err="1" smtClean="0"/>
              <a:t>Bertolt</a:t>
            </a:r>
            <a:r>
              <a:rPr lang="en-US" dirty="0" smtClean="0"/>
              <a:t> Brecht who voiced his communist opinions in his works</a:t>
            </a:r>
          </a:p>
          <a:p>
            <a:pPr>
              <a:spcBef>
                <a:spcPct val="50000"/>
              </a:spcBef>
              <a:buFontTx/>
              <a:buChar char="•"/>
            </a:pPr>
            <a:endParaRPr lang="en-US" dirty="0"/>
          </a:p>
        </p:txBody>
      </p:sp>
    </p:spTree>
    <p:extLst>
      <p:ext uri="{BB962C8B-B14F-4D97-AF65-F5344CB8AC3E}">
        <p14:creationId xmlns:p14="http://schemas.microsoft.com/office/powerpoint/2010/main" xmlns="" val="14246181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Task</a:t>
            </a:r>
            <a:endParaRPr lang="en-GB" dirty="0"/>
          </a:p>
        </p:txBody>
      </p:sp>
      <p:pic>
        <p:nvPicPr>
          <p:cNvPr id="39938" name="Picture 2" descr="http://bp1.blogger.com/_MWG9Tm8dWe0/RpPJ_jcqK1I/AAAAAAAAAB0/vuWfHt23ySA/s320/Grosz,+Grey+Day.JPG">
            <a:hlinkClick r:id="rId2"/>
          </p:cNvPr>
          <p:cNvPicPr>
            <a:picLocks noChangeAspect="1" noChangeArrowheads="1"/>
          </p:cNvPicPr>
          <p:nvPr/>
        </p:nvPicPr>
        <p:blipFill>
          <a:blip r:embed="rId3" cstate="print"/>
          <a:srcRect/>
          <a:stretch>
            <a:fillRect/>
          </a:stretch>
        </p:blipFill>
        <p:spPr bwMode="auto">
          <a:xfrm>
            <a:off x="539552" y="1196752"/>
            <a:ext cx="3742159" cy="5467997"/>
          </a:xfrm>
          <a:prstGeom prst="rect">
            <a:avLst/>
          </a:prstGeom>
          <a:noFill/>
        </p:spPr>
      </p:pic>
      <p:sp>
        <p:nvSpPr>
          <p:cNvPr id="5" name="TextBox 4"/>
          <p:cNvSpPr txBox="1"/>
          <p:nvPr/>
        </p:nvSpPr>
        <p:spPr>
          <a:xfrm>
            <a:off x="4572000" y="1196752"/>
            <a:ext cx="3888432" cy="3785652"/>
          </a:xfrm>
          <a:prstGeom prst="rect">
            <a:avLst/>
          </a:prstGeom>
          <a:noFill/>
        </p:spPr>
        <p:txBody>
          <a:bodyPr wrap="square" rtlCol="0">
            <a:spAutoFit/>
          </a:bodyPr>
          <a:lstStyle/>
          <a:p>
            <a:r>
              <a:rPr lang="en-GB" sz="4000" dirty="0" smtClean="0"/>
              <a:t>What can you learn from this source about attitudes to the Weimar Republic?</a:t>
            </a:r>
            <a:endParaRPr lang="en-GB" sz="40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pic>
        <p:nvPicPr>
          <p:cNvPr id="39938" name="Picture 2" descr="http://bp1.blogger.com/_MWG9Tm8dWe0/RpPJ_jcqK1I/AAAAAAAAAB0/vuWfHt23ySA/s320/Grosz,+Grey+Day.JPG">
            <a:hlinkClick r:id="rId2"/>
          </p:cNvPr>
          <p:cNvPicPr>
            <a:picLocks noChangeAspect="1" noChangeArrowheads="1"/>
          </p:cNvPicPr>
          <p:nvPr/>
        </p:nvPicPr>
        <p:blipFill>
          <a:blip r:embed="rId3" cstate="print"/>
          <a:srcRect/>
          <a:stretch>
            <a:fillRect/>
          </a:stretch>
        </p:blipFill>
        <p:spPr bwMode="auto">
          <a:xfrm>
            <a:off x="539552" y="260648"/>
            <a:ext cx="4320480" cy="6313033"/>
          </a:xfrm>
          <a:prstGeom prst="rect">
            <a:avLst/>
          </a:prstGeom>
          <a:noFill/>
        </p:spPr>
      </p:pic>
      <p:sp>
        <p:nvSpPr>
          <p:cNvPr id="6" name="Oval 5"/>
          <p:cNvSpPr/>
          <p:nvPr/>
        </p:nvSpPr>
        <p:spPr>
          <a:xfrm>
            <a:off x="611560" y="1196752"/>
            <a:ext cx="1296144" cy="2016224"/>
          </a:xfrm>
          <a:prstGeom prst="ellipse">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xtBox 6"/>
          <p:cNvSpPr txBox="1"/>
          <p:nvPr/>
        </p:nvSpPr>
        <p:spPr>
          <a:xfrm>
            <a:off x="5004048" y="1484784"/>
            <a:ext cx="3456384" cy="584775"/>
          </a:xfrm>
          <a:prstGeom prst="rect">
            <a:avLst/>
          </a:prstGeom>
          <a:noFill/>
        </p:spPr>
        <p:txBody>
          <a:bodyPr wrap="square" rtlCol="0">
            <a:spAutoFit/>
          </a:bodyPr>
          <a:lstStyle/>
          <a:p>
            <a:r>
              <a:rPr lang="en-GB" sz="3200" dirty="0" smtClean="0"/>
              <a:t>A  faceless worker</a:t>
            </a:r>
            <a:endParaRPr lang="en-GB" sz="3200" dirty="0"/>
          </a:p>
        </p:txBody>
      </p:sp>
      <p:sp>
        <p:nvSpPr>
          <p:cNvPr id="8" name="Oval 7"/>
          <p:cNvSpPr/>
          <p:nvPr/>
        </p:nvSpPr>
        <p:spPr>
          <a:xfrm>
            <a:off x="2339752" y="404664"/>
            <a:ext cx="2304256" cy="4752528"/>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p:cNvSpPr txBox="1"/>
          <p:nvPr/>
        </p:nvSpPr>
        <p:spPr>
          <a:xfrm>
            <a:off x="5004048" y="2204864"/>
            <a:ext cx="3600400" cy="2062103"/>
          </a:xfrm>
          <a:prstGeom prst="rect">
            <a:avLst/>
          </a:prstGeom>
          <a:noFill/>
        </p:spPr>
        <p:txBody>
          <a:bodyPr wrap="square" rtlCol="0">
            <a:spAutoFit/>
          </a:bodyPr>
          <a:lstStyle/>
          <a:p>
            <a:r>
              <a:rPr lang="en-GB" sz="3200" dirty="0" smtClean="0"/>
              <a:t>A maimed soldier.; he only has one arm and has been forgotten</a:t>
            </a:r>
            <a:endParaRPr lang="en-GB" sz="3200" dirty="0"/>
          </a:p>
        </p:txBody>
      </p:sp>
      <p:sp>
        <p:nvSpPr>
          <p:cNvPr id="10" name="Oval 9"/>
          <p:cNvSpPr/>
          <p:nvPr/>
        </p:nvSpPr>
        <p:spPr>
          <a:xfrm>
            <a:off x="827584" y="2492896"/>
            <a:ext cx="2592288" cy="4032448"/>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extBox 10"/>
          <p:cNvSpPr txBox="1"/>
          <p:nvPr/>
        </p:nvSpPr>
        <p:spPr>
          <a:xfrm>
            <a:off x="5148064" y="4437112"/>
            <a:ext cx="3600400" cy="584775"/>
          </a:xfrm>
          <a:prstGeom prst="rect">
            <a:avLst/>
          </a:prstGeom>
          <a:noFill/>
        </p:spPr>
        <p:txBody>
          <a:bodyPr wrap="square" rtlCol="0">
            <a:spAutoFit/>
          </a:bodyPr>
          <a:lstStyle/>
          <a:p>
            <a:r>
              <a:rPr lang="en-GB" sz="3200" dirty="0" smtClean="0"/>
              <a:t>A business man</a:t>
            </a:r>
            <a:endParaRPr lang="en-GB"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9938"/>
                                        </p:tgtEl>
                                        <p:attrNameLst>
                                          <p:attrName>style.visibility</p:attrName>
                                        </p:attrNameLst>
                                      </p:cBhvr>
                                      <p:to>
                                        <p:strVal val="visible"/>
                                      </p:to>
                                    </p:set>
                                    <p:animEffect transition="in" filter="blinds(horizontal)">
                                      <p:cBhvr>
                                        <p:cTn id="7" dur="500"/>
                                        <p:tgtEl>
                                          <p:spTgt spid="39938"/>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linds(horizont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linds(horizontal)">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blinds(horizontal)">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blinds(horizontal)">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blinds(horizontal)">
                                      <p:cBhvr>
                                        <p:cTn id="32" dur="5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blinds(horizontal)">
                                      <p:cBhvr>
                                        <p:cTn id="3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P spid="8" grpId="0" animBg="1"/>
      <p:bldP spid="9" grpId="0"/>
      <p:bldP spid="10" grpId="0" animBg="1"/>
      <p:bldP spid="11"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pic>
        <p:nvPicPr>
          <p:cNvPr id="39938" name="Picture 2" descr="http://bp1.blogger.com/_MWG9Tm8dWe0/RpPJ_jcqK1I/AAAAAAAAAB0/vuWfHt23ySA/s320/Grosz,+Grey+Day.JPG">
            <a:hlinkClick r:id="rId2"/>
          </p:cNvPr>
          <p:cNvPicPr>
            <a:picLocks noChangeAspect="1" noChangeArrowheads="1"/>
          </p:cNvPicPr>
          <p:nvPr/>
        </p:nvPicPr>
        <p:blipFill>
          <a:blip r:embed="rId3" cstate="print"/>
          <a:srcRect/>
          <a:stretch>
            <a:fillRect/>
          </a:stretch>
        </p:blipFill>
        <p:spPr bwMode="auto">
          <a:xfrm>
            <a:off x="539552" y="404664"/>
            <a:ext cx="3742159" cy="5467997"/>
          </a:xfrm>
          <a:prstGeom prst="rect">
            <a:avLst/>
          </a:prstGeom>
          <a:noFill/>
        </p:spPr>
      </p:pic>
      <p:sp>
        <p:nvSpPr>
          <p:cNvPr id="6" name="Oval 5"/>
          <p:cNvSpPr/>
          <p:nvPr/>
        </p:nvSpPr>
        <p:spPr>
          <a:xfrm>
            <a:off x="683568" y="764704"/>
            <a:ext cx="2304256" cy="1440160"/>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Oval 6"/>
          <p:cNvSpPr/>
          <p:nvPr/>
        </p:nvSpPr>
        <p:spPr>
          <a:xfrm>
            <a:off x="1691680" y="3645024"/>
            <a:ext cx="864096" cy="864096"/>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4716016" y="1412776"/>
            <a:ext cx="3528392" cy="646331"/>
          </a:xfrm>
          <a:prstGeom prst="rect">
            <a:avLst/>
          </a:prstGeom>
          <a:noFill/>
        </p:spPr>
        <p:txBody>
          <a:bodyPr wrap="square" rtlCol="0">
            <a:spAutoFit/>
          </a:bodyPr>
          <a:lstStyle/>
          <a:p>
            <a:r>
              <a:rPr lang="en-GB" sz="3600" dirty="0" smtClean="0"/>
              <a:t>Factory setting</a:t>
            </a:r>
            <a:endParaRPr lang="en-GB" sz="3600" dirty="0"/>
          </a:p>
        </p:txBody>
      </p:sp>
      <p:sp>
        <p:nvSpPr>
          <p:cNvPr id="9" name="TextBox 8"/>
          <p:cNvSpPr txBox="1"/>
          <p:nvPr/>
        </p:nvSpPr>
        <p:spPr>
          <a:xfrm>
            <a:off x="4788024" y="2492896"/>
            <a:ext cx="4104456" cy="2308324"/>
          </a:xfrm>
          <a:prstGeom prst="rect">
            <a:avLst/>
          </a:prstGeom>
          <a:noFill/>
        </p:spPr>
        <p:txBody>
          <a:bodyPr wrap="square" rtlCol="0">
            <a:spAutoFit/>
          </a:bodyPr>
          <a:lstStyle/>
          <a:p>
            <a:r>
              <a:rPr lang="en-GB" sz="3600" dirty="0" smtClean="0"/>
              <a:t>The badge shows that he supports the monarchy rather than the Republic</a:t>
            </a:r>
            <a:endParaRPr lang="en-GB" sz="3600" dirty="0"/>
          </a:p>
        </p:txBody>
      </p:sp>
      <p:sp>
        <p:nvSpPr>
          <p:cNvPr id="10" name="Oval 9"/>
          <p:cNvSpPr/>
          <p:nvPr/>
        </p:nvSpPr>
        <p:spPr>
          <a:xfrm>
            <a:off x="395536" y="3140968"/>
            <a:ext cx="1296144" cy="1080120"/>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extBox 10"/>
          <p:cNvSpPr txBox="1"/>
          <p:nvPr/>
        </p:nvSpPr>
        <p:spPr>
          <a:xfrm>
            <a:off x="4788024" y="5013176"/>
            <a:ext cx="3672408" cy="1569660"/>
          </a:xfrm>
          <a:prstGeom prst="rect">
            <a:avLst/>
          </a:prstGeom>
          <a:noFill/>
        </p:spPr>
        <p:txBody>
          <a:bodyPr wrap="square" rtlCol="0">
            <a:spAutoFit/>
          </a:bodyPr>
          <a:lstStyle/>
          <a:p>
            <a:r>
              <a:rPr lang="en-GB" sz="3200" dirty="0" smtClean="0"/>
              <a:t>The crumbling wall represents the crumbling Weimar</a:t>
            </a:r>
            <a:endParaRPr lang="en-GB"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linds(horizontal)">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linds(horizontal)">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blinds(horizontal)">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blinds(horizontal)">
                                      <p:cBhvr>
                                        <p:cTn id="27" dur="500"/>
                                        <p:tgtEl>
                                          <p:spTgt spid="10"/>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blinds(horizontal)">
                                      <p:cBhvr>
                                        <p:cTn id="3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p:bldP spid="9" grpId="0"/>
      <p:bldP spid="10" grpId="0" animBg="1"/>
      <p:bldP spid="11"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8130" name="Picture 2" descr="Image result for otto dix big city explanation">
            <a:hlinkClick r:id="rId2"/>
          </p:cNvPr>
          <p:cNvPicPr>
            <a:picLocks noChangeAspect="1" noChangeArrowheads="1"/>
          </p:cNvPicPr>
          <p:nvPr/>
        </p:nvPicPr>
        <p:blipFill>
          <a:blip r:embed="rId3" cstate="print"/>
          <a:srcRect/>
          <a:stretch>
            <a:fillRect/>
          </a:stretch>
        </p:blipFill>
        <p:spPr bwMode="auto">
          <a:xfrm>
            <a:off x="467544" y="908720"/>
            <a:ext cx="8460432" cy="4283426"/>
          </a:xfrm>
          <a:prstGeom prst="rect">
            <a:avLst/>
          </a:prstGeom>
          <a:noFill/>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5058" name="Picture 2" descr="Image result for otto Dix big city">
            <a:hlinkClick r:id="rId2"/>
          </p:cNvPr>
          <p:cNvPicPr>
            <a:picLocks noChangeAspect="1" noChangeArrowheads="1"/>
          </p:cNvPicPr>
          <p:nvPr/>
        </p:nvPicPr>
        <p:blipFill>
          <a:blip r:embed="rId3" cstate="print"/>
          <a:srcRect/>
          <a:stretch>
            <a:fillRect/>
          </a:stretch>
        </p:blipFill>
        <p:spPr bwMode="auto">
          <a:xfrm>
            <a:off x="251520" y="188640"/>
            <a:ext cx="8552313" cy="4104456"/>
          </a:xfrm>
          <a:prstGeom prst="rect">
            <a:avLst/>
          </a:prstGeom>
          <a:noFill/>
        </p:spPr>
      </p:pic>
      <p:sp>
        <p:nvSpPr>
          <p:cNvPr id="4" name="TextBox 3"/>
          <p:cNvSpPr txBox="1"/>
          <p:nvPr/>
        </p:nvSpPr>
        <p:spPr>
          <a:xfrm>
            <a:off x="323528" y="4293096"/>
            <a:ext cx="8568952" cy="2677656"/>
          </a:xfrm>
          <a:prstGeom prst="rect">
            <a:avLst/>
          </a:prstGeom>
          <a:noFill/>
        </p:spPr>
        <p:txBody>
          <a:bodyPr wrap="square" rtlCol="0">
            <a:spAutoFit/>
          </a:bodyPr>
          <a:lstStyle/>
          <a:p>
            <a:r>
              <a:rPr lang="en-GB" sz="2800" dirty="0" smtClean="0"/>
              <a:t> Dix shows us the differences in classes of the people in the Weimar Republic.  He is showing us the pity he feels for both the prostitutes and cripples of Germany.  By placing these three different classes right next to each other, Dix is showing the variation found in the quality of life between these groups.</a:t>
            </a:r>
            <a:endParaRPr lang="en-GB" sz="2800"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908720"/>
            <a:ext cx="8435280" cy="4525963"/>
          </a:xfrm>
        </p:spPr>
        <p:txBody>
          <a:bodyPr>
            <a:normAutofit fontScale="85000" lnSpcReduction="20000"/>
          </a:bodyPr>
          <a:lstStyle/>
          <a:p>
            <a:r>
              <a:rPr lang="en-GB" dirty="0" smtClean="0"/>
              <a:t>In he </a:t>
            </a:r>
            <a:r>
              <a:rPr lang="en-GB" dirty="0" smtClean="0"/>
              <a:t>centre Dix </a:t>
            </a:r>
            <a:r>
              <a:rPr lang="en-GB" dirty="0" smtClean="0"/>
              <a:t>portrays the upper class of people in the Weimar Republic.  In the foreground, we see a woman in a long, ornate dress.  She is wearing a lot of </a:t>
            </a:r>
            <a:r>
              <a:rPr lang="en-GB" dirty="0" smtClean="0"/>
              <a:t>jewellery, </a:t>
            </a:r>
            <a:r>
              <a:rPr lang="en-GB" dirty="0" smtClean="0"/>
              <a:t>which makes it obvious that she is wealthy. </a:t>
            </a:r>
            <a:endParaRPr lang="en-GB" dirty="0" smtClean="0"/>
          </a:p>
          <a:p>
            <a:r>
              <a:rPr lang="en-GB" dirty="0" smtClean="0"/>
              <a:t> </a:t>
            </a:r>
            <a:r>
              <a:rPr lang="en-GB" dirty="0" smtClean="0"/>
              <a:t>There is a band playing in the room and we can see a couple dancing.  All of the figures in this section </a:t>
            </a:r>
            <a:r>
              <a:rPr lang="en-GB" dirty="0" smtClean="0"/>
              <a:t>seem </a:t>
            </a:r>
            <a:r>
              <a:rPr lang="en-GB" dirty="0" smtClean="0"/>
              <a:t>to be beautiful, carefree, and appear to be having a splendid time.  By their actions, it is assumed that these people do not care at all about any other people </a:t>
            </a:r>
            <a:r>
              <a:rPr lang="en-GB" dirty="0" smtClean="0"/>
              <a:t>than themselves</a:t>
            </a:r>
            <a:r>
              <a:rPr lang="en-GB" dirty="0" smtClean="0"/>
              <a:t>.  They are partying and seeming to have a good time while just outside, people are starving and resulting to prostitution to fill their basic human needs. </a:t>
            </a:r>
            <a:r>
              <a:rPr lang="en-GB" dirty="0" smtClean="0"/>
              <a:t>.</a:t>
            </a:r>
            <a:endParaRPr lang="en-GB"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85000" lnSpcReduction="20000"/>
          </a:bodyPr>
          <a:lstStyle/>
          <a:p>
            <a:r>
              <a:rPr lang="en-GB" dirty="0" smtClean="0"/>
              <a:t>On the left and right hand portions </a:t>
            </a:r>
            <a:r>
              <a:rPr lang="en-GB" dirty="0" smtClean="0"/>
              <a:t>of, </a:t>
            </a:r>
            <a:r>
              <a:rPr lang="en-GB" dirty="0" smtClean="0"/>
              <a:t>Dix has painted two scenes of crippled war veterans and </a:t>
            </a:r>
            <a:r>
              <a:rPr lang="en-GB" dirty="0" smtClean="0"/>
              <a:t>prostitutes.</a:t>
            </a:r>
            <a:r>
              <a:rPr lang="en-GB" dirty="0" smtClean="0"/>
              <a:t>  In the right hand portion of the painting, Dix has painted high-class </a:t>
            </a:r>
            <a:r>
              <a:rPr lang="en-GB" dirty="0" smtClean="0"/>
              <a:t>prostitutes.</a:t>
            </a:r>
            <a:r>
              <a:rPr lang="en-GB" dirty="0" smtClean="0"/>
              <a:t> </a:t>
            </a:r>
            <a:r>
              <a:rPr lang="en-GB" dirty="0" smtClean="0"/>
              <a:t> </a:t>
            </a:r>
            <a:r>
              <a:rPr lang="en-GB" dirty="0" smtClean="0"/>
              <a:t>The material that their clothes are made of appears to be more expensive than the material used in the clothing of the prostitutes on the left hand side.  The clothing of the women in the right hand panel displays female </a:t>
            </a:r>
            <a:r>
              <a:rPr lang="en-GB" dirty="0" smtClean="0"/>
              <a:t>sexuality.</a:t>
            </a:r>
          </a:p>
          <a:p>
            <a:r>
              <a:rPr lang="en-GB" dirty="0" smtClean="0"/>
              <a:t>Even </a:t>
            </a:r>
            <a:r>
              <a:rPr lang="en-GB" dirty="0" smtClean="0"/>
              <a:t>the soldier on the right hand part of the painting looks more well to do than the soldiers on the left.  He is sitting up saluting the prostitutes as they walk by him.</a:t>
            </a:r>
            <a:endParaRPr lang="en-GB"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70000" lnSpcReduction="20000"/>
          </a:bodyPr>
          <a:lstStyle/>
          <a:p>
            <a:r>
              <a:rPr lang="en-GB" dirty="0" smtClean="0"/>
              <a:t>Low class prostitutes occupy the left hand portion of the painting.  The background that Dix has painted these women on is dark and dreary.  The cobblestone that they are walking on appears worn and cheap.  The women are also painted under a bridge.  The dog in the foreground of this portion appears to be upset and ready to attack the cripple who is attempting to move around on cheap prosthetic legs.  The look on the standing cripples face is of pure lust.  The other veteran in this painting is lying on the ground appearing to look up the skirt of the prostitutes that is walking by. </a:t>
            </a:r>
            <a:r>
              <a:rPr lang="en-GB" smtClean="0"/>
              <a:t> </a:t>
            </a:r>
            <a:r>
              <a:rPr lang="en-GB" smtClean="0"/>
              <a:t>The </a:t>
            </a:r>
            <a:r>
              <a:rPr lang="en-GB" dirty="0" smtClean="0"/>
              <a:t>women have disgusted looks on their faces and appear more worn down than the prostitutes on the right hand portion of the painting.  Though the group of prostitutes on the left side of the painting appears to be worse off than the ones on the right, both of these groups of women are corrupt and none of the women in either of these groups are considered respected members of society</a:t>
            </a:r>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Table 8"/>
          <p:cNvGraphicFramePr>
            <a:graphicFrameLocks noGrp="1"/>
          </p:cNvGraphicFramePr>
          <p:nvPr/>
        </p:nvGraphicFramePr>
        <p:xfrm>
          <a:off x="395536" y="1196752"/>
          <a:ext cx="8376592" cy="4534028"/>
        </p:xfrm>
        <a:graphic>
          <a:graphicData uri="http://schemas.openxmlformats.org/drawingml/2006/table">
            <a:tbl>
              <a:tblPr firstRow="1" bandRow="1">
                <a:tableStyleId>{5C22544A-7EE6-4342-B048-85BDC9FD1C3A}</a:tableStyleId>
              </a:tblPr>
              <a:tblGrid>
                <a:gridCol w="3096344"/>
                <a:gridCol w="1656184"/>
                <a:gridCol w="1800200"/>
                <a:gridCol w="1823864"/>
              </a:tblGrid>
              <a:tr h="849694">
                <a:tc>
                  <a:txBody>
                    <a:bodyPr/>
                    <a:lstStyle/>
                    <a:p>
                      <a:endParaRPr lang="en-GB" sz="2800" dirty="0"/>
                    </a:p>
                  </a:txBody>
                  <a:tcPr/>
                </a:tc>
                <a:tc>
                  <a:txBody>
                    <a:bodyPr/>
                    <a:lstStyle/>
                    <a:p>
                      <a:r>
                        <a:rPr lang="en-GB" sz="2800" dirty="0" smtClean="0"/>
                        <a:t>May 1924</a:t>
                      </a:r>
                      <a:endParaRPr lang="en-GB" sz="2800" dirty="0"/>
                    </a:p>
                  </a:txBody>
                  <a:tcPr/>
                </a:tc>
                <a:tc>
                  <a:txBody>
                    <a:bodyPr/>
                    <a:lstStyle/>
                    <a:p>
                      <a:r>
                        <a:rPr lang="en-GB" sz="2800" dirty="0" smtClean="0"/>
                        <a:t>December 1924</a:t>
                      </a:r>
                      <a:endParaRPr lang="en-GB" sz="2800" dirty="0"/>
                    </a:p>
                  </a:txBody>
                  <a:tcPr/>
                </a:tc>
                <a:tc>
                  <a:txBody>
                    <a:bodyPr/>
                    <a:lstStyle/>
                    <a:p>
                      <a:r>
                        <a:rPr lang="en-GB" sz="2800" dirty="0" smtClean="0"/>
                        <a:t>May 1928</a:t>
                      </a:r>
                      <a:endParaRPr lang="en-GB" sz="2800" dirty="0"/>
                    </a:p>
                  </a:txBody>
                  <a:tcPr/>
                </a:tc>
              </a:tr>
              <a:tr h="849694">
                <a:tc>
                  <a:txBody>
                    <a:bodyPr/>
                    <a:lstStyle/>
                    <a:p>
                      <a:r>
                        <a:rPr lang="en-GB" sz="2800" dirty="0" smtClean="0"/>
                        <a:t>Social Democrats</a:t>
                      </a:r>
                      <a:endParaRPr lang="en-GB" sz="2800" dirty="0"/>
                    </a:p>
                  </a:txBody>
                  <a:tcPr/>
                </a:tc>
                <a:tc>
                  <a:txBody>
                    <a:bodyPr/>
                    <a:lstStyle/>
                    <a:p>
                      <a:r>
                        <a:rPr lang="en-GB" sz="2800" dirty="0" smtClean="0"/>
                        <a:t>100</a:t>
                      </a:r>
                      <a:endParaRPr lang="en-GB" sz="2800" dirty="0"/>
                    </a:p>
                  </a:txBody>
                  <a:tcPr/>
                </a:tc>
                <a:tc>
                  <a:txBody>
                    <a:bodyPr/>
                    <a:lstStyle/>
                    <a:p>
                      <a:r>
                        <a:rPr lang="en-GB" sz="2800" dirty="0" smtClean="0"/>
                        <a:t>131</a:t>
                      </a:r>
                      <a:endParaRPr lang="en-GB" sz="2800" dirty="0"/>
                    </a:p>
                  </a:txBody>
                  <a:tcPr/>
                </a:tc>
                <a:tc>
                  <a:txBody>
                    <a:bodyPr/>
                    <a:lstStyle/>
                    <a:p>
                      <a:r>
                        <a:rPr lang="en-GB" sz="2800" dirty="0" smtClean="0"/>
                        <a:t>153</a:t>
                      </a:r>
                      <a:endParaRPr lang="en-GB" sz="2800" dirty="0"/>
                    </a:p>
                  </a:txBody>
                  <a:tcPr/>
                </a:tc>
              </a:tr>
              <a:tr h="849694">
                <a:tc>
                  <a:txBody>
                    <a:bodyPr/>
                    <a:lstStyle/>
                    <a:p>
                      <a:r>
                        <a:rPr lang="en-GB" sz="2800" dirty="0" smtClean="0"/>
                        <a:t>National Party (DNVP)</a:t>
                      </a:r>
                      <a:endParaRPr lang="en-GB" sz="2800" dirty="0"/>
                    </a:p>
                  </a:txBody>
                  <a:tcPr/>
                </a:tc>
                <a:tc>
                  <a:txBody>
                    <a:bodyPr/>
                    <a:lstStyle/>
                    <a:p>
                      <a:r>
                        <a:rPr lang="en-GB" sz="2800" dirty="0" smtClean="0"/>
                        <a:t>95</a:t>
                      </a:r>
                      <a:endParaRPr lang="en-GB" sz="2800" dirty="0"/>
                    </a:p>
                  </a:txBody>
                  <a:tcPr/>
                </a:tc>
                <a:tc>
                  <a:txBody>
                    <a:bodyPr/>
                    <a:lstStyle/>
                    <a:p>
                      <a:r>
                        <a:rPr lang="en-GB" sz="2800" dirty="0" smtClean="0"/>
                        <a:t>103</a:t>
                      </a:r>
                      <a:endParaRPr lang="en-GB" sz="2800" dirty="0"/>
                    </a:p>
                  </a:txBody>
                  <a:tcPr/>
                </a:tc>
                <a:tc>
                  <a:txBody>
                    <a:bodyPr/>
                    <a:lstStyle/>
                    <a:p>
                      <a:r>
                        <a:rPr lang="en-GB" sz="2800" dirty="0" smtClean="0"/>
                        <a:t>73</a:t>
                      </a:r>
                      <a:endParaRPr lang="en-GB" sz="2800" dirty="0"/>
                    </a:p>
                  </a:txBody>
                  <a:tcPr/>
                </a:tc>
              </a:tr>
              <a:tr h="849694">
                <a:tc>
                  <a:txBody>
                    <a:bodyPr/>
                    <a:lstStyle/>
                    <a:p>
                      <a:r>
                        <a:rPr lang="en-GB" sz="2800" dirty="0" smtClean="0"/>
                        <a:t>Communist Party (KPD)</a:t>
                      </a:r>
                      <a:endParaRPr lang="en-GB" sz="2800" dirty="0"/>
                    </a:p>
                  </a:txBody>
                  <a:tcPr/>
                </a:tc>
                <a:tc>
                  <a:txBody>
                    <a:bodyPr/>
                    <a:lstStyle/>
                    <a:p>
                      <a:r>
                        <a:rPr lang="en-GB" sz="2800" dirty="0" smtClean="0"/>
                        <a:t>62</a:t>
                      </a:r>
                      <a:endParaRPr lang="en-GB" sz="2800" dirty="0"/>
                    </a:p>
                  </a:txBody>
                  <a:tcPr/>
                </a:tc>
                <a:tc>
                  <a:txBody>
                    <a:bodyPr/>
                    <a:lstStyle/>
                    <a:p>
                      <a:r>
                        <a:rPr lang="en-GB" sz="2800" dirty="0" smtClean="0"/>
                        <a:t>45</a:t>
                      </a:r>
                      <a:endParaRPr lang="en-GB" sz="2800" dirty="0"/>
                    </a:p>
                  </a:txBody>
                  <a:tcPr/>
                </a:tc>
                <a:tc>
                  <a:txBody>
                    <a:bodyPr/>
                    <a:lstStyle/>
                    <a:p>
                      <a:r>
                        <a:rPr lang="en-GB" sz="2800" dirty="0" smtClean="0"/>
                        <a:t>54</a:t>
                      </a:r>
                      <a:endParaRPr lang="en-GB" sz="2800" dirty="0"/>
                    </a:p>
                  </a:txBody>
                  <a:tcPr/>
                </a:tc>
              </a:tr>
              <a:tr h="849694">
                <a:tc>
                  <a:txBody>
                    <a:bodyPr/>
                    <a:lstStyle/>
                    <a:p>
                      <a:r>
                        <a:rPr lang="en-GB" sz="2800" dirty="0" smtClean="0"/>
                        <a:t>Nazi Party (NSDAP)</a:t>
                      </a:r>
                      <a:endParaRPr lang="en-GB" sz="2800" dirty="0"/>
                    </a:p>
                  </a:txBody>
                  <a:tcPr/>
                </a:tc>
                <a:tc>
                  <a:txBody>
                    <a:bodyPr/>
                    <a:lstStyle/>
                    <a:p>
                      <a:r>
                        <a:rPr lang="en-GB" sz="2800" dirty="0" smtClean="0"/>
                        <a:t>32</a:t>
                      </a:r>
                      <a:endParaRPr lang="en-GB" sz="2800" dirty="0"/>
                    </a:p>
                  </a:txBody>
                  <a:tcPr/>
                </a:tc>
                <a:tc>
                  <a:txBody>
                    <a:bodyPr/>
                    <a:lstStyle/>
                    <a:p>
                      <a:r>
                        <a:rPr lang="en-GB" sz="2800" dirty="0" smtClean="0"/>
                        <a:t>14</a:t>
                      </a:r>
                      <a:endParaRPr lang="en-GB" sz="2800" dirty="0"/>
                    </a:p>
                  </a:txBody>
                  <a:tcPr/>
                </a:tc>
                <a:tc>
                  <a:txBody>
                    <a:bodyPr/>
                    <a:lstStyle/>
                    <a:p>
                      <a:r>
                        <a:rPr lang="en-GB" sz="2800" dirty="0" smtClean="0"/>
                        <a:t>12</a:t>
                      </a:r>
                      <a:endParaRPr lang="en-GB" sz="2800" dirty="0"/>
                    </a:p>
                  </a:txBody>
                  <a:tcPr/>
                </a:tc>
              </a:tr>
            </a:tbl>
          </a:graphicData>
        </a:graphic>
      </p:graphicFrame>
      <p:sp>
        <p:nvSpPr>
          <p:cNvPr id="10" name="TextBox 9"/>
          <p:cNvSpPr txBox="1"/>
          <p:nvPr/>
        </p:nvSpPr>
        <p:spPr>
          <a:xfrm>
            <a:off x="1403648" y="404664"/>
            <a:ext cx="8064896" cy="646331"/>
          </a:xfrm>
          <a:prstGeom prst="rect">
            <a:avLst/>
          </a:prstGeom>
          <a:noFill/>
        </p:spPr>
        <p:txBody>
          <a:bodyPr wrap="square" rtlCol="0">
            <a:spAutoFit/>
          </a:bodyPr>
          <a:lstStyle/>
          <a:p>
            <a:r>
              <a:rPr lang="en-GB" sz="3600" b="1" dirty="0" smtClean="0"/>
              <a:t>Weimar Election results 1924-28</a:t>
            </a:r>
            <a:endParaRPr lang="en-GB" sz="3600" b="1" dirty="0"/>
          </a:p>
        </p:txBody>
      </p:sp>
      <p:sp>
        <p:nvSpPr>
          <p:cNvPr id="11" name="TextBox 10"/>
          <p:cNvSpPr txBox="1"/>
          <p:nvPr/>
        </p:nvSpPr>
        <p:spPr>
          <a:xfrm>
            <a:off x="323528" y="5949280"/>
            <a:ext cx="8568952" cy="954107"/>
          </a:xfrm>
          <a:prstGeom prst="rect">
            <a:avLst/>
          </a:prstGeom>
          <a:noFill/>
        </p:spPr>
        <p:txBody>
          <a:bodyPr wrap="square" rtlCol="0">
            <a:spAutoFit/>
          </a:bodyPr>
          <a:lstStyle/>
          <a:p>
            <a:pPr algn="ctr"/>
            <a:r>
              <a:rPr lang="en-GB" sz="2800" b="1" dirty="0" smtClean="0"/>
              <a:t>What can you learn about the Weimar Republic from the election results above? </a:t>
            </a:r>
            <a:endParaRPr lang="en-GB" sz="2800" b="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764704"/>
            <a:ext cx="8424936" cy="5328592"/>
          </a:xfrm>
        </p:spPr>
        <p:txBody>
          <a:bodyPr>
            <a:normAutofit/>
          </a:bodyPr>
          <a:lstStyle/>
          <a:p>
            <a:pPr>
              <a:spcBef>
                <a:spcPct val="50000"/>
              </a:spcBef>
              <a:buFontTx/>
              <a:buChar char="•"/>
            </a:pPr>
            <a:r>
              <a:rPr lang="en-US" altLang="en-US" sz="4400" dirty="0" smtClean="0"/>
              <a:t>The period 1924-29 saw greater political stability with the Social Democrats winning most of the votes, although still no majority!</a:t>
            </a:r>
          </a:p>
          <a:p>
            <a:pPr>
              <a:spcBef>
                <a:spcPct val="50000"/>
              </a:spcBef>
              <a:buFontTx/>
              <a:buChar char="•"/>
            </a:pPr>
            <a:r>
              <a:rPr lang="en-US" altLang="en-US" sz="4400" dirty="0" smtClean="0"/>
              <a:t>There was less support for extremist groups such as the Communist and the Nazis.</a:t>
            </a:r>
            <a:endParaRPr lang="en-US" altLang="en-US" sz="4400" dirty="0" smtClean="0"/>
          </a:p>
          <a:p>
            <a:pPr>
              <a:spcBef>
                <a:spcPct val="50000"/>
              </a:spcBef>
              <a:buFontTx/>
              <a:buChar char="•"/>
            </a:pPr>
            <a:endParaRPr lang="en-US" altLang="en-US" dirty="0"/>
          </a:p>
          <a:p>
            <a:endParaRPr lang="en-GB" altLang="en-US"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188640"/>
            <a:ext cx="8229600" cy="1728192"/>
          </a:xfrm>
        </p:spPr>
        <p:txBody>
          <a:bodyPr>
            <a:normAutofit/>
          </a:bodyPr>
          <a:lstStyle/>
          <a:p>
            <a:pPr algn="ctr">
              <a:buNone/>
            </a:pPr>
            <a:r>
              <a:rPr lang="en-GB" altLang="en-US" sz="4800" b="1" dirty="0" smtClean="0"/>
              <a:t>Why was there political stability between 1924-29?</a:t>
            </a:r>
          </a:p>
          <a:p>
            <a:endParaRPr lang="en-GB" altLang="en-US" dirty="0" smtClean="0"/>
          </a:p>
        </p:txBody>
      </p:sp>
      <p:sp>
        <p:nvSpPr>
          <p:cNvPr id="4" name="TextBox 3"/>
          <p:cNvSpPr txBox="1"/>
          <p:nvPr/>
        </p:nvSpPr>
        <p:spPr>
          <a:xfrm>
            <a:off x="683568" y="2132856"/>
            <a:ext cx="8136904" cy="3785652"/>
          </a:xfrm>
          <a:prstGeom prst="rect">
            <a:avLst/>
          </a:prstGeom>
          <a:noFill/>
        </p:spPr>
        <p:txBody>
          <a:bodyPr wrap="square" rtlCol="0">
            <a:spAutoFit/>
          </a:bodyPr>
          <a:lstStyle/>
          <a:p>
            <a:pPr>
              <a:buFont typeface="Arial" charset="0"/>
              <a:buChar char="•"/>
            </a:pPr>
            <a:r>
              <a:rPr lang="en-GB" sz="4800" dirty="0" smtClean="0"/>
              <a:t>Economic recovery</a:t>
            </a:r>
          </a:p>
          <a:p>
            <a:pPr>
              <a:buFont typeface="Arial" charset="0"/>
              <a:buChar char="•"/>
            </a:pPr>
            <a:r>
              <a:rPr lang="en-GB" sz="4800" dirty="0" smtClean="0"/>
              <a:t>Success abroad</a:t>
            </a:r>
          </a:p>
          <a:p>
            <a:pPr>
              <a:buFont typeface="Arial" charset="0"/>
              <a:buChar char="•"/>
            </a:pPr>
            <a:r>
              <a:rPr lang="en-GB" sz="4800" dirty="0" smtClean="0"/>
              <a:t>Stresemann</a:t>
            </a:r>
          </a:p>
          <a:p>
            <a:pPr>
              <a:buFont typeface="Arial" charset="0"/>
              <a:buChar char="•"/>
            </a:pPr>
            <a:r>
              <a:rPr lang="en-GB" sz="4800" dirty="0" smtClean="0"/>
              <a:t>Hindenburg</a:t>
            </a:r>
          </a:p>
          <a:p>
            <a:pPr>
              <a:buFont typeface="Arial" charset="0"/>
              <a:buChar char="•"/>
            </a:pPr>
            <a:endParaRPr lang="en-GB" sz="4800" dirty="0"/>
          </a:p>
        </p:txBody>
      </p:sp>
    </p:spTree>
    <p:extLst>
      <p:ext uri="{BB962C8B-B14F-4D97-AF65-F5344CB8AC3E}">
        <p14:creationId xmlns:p14="http://schemas.microsoft.com/office/powerpoint/2010/main" xmlns="" val="25073600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0"/>
            <a:ext cx="8686800" cy="1143000"/>
          </a:xfrm>
        </p:spPr>
        <p:txBody>
          <a:bodyPr>
            <a:noAutofit/>
          </a:bodyPr>
          <a:lstStyle/>
          <a:p>
            <a:r>
              <a:rPr lang="en-GB" sz="6000" b="1" dirty="0" smtClean="0"/>
              <a:t>Stresemann &amp; Hindenburg</a:t>
            </a:r>
            <a:endParaRPr lang="en-GB" sz="6000" b="1" dirty="0"/>
          </a:p>
        </p:txBody>
      </p:sp>
      <p:sp>
        <p:nvSpPr>
          <p:cNvPr id="3" name="Content Placeholder 2"/>
          <p:cNvSpPr>
            <a:spLocks noGrp="1"/>
          </p:cNvSpPr>
          <p:nvPr>
            <p:ph idx="1"/>
          </p:nvPr>
        </p:nvSpPr>
        <p:spPr>
          <a:xfrm>
            <a:off x="251520" y="980728"/>
            <a:ext cx="5328592" cy="5697760"/>
          </a:xfrm>
        </p:spPr>
        <p:txBody>
          <a:bodyPr>
            <a:normAutofit/>
          </a:bodyPr>
          <a:lstStyle/>
          <a:p>
            <a:r>
              <a:rPr lang="en-GB" dirty="0" smtClean="0"/>
              <a:t>Stresemann’s successes abroad made him the most popular political leader of the Weimar Republic</a:t>
            </a:r>
          </a:p>
          <a:p>
            <a:r>
              <a:rPr lang="en-GB" dirty="0" smtClean="0"/>
              <a:t>Hindenburg had been one of Germany’s war leaders.  In 1925 he was elected president, which demonstrated that the old conservative order now accepted the Republic.</a:t>
            </a:r>
            <a:endParaRPr lang="en-GB" dirty="0"/>
          </a:p>
        </p:txBody>
      </p:sp>
      <p:pic>
        <p:nvPicPr>
          <p:cNvPr id="9218" name="Picture 2" descr="Image result for stresemann weimar germany">
            <a:hlinkClick r:id="rId2"/>
          </p:cNvPr>
          <p:cNvPicPr>
            <a:picLocks noChangeAspect="1" noChangeArrowheads="1"/>
          </p:cNvPicPr>
          <p:nvPr/>
        </p:nvPicPr>
        <p:blipFill>
          <a:blip r:embed="rId3" cstate="print"/>
          <a:srcRect/>
          <a:stretch>
            <a:fillRect/>
          </a:stretch>
        </p:blipFill>
        <p:spPr bwMode="auto">
          <a:xfrm>
            <a:off x="6300192" y="908720"/>
            <a:ext cx="1872208" cy="2862948"/>
          </a:xfrm>
          <a:prstGeom prst="rect">
            <a:avLst/>
          </a:prstGeom>
          <a:noFill/>
        </p:spPr>
      </p:pic>
      <p:pic>
        <p:nvPicPr>
          <p:cNvPr id="9220" name="Picture 4" descr="Image result for President  hindenburg">
            <a:hlinkClick r:id="rId4"/>
          </p:cNvPr>
          <p:cNvPicPr>
            <a:picLocks noChangeAspect="1" noChangeArrowheads="1"/>
          </p:cNvPicPr>
          <p:nvPr/>
        </p:nvPicPr>
        <p:blipFill>
          <a:blip r:embed="rId5" cstate="print"/>
          <a:srcRect/>
          <a:stretch>
            <a:fillRect/>
          </a:stretch>
        </p:blipFill>
        <p:spPr bwMode="auto">
          <a:xfrm>
            <a:off x="6228184" y="3933056"/>
            <a:ext cx="2095500" cy="2571751"/>
          </a:xfrm>
          <a:prstGeom prst="rect">
            <a:avLst/>
          </a:prstGeom>
          <a:noFill/>
        </p:spPr>
      </p:pic>
    </p:spTree>
    <p:extLst>
      <p:ext uri="{BB962C8B-B14F-4D97-AF65-F5344CB8AC3E}">
        <p14:creationId xmlns:p14="http://schemas.microsoft.com/office/powerpoint/2010/main" xmlns="" val="4046593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592" y="2780928"/>
            <a:ext cx="7355160" cy="1143000"/>
          </a:xfrm>
        </p:spPr>
        <p:txBody>
          <a:bodyPr>
            <a:noAutofit/>
          </a:bodyPr>
          <a:lstStyle/>
          <a:p>
            <a:r>
              <a:rPr lang="en-GB" altLang="en-US" sz="5400" b="1" dirty="0" smtClean="0"/>
              <a:t>Social Developments</a:t>
            </a:r>
            <a:br>
              <a:rPr lang="en-GB" altLang="en-US" sz="5400" b="1" dirty="0" smtClean="0"/>
            </a:br>
            <a:r>
              <a:rPr lang="en-GB" altLang="en-US" sz="5400" b="1" dirty="0" smtClean="0"/>
              <a:t/>
            </a:r>
            <a:br>
              <a:rPr lang="en-GB" altLang="en-US" sz="5400" b="1" dirty="0" smtClean="0"/>
            </a:br>
            <a:r>
              <a:rPr lang="en-GB" sz="4000" dirty="0" smtClean="0"/>
              <a:t>The period 1924-29 is described as a </a:t>
            </a:r>
            <a:r>
              <a:rPr lang="en-GB" sz="4000" b="1" dirty="0" smtClean="0"/>
              <a:t>‘golden age’ </a:t>
            </a:r>
            <a:r>
              <a:rPr lang="en-GB" sz="4000" dirty="0" smtClean="0"/>
              <a:t>in the Weimar Republic due to significant changes in the standard of living, the position of women and in culture.</a:t>
            </a:r>
            <a:r>
              <a:rPr lang="en-GB" sz="5400" dirty="0" smtClean="0"/>
              <a:t/>
            </a:r>
            <a:br>
              <a:rPr lang="en-GB" sz="5400" dirty="0" smtClean="0"/>
            </a:br>
            <a:r>
              <a:rPr lang="en-GB" altLang="en-US" sz="5400" b="1" dirty="0" smtClean="0"/>
              <a:t> </a:t>
            </a:r>
            <a:endParaRPr lang="en-GB" sz="5400" b="1" dirty="0"/>
          </a:p>
        </p:txBody>
      </p:sp>
      <p:sp>
        <p:nvSpPr>
          <p:cNvPr id="11266" name="AutoShape 2" descr="Image result for weimar republic"/>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dirty="0"/>
          </a:p>
        </p:txBody>
      </p:sp>
      <p:sp>
        <p:nvSpPr>
          <p:cNvPr id="11268" name="AutoShape 4" descr="Image result for weimar republic"/>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dirty="0"/>
          </a:p>
        </p:txBody>
      </p:sp>
      <p:sp>
        <p:nvSpPr>
          <p:cNvPr id="11270" name="AutoShape 6" descr="Image result for weimar republic"/>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71400"/>
            <a:ext cx="8229600" cy="1143000"/>
          </a:xfrm>
        </p:spPr>
        <p:txBody>
          <a:bodyPr>
            <a:noAutofit/>
          </a:bodyPr>
          <a:lstStyle/>
          <a:p>
            <a:r>
              <a:rPr lang="en-GB" sz="6000" b="1" dirty="0" smtClean="0"/>
              <a:t>Standard of living</a:t>
            </a:r>
            <a:endParaRPr lang="en-GB" sz="6000" b="1" dirty="0"/>
          </a:p>
        </p:txBody>
      </p:sp>
      <p:sp>
        <p:nvSpPr>
          <p:cNvPr id="3" name="Content Placeholder 2"/>
          <p:cNvSpPr>
            <a:spLocks noGrp="1"/>
          </p:cNvSpPr>
          <p:nvPr>
            <p:ph idx="1"/>
          </p:nvPr>
        </p:nvSpPr>
        <p:spPr>
          <a:xfrm>
            <a:off x="251520" y="836712"/>
            <a:ext cx="8365608" cy="5697760"/>
          </a:xfrm>
        </p:spPr>
        <p:txBody>
          <a:bodyPr>
            <a:normAutofit lnSpcReduction="10000"/>
          </a:bodyPr>
          <a:lstStyle/>
          <a:p>
            <a:pPr>
              <a:buNone/>
            </a:pPr>
            <a:r>
              <a:rPr lang="en-GB" b="1" dirty="0" smtClean="0"/>
              <a:t>    Wages</a:t>
            </a:r>
          </a:p>
          <a:p>
            <a:pPr>
              <a:buNone/>
            </a:pPr>
            <a:r>
              <a:rPr lang="en-GB" dirty="0" smtClean="0"/>
              <a:t>    For many Germans these years saw an improvement in wages.  By 128 there had been an increase in real wages of over 10 percent which meant Germany had some of the best paid workers in Europe.</a:t>
            </a:r>
          </a:p>
          <a:p>
            <a:pPr>
              <a:buNone/>
            </a:pPr>
            <a:r>
              <a:rPr lang="en-GB" dirty="0" smtClean="0"/>
              <a:t>    However,  many of the middle classes did not share in this increased prosperity; many of them had been bankrupted by the hyperinflation of 1923.  Whilst unemployment fell generally it remained high for those who worked in the professions such as lawyers.</a:t>
            </a:r>
          </a:p>
          <a:p>
            <a:pPr>
              <a:buNone/>
            </a:pPr>
            <a:endParaRPr lang="en-GB" dirty="0"/>
          </a:p>
        </p:txBody>
      </p:sp>
    </p:spTree>
    <p:extLst>
      <p:ext uri="{BB962C8B-B14F-4D97-AF65-F5344CB8AC3E}">
        <p14:creationId xmlns:p14="http://schemas.microsoft.com/office/powerpoint/2010/main" xmlns="" val="14246181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71400"/>
            <a:ext cx="8229600" cy="1143000"/>
          </a:xfrm>
        </p:spPr>
        <p:txBody>
          <a:bodyPr>
            <a:noAutofit/>
          </a:bodyPr>
          <a:lstStyle/>
          <a:p>
            <a:r>
              <a:rPr lang="en-GB" sz="6000" b="1" dirty="0" smtClean="0"/>
              <a:t>Standard of living</a:t>
            </a:r>
            <a:endParaRPr lang="en-GB" sz="6000" b="1" dirty="0"/>
          </a:p>
        </p:txBody>
      </p:sp>
      <p:sp>
        <p:nvSpPr>
          <p:cNvPr id="3" name="Content Placeholder 2"/>
          <p:cNvSpPr>
            <a:spLocks noGrp="1"/>
          </p:cNvSpPr>
          <p:nvPr>
            <p:ph idx="1"/>
          </p:nvPr>
        </p:nvSpPr>
        <p:spPr>
          <a:xfrm>
            <a:off x="251520" y="836712"/>
            <a:ext cx="8365608" cy="5697760"/>
          </a:xfrm>
        </p:spPr>
        <p:txBody>
          <a:bodyPr>
            <a:normAutofit lnSpcReduction="10000"/>
          </a:bodyPr>
          <a:lstStyle/>
          <a:p>
            <a:pPr>
              <a:buNone/>
            </a:pPr>
            <a:r>
              <a:rPr lang="en-GB" b="1" dirty="0" smtClean="0"/>
              <a:t>Housing</a:t>
            </a:r>
          </a:p>
          <a:p>
            <a:pPr>
              <a:buNone/>
            </a:pPr>
            <a:r>
              <a:rPr lang="en-GB" dirty="0" smtClean="0"/>
              <a:t>    The Weimar worked hard to deal with the housing shortage in Germany.  They employed architects and planners to devise ways of reducing housing shortages.</a:t>
            </a:r>
          </a:p>
          <a:p>
            <a:pPr>
              <a:buNone/>
            </a:pPr>
            <a:endParaRPr lang="en-GB" dirty="0" smtClean="0"/>
          </a:p>
          <a:p>
            <a:pPr>
              <a:buNone/>
            </a:pPr>
            <a:r>
              <a:rPr lang="en-GB" dirty="0" smtClean="0"/>
              <a:t>    Between 1924 and 1931 more than two million new homes were built, while almost 200,000 more were renovated or expanded.  By 1928 homelessness had been reduced by more than 60%</a:t>
            </a:r>
            <a:endParaRPr lang="en-GB" dirty="0" smtClean="0"/>
          </a:p>
          <a:p>
            <a:pPr>
              <a:buNone/>
            </a:pPr>
            <a:endParaRPr lang="en-GB" dirty="0"/>
          </a:p>
        </p:txBody>
      </p:sp>
    </p:spTree>
    <p:extLst>
      <p:ext uri="{BB962C8B-B14F-4D97-AF65-F5344CB8AC3E}">
        <p14:creationId xmlns:p14="http://schemas.microsoft.com/office/powerpoint/2010/main" xmlns="" val="14246181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380</TotalTime>
  <Words>1136</Words>
  <Application>Microsoft Office PowerPoint</Application>
  <PresentationFormat>On-screen Show (4:3)</PresentationFormat>
  <Paragraphs>128</Paragraphs>
  <Slides>29</Slides>
  <Notes>0</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Office Theme</vt:lpstr>
      <vt:lpstr>Learning Outcomes </vt:lpstr>
      <vt:lpstr>Political Developments </vt:lpstr>
      <vt:lpstr>Slide 3</vt:lpstr>
      <vt:lpstr>Slide 4</vt:lpstr>
      <vt:lpstr>Slide 5</vt:lpstr>
      <vt:lpstr>Stresemann &amp; Hindenburg</vt:lpstr>
      <vt:lpstr>Social Developments  The period 1924-29 is described as a ‘golden age’ in the Weimar Republic due to significant changes in the standard of living, the position of women and in culture.  </vt:lpstr>
      <vt:lpstr>Standard of living</vt:lpstr>
      <vt:lpstr>Standard of living</vt:lpstr>
      <vt:lpstr>Standard of living</vt:lpstr>
      <vt:lpstr>The position of women </vt:lpstr>
      <vt:lpstr>The position of women</vt:lpstr>
      <vt:lpstr>Cultural changes</vt:lpstr>
      <vt:lpstr>Cultural changes</vt:lpstr>
      <vt:lpstr>Art</vt:lpstr>
      <vt:lpstr>Architecture</vt:lpstr>
      <vt:lpstr>Architecture</vt:lpstr>
      <vt:lpstr>Cinema</vt:lpstr>
      <vt:lpstr>Cinema</vt:lpstr>
      <vt:lpstr>Literature</vt:lpstr>
      <vt:lpstr>Theatre</vt:lpstr>
      <vt:lpstr>Task</vt:lpstr>
      <vt:lpstr>Slide 23</vt:lpstr>
      <vt:lpstr>Slide 24</vt:lpstr>
      <vt:lpstr>Slide 25</vt:lpstr>
      <vt:lpstr>Slide 26</vt:lpstr>
      <vt:lpstr>Slide 27</vt:lpstr>
      <vt:lpstr>Slide 28</vt:lpstr>
      <vt:lpstr>Slide 29</vt:lpstr>
    </vt:vector>
  </TitlesOfParts>
  <Company>Flintshire County Council</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ict</dc:creator>
  <cp:lastModifiedBy>Dan</cp:lastModifiedBy>
  <cp:revision>60</cp:revision>
  <dcterms:created xsi:type="dcterms:W3CDTF">2017-03-31T07:54:49Z</dcterms:created>
  <dcterms:modified xsi:type="dcterms:W3CDTF">2017-04-23T17:01:44Z</dcterms:modified>
</cp:coreProperties>
</file>