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65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3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1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50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2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3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8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2DE9C-F433-4EBD-AB95-AEB6B8B83D8C}" type="datetimeFigureOut">
              <a:rPr lang="en-GB" smtClean="0"/>
              <a:t>28/07/2008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79B1-7B90-4E35-AB7D-0D8437445E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5.png"/><Relationship Id="rId2" Type="http://schemas.openxmlformats.org/officeDocument/2006/relationships/image" Target="../media/image1.wm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wm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hyperlink" Target="https://www.google.co.uk/url?sa=i&amp;rct=j&amp;q=&amp;esrc=s&amp;source=images&amp;cd=&amp;cad=rja&amp;uact=8&amp;ved=0ahUKEwiSpp6RsbDUAhUIbD4KHTtYDqwQjRwIBw&amp;url=https://pixabay.com/en/comic-boy-cartoon-happy-2029764/&amp;psig=AFQjCNHO8n4NGWLWdWhY3gRFFE8U78BGhg&amp;ust=14970846507173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90" y="0"/>
            <a:ext cx="6172200" cy="971600"/>
          </a:xfrm>
        </p:spPr>
        <p:txBody>
          <a:bodyPr>
            <a:normAutofit/>
          </a:bodyPr>
          <a:lstStyle/>
          <a:p>
            <a:r>
              <a:rPr lang="en-GB" sz="1600" b="1" dirty="0" smtClean="0"/>
              <a:t>Draw a line to the matching picture. One is done as an example.</a:t>
            </a:r>
            <a:endParaRPr lang="en-GB" sz="1600" b="1" dirty="0"/>
          </a:p>
        </p:txBody>
      </p:sp>
      <p:pic>
        <p:nvPicPr>
          <p:cNvPr id="4108" name="Picture 12" descr="j00792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" y="227711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an0132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2245402"/>
            <a:ext cx="6286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h010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53" y="2296885"/>
            <a:ext cx="6286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h01696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76" y="2320698"/>
            <a:ext cx="6477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39" y="2142170"/>
            <a:ext cx="928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l010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20" y="2316885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bd0017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61" y="2239735"/>
            <a:ext cx="4095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e01104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75" y="2283502"/>
            <a:ext cx="8572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654381"/>
              </p:ext>
            </p:extLst>
          </p:nvPr>
        </p:nvGraphicFramePr>
        <p:xfrm>
          <a:off x="74785" y="980145"/>
          <a:ext cx="6703169" cy="640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0317"/>
                <a:gridCol w="670317"/>
                <a:gridCol w="670317"/>
                <a:gridCol w="670317"/>
                <a:gridCol w="670317"/>
                <a:gridCol w="670317"/>
                <a:gridCol w="670317"/>
                <a:gridCol w="707690"/>
                <a:gridCol w="632943"/>
                <a:gridCol w="670317"/>
              </a:tblGrid>
              <a:tr h="573400">
                <a:tc>
                  <a:txBody>
                    <a:bodyPr/>
                    <a:lstStyle/>
                    <a:p>
                      <a:r>
                        <a:rPr lang="en-GB" sz="1200" dirty="0" err="1" smtClean="0">
                          <a:effectLst/>
                        </a:rPr>
                        <a:t>Rhedeg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</a:rPr>
                        <a:t>Tennis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effectLst/>
                        </a:rPr>
                        <a:t>Pêl</a:t>
                      </a:r>
                      <a:r>
                        <a:rPr lang="en-US" sz="1200" dirty="0" smtClean="0">
                          <a:effectLst/>
                        </a:rPr>
                        <a:t> -</a:t>
                      </a:r>
                      <a:r>
                        <a:rPr lang="en-US" sz="1200" dirty="0" err="1" smtClean="0">
                          <a:effectLst/>
                        </a:rPr>
                        <a:t>droed</a:t>
                      </a:r>
                      <a:endParaRPr lang="en-GB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</a:rPr>
                        <a:t>Golff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</a:rPr>
                        <a:t>Nofio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</a:rPr>
                        <a:t>Sglefrio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</a:rPr>
                        <a:t>Syrffio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</a:rPr>
                        <a:t>Merlota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effectLst/>
                        </a:rPr>
                        <a:t>Sgio</a:t>
                      </a:r>
                      <a:r>
                        <a:rPr lang="en-US" sz="1200" dirty="0" smtClean="0">
                          <a:effectLst/>
                        </a:rPr>
                        <a:t>  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</a:rPr>
                        <a:t>Tennis - </a:t>
                      </a:r>
                      <a:r>
                        <a:rPr lang="en-US" sz="1200" dirty="0" err="1" smtClean="0">
                          <a:effectLst/>
                        </a:rPr>
                        <a:t>bwrdd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0" y="3556227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4664" y="1619672"/>
            <a:ext cx="648072" cy="573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691">
            <a:off x="66129" y="4691159"/>
            <a:ext cx="973435" cy="6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829">
            <a:off x="5450745" y="2311699"/>
            <a:ext cx="599509" cy="4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 descr="pe01981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80" y="2271774"/>
            <a:ext cx="8286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42900" y="3563888"/>
            <a:ext cx="6172200" cy="4604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 smtClean="0"/>
              <a:t>Becky James</a:t>
            </a:r>
          </a:p>
          <a:p>
            <a:pPr marL="0" indent="0">
              <a:buNone/>
            </a:pPr>
            <a:r>
              <a:rPr lang="en-GB" sz="1400" dirty="0" smtClean="0"/>
              <a:t>Sion has written about his favourite Welsh sports star – the cyclist Becky James. Your task is to mark Sion’s work according to the success criteria (</a:t>
            </a:r>
            <a:r>
              <a:rPr lang="en-GB" sz="1400" dirty="0" err="1" smtClean="0"/>
              <a:t>meini</a:t>
            </a:r>
            <a:r>
              <a:rPr lang="en-GB" sz="1400" dirty="0" smtClean="0"/>
              <a:t> </a:t>
            </a:r>
            <a:r>
              <a:rPr lang="en-GB" sz="1400" dirty="0" err="1" smtClean="0"/>
              <a:t>prawf</a:t>
            </a:r>
            <a:r>
              <a:rPr lang="en-GB" sz="1400" dirty="0" smtClean="0"/>
              <a:t> </a:t>
            </a:r>
            <a:r>
              <a:rPr lang="en-GB" sz="1400" dirty="0" err="1" smtClean="0"/>
              <a:t>llwyddiant</a:t>
            </a:r>
            <a:r>
              <a:rPr lang="en-GB" sz="1400" dirty="0" smtClean="0"/>
              <a:t>). Add the score up and fill the box in red on the right.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7020272"/>
            <a:ext cx="252792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artoon boy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7" y="7141812"/>
            <a:ext cx="1512168" cy="206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870277" y="5004048"/>
            <a:ext cx="4184823" cy="1872208"/>
          </a:xfrm>
          <a:prstGeom prst="wedgeRoundRectCallout">
            <a:avLst>
              <a:gd name="adj1" fmla="val -57310"/>
              <a:gd name="adj2" fmla="val 552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Yn</a:t>
            </a:r>
            <a:r>
              <a:rPr lang="en-GB" dirty="0" smtClean="0">
                <a:solidFill>
                  <a:schemeClr val="tx1"/>
                </a:solidFill>
              </a:rPr>
              <a:t> fy </a:t>
            </a:r>
            <a:r>
              <a:rPr lang="en-GB" dirty="0" err="1" smtClean="0">
                <a:solidFill>
                  <a:schemeClr val="tx1"/>
                </a:solidFill>
              </a:rPr>
              <a:t>marn</a:t>
            </a:r>
            <a:r>
              <a:rPr lang="en-GB" dirty="0" smtClean="0">
                <a:solidFill>
                  <a:schemeClr val="tx1"/>
                </a:solidFill>
              </a:rPr>
              <a:t> i </a:t>
            </a:r>
            <a:r>
              <a:rPr lang="en-GB" dirty="0" err="1" smtClean="0">
                <a:solidFill>
                  <a:schemeClr val="tx1"/>
                </a:solidFill>
              </a:rPr>
              <a:t>dw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i’n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caru</a:t>
            </a:r>
            <a:r>
              <a:rPr lang="en-GB" dirty="0" smtClean="0">
                <a:solidFill>
                  <a:schemeClr val="tx1"/>
                </a:solidFill>
              </a:rPr>
              <a:t> Becky James! </a:t>
            </a:r>
            <a:endParaRPr lang="en-GB" sz="105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Mae </a:t>
            </a:r>
            <a:r>
              <a:rPr lang="en-GB" dirty="0" err="1" smtClean="0">
                <a:solidFill>
                  <a:schemeClr val="tx1"/>
                </a:solidFill>
              </a:rPr>
              <a:t>hi’n</a:t>
            </a:r>
            <a:r>
              <a:rPr lang="en-GB" dirty="0" smtClean="0">
                <a:solidFill>
                  <a:schemeClr val="tx1"/>
                </a:solidFill>
              </a:rPr>
              <a:t> chwaraewraig </a:t>
            </a:r>
            <a:r>
              <a:rPr lang="en-GB" dirty="0" err="1" smtClean="0">
                <a:solidFill>
                  <a:schemeClr val="tx1"/>
                </a:solidFill>
              </a:rPr>
              <a:t>anhygoel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Heb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nac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oni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bai</a:t>
            </a:r>
            <a:r>
              <a:rPr lang="en-GB" dirty="0" smtClean="0">
                <a:solidFill>
                  <a:schemeClr val="tx1"/>
                </a:solidFill>
              </a:rPr>
              <a:t> Becky James </a:t>
            </a:r>
            <a:r>
              <a:rPr lang="en-GB" dirty="0" err="1" smtClean="0">
                <a:solidFill>
                  <a:schemeClr val="tx1"/>
                </a:solidFill>
              </a:rPr>
              <a:t>ydy</a:t>
            </a:r>
            <a:r>
              <a:rPr lang="en-GB" dirty="0" smtClean="0">
                <a:solidFill>
                  <a:schemeClr val="tx1"/>
                </a:solidFill>
              </a:rPr>
              <a:t> fy </a:t>
            </a:r>
            <a:r>
              <a:rPr lang="en-GB" dirty="0" err="1" smtClean="0">
                <a:solidFill>
                  <a:schemeClr val="tx1"/>
                </a:solidFill>
              </a:rPr>
              <a:t>hoff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bersonoliaeth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chwaraeon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endParaRPr lang="en-GB" sz="105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Mae </a:t>
            </a:r>
            <a:r>
              <a:rPr lang="en-GB" dirty="0" err="1" smtClean="0">
                <a:solidFill>
                  <a:schemeClr val="tx1"/>
                </a:solidFill>
              </a:rPr>
              <a:t>hi’n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wych</a:t>
            </a:r>
            <a:r>
              <a:rPr lang="en-GB" dirty="0" smtClean="0">
                <a:solidFill>
                  <a:schemeClr val="tx1"/>
                </a:solidFill>
              </a:rPr>
              <a:t>!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09353" y="8388424"/>
            <a:ext cx="2795711" cy="6191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chwaraewraig  </a:t>
            </a:r>
            <a:r>
              <a:rPr lang="en-GB" sz="1600" i="1" dirty="0" smtClean="0"/>
              <a:t>/</a:t>
            </a:r>
            <a:r>
              <a:rPr lang="en-GB" sz="1600" dirty="0" smtClean="0"/>
              <a:t> </a:t>
            </a:r>
            <a:r>
              <a:rPr lang="en-GB" sz="1600" i="1" dirty="0" smtClean="0"/>
              <a:t>sportswoman</a:t>
            </a:r>
          </a:p>
          <a:p>
            <a:pPr algn="ctr"/>
            <a:r>
              <a:rPr lang="en-GB" sz="1600" dirty="0" err="1"/>
              <a:t>b</a:t>
            </a:r>
            <a:r>
              <a:rPr lang="en-GB" sz="1600" dirty="0" err="1" smtClean="0"/>
              <a:t>ersonoliaeth</a:t>
            </a:r>
            <a:r>
              <a:rPr lang="en-GB" sz="1600" dirty="0" smtClean="0"/>
              <a:t> </a:t>
            </a:r>
            <a:r>
              <a:rPr lang="en-GB" sz="1600" i="1" dirty="0" smtClean="0"/>
              <a:t> / personality</a:t>
            </a:r>
            <a:endParaRPr lang="en-GB" sz="1600" i="1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523678" y="7020272"/>
            <a:ext cx="2553394" cy="115395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err="1" smtClean="0"/>
              <a:t>Meini</a:t>
            </a:r>
            <a:r>
              <a:rPr lang="en-GB" b="1" u="sng" dirty="0" smtClean="0"/>
              <a:t> </a:t>
            </a:r>
            <a:r>
              <a:rPr lang="en-GB" b="1" u="sng" dirty="0" err="1"/>
              <a:t>P</a:t>
            </a:r>
            <a:r>
              <a:rPr lang="en-GB" b="1" u="sng" dirty="0" err="1" smtClean="0"/>
              <a:t>rawf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Llwyddiant</a:t>
            </a:r>
            <a:endParaRPr lang="en-GB" b="1" u="sng" dirty="0" smtClean="0"/>
          </a:p>
          <a:p>
            <a:pPr algn="ctr"/>
            <a:r>
              <a:rPr lang="en-GB" sz="1600" dirty="0" smtClean="0"/>
              <a:t>Phrases – 5 points</a:t>
            </a:r>
          </a:p>
          <a:p>
            <a:pPr algn="ctr"/>
            <a:r>
              <a:rPr lang="en-GB" sz="1600" dirty="0" smtClean="0"/>
              <a:t>Opinion – 4 points</a:t>
            </a:r>
          </a:p>
          <a:p>
            <a:pPr algn="ctr"/>
            <a:r>
              <a:rPr lang="en-GB" sz="1600" dirty="0" smtClean="0"/>
              <a:t>Adjectives – 4 points</a:t>
            </a:r>
            <a:endParaRPr lang="en-GB" sz="1600" dirty="0"/>
          </a:p>
        </p:txBody>
      </p:sp>
      <p:sp>
        <p:nvSpPr>
          <p:cNvPr id="7" name="Folded Corner 6"/>
          <p:cNvSpPr/>
          <p:nvPr/>
        </p:nvSpPr>
        <p:spPr>
          <a:xfrm>
            <a:off x="5370554" y="5012804"/>
            <a:ext cx="1378454" cy="1863451"/>
          </a:xfrm>
          <a:prstGeom prst="foldedCorne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Sawl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pwynt</a:t>
            </a:r>
            <a:r>
              <a:rPr lang="en-GB" dirty="0" smtClean="0">
                <a:solidFill>
                  <a:srgbClr val="FF0000"/>
                </a:solidFill>
              </a:rPr>
              <a:t> / </a:t>
            </a:r>
            <a:r>
              <a:rPr lang="en-GB" i="1" dirty="0" smtClean="0">
                <a:solidFill>
                  <a:srgbClr val="FF0000"/>
                </a:solidFill>
              </a:rPr>
              <a:t>How many points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sz="700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______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CBB0-EAEF-458D-8EDE-CEBE5D1A96DF}" type="slidenum">
              <a:rPr lang="en-GB" smtClean="0"/>
              <a:t>1</a:t>
            </a:fld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7028" y="35742"/>
            <a:ext cx="692156" cy="7530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grayscl/>
          </a:blip>
          <a:stretch>
            <a:fillRect/>
          </a:stretch>
        </p:blipFill>
        <p:spPr>
          <a:xfrm>
            <a:off x="83254" y="31055"/>
            <a:ext cx="498804" cy="498804"/>
          </a:xfrm>
          <a:prstGeom prst="rect">
            <a:avLst/>
          </a:prstGeom>
        </p:spPr>
      </p:pic>
      <p:sp>
        <p:nvSpPr>
          <p:cNvPr id="28" name="Flowchart: Connector 27"/>
          <p:cNvSpPr/>
          <p:nvPr/>
        </p:nvSpPr>
        <p:spPr>
          <a:xfrm>
            <a:off x="5750499" y="2904171"/>
            <a:ext cx="1013440" cy="59226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400" b="1" dirty="0">
                <a:solidFill>
                  <a:sysClr val="windowText" lastClr="000000"/>
                </a:solidFill>
              </a:rPr>
              <a:t>/ </a:t>
            </a:r>
            <a:r>
              <a:rPr lang="en-GB" sz="1400" b="1" dirty="0" smtClean="0">
                <a:solidFill>
                  <a:sysClr val="windowText" lastClr="000000"/>
                </a:solidFill>
              </a:rPr>
              <a:t>10</a:t>
            </a:r>
            <a:endParaRPr lang="en-GB" sz="14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00375" y="4580761"/>
            <a:ext cx="0" cy="42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3"/>
            <a:endCxn id="7" idx="1"/>
          </p:cNvCxnSpPr>
          <p:nvPr/>
        </p:nvCxnSpPr>
        <p:spPr>
          <a:xfrm>
            <a:off x="5055100" y="5940152"/>
            <a:ext cx="315454" cy="4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4708831</TotalTime>
  <Words>142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Draw a line to the matching picture. One is done as an example.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a line to the matching picture. One is done as an example.</dc:title>
  <dc:creator>user</dc:creator>
  <cp:lastModifiedBy>user</cp:lastModifiedBy>
  <cp:revision>2</cp:revision>
  <dcterms:created xsi:type="dcterms:W3CDTF">2008-07-28T09:48:07Z</dcterms:created>
  <dcterms:modified xsi:type="dcterms:W3CDTF">2017-07-11T10:19:25Z</dcterms:modified>
</cp:coreProperties>
</file>