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028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4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31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4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237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80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03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0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531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657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868FE-D2C4-4C74-8EA7-1EE5A9B0CD10}" type="datetimeFigureOut">
              <a:rPr lang="en-GB" smtClean="0"/>
              <a:t>11/07/2017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04457-3A2C-48E0-944D-5757FAF59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66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hyperlink" Target="http://www.google.co.uk/url?sa=i&amp;rct=j&amp;q=&amp;esrc=s&amp;source=images&amp;cd=&amp;cad=rja&amp;uact=8&amp;ved=0ahUKEwi-r5_XjM_UAhUFrRQKHbd0CaUQjRwIBw&amp;url=http://www.donquijote.org/culture/spain/history/flag&amp;psig=AFQjCNGtOMw4ujXpjSZ070N6HuMxetZpsQ&amp;ust=149814003538208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.uk/url?sa=i&amp;rct=j&amp;q=&amp;esrc=s&amp;source=images&amp;cd=&amp;cad=rja&amp;uact=8&amp;ved=0ahUKEwic56nzi8_UAhWBbxQKHbbrDpgQjRwIBw&amp;url=http://www.clipartpanda.com/categories/airplane-clipart-no-background&amp;psig=AFQjCNEuoyXIyk6lo0lNAiQdvcwMVNrrGg&amp;ust=1498139823831084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1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hyperlink" Target="https://www.google.co.uk/url?sa=i&amp;rct=j&amp;q=&amp;esrc=s&amp;source=images&amp;cd=&amp;cad=rja&amp;uact=8&amp;ved=0ahUKEwjOzKCnjM_UAhVJXhQKHaRYChIQjRwIBw&amp;url=https://openclipart.org/tags/eiffel%20tower&amp;psig=AFQjCNFWJbDyb8apfaGrFwZ9aI3-ul2kBQ&amp;ust=1498139928753052" TargetMode="External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28082"/>
            <a:ext cx="6172200" cy="1524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14900" y="8575605"/>
            <a:ext cx="1600200" cy="486833"/>
          </a:xfrm>
        </p:spPr>
        <p:txBody>
          <a:bodyPr/>
          <a:lstStyle/>
          <a:p>
            <a:fld id="{2C1E2431-0088-44E6-9BC3-089BD46385C6}" type="slidenum">
              <a:rPr lang="en-GB" smtClean="0"/>
              <a:t>1</a:t>
            </a:fld>
            <a:endParaRPr lang="en-GB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3" t="34701" r="52311" b="14042"/>
          <a:stretch/>
        </p:blipFill>
        <p:spPr bwMode="auto">
          <a:xfrm>
            <a:off x="27632" y="341410"/>
            <a:ext cx="3196222" cy="38884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44" t="34659" r="16474" b="40016"/>
          <a:stretch/>
        </p:blipFill>
        <p:spPr bwMode="auto">
          <a:xfrm>
            <a:off x="31836" y="4445866"/>
            <a:ext cx="3192018" cy="16076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967076" y="8420694"/>
            <a:ext cx="792088" cy="6115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    / 16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7" t="34577" r="52779" b="14286"/>
          <a:stretch/>
        </p:blipFill>
        <p:spPr bwMode="auto">
          <a:xfrm>
            <a:off x="3586423" y="341411"/>
            <a:ext cx="3259692" cy="38884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18" t="34416" r="16630" b="40138"/>
          <a:stretch/>
        </p:blipFill>
        <p:spPr bwMode="auto">
          <a:xfrm>
            <a:off x="3662469" y="4445866"/>
            <a:ext cx="3183646" cy="16226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41635" y="8344879"/>
            <a:ext cx="5727625" cy="76319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 smtClean="0">
                <a:solidFill>
                  <a:schemeClr val="tx1"/>
                </a:solidFill>
              </a:rPr>
              <a:t>gwelais</a:t>
            </a:r>
            <a:r>
              <a:rPr lang="en-GB" sz="1600" dirty="0" smtClean="0">
                <a:solidFill>
                  <a:schemeClr val="tx1"/>
                </a:solidFill>
              </a:rPr>
              <a:t> i / </a:t>
            </a:r>
            <a:r>
              <a:rPr lang="en-GB" sz="1600" i="1" dirty="0" smtClean="0">
                <a:solidFill>
                  <a:schemeClr val="tx1"/>
                </a:solidFill>
              </a:rPr>
              <a:t>I saw</a:t>
            </a:r>
            <a:r>
              <a:rPr lang="en-GB" sz="1600" dirty="0" smtClean="0">
                <a:solidFill>
                  <a:schemeClr val="tx1"/>
                </a:solidFill>
              </a:rPr>
              <a:t>	</a:t>
            </a:r>
            <a:r>
              <a:rPr lang="en-GB" sz="1600" dirty="0" err="1" smtClean="0">
                <a:solidFill>
                  <a:schemeClr val="tx1"/>
                </a:solidFill>
              </a:rPr>
              <a:t>Es</a:t>
            </a:r>
            <a:r>
              <a:rPr lang="en-GB" sz="1600" dirty="0" smtClean="0">
                <a:solidFill>
                  <a:schemeClr val="tx1"/>
                </a:solidFill>
              </a:rPr>
              <a:t> i / </a:t>
            </a:r>
            <a:r>
              <a:rPr lang="en-GB" sz="1600" i="1" dirty="0" smtClean="0">
                <a:solidFill>
                  <a:schemeClr val="tx1"/>
                </a:solidFill>
              </a:rPr>
              <a:t>I went to</a:t>
            </a:r>
            <a:r>
              <a:rPr lang="en-GB" sz="1600" dirty="0" smtClean="0">
                <a:solidFill>
                  <a:schemeClr val="tx1"/>
                </a:solidFill>
              </a:rPr>
              <a:t>	</a:t>
            </a:r>
            <a:r>
              <a:rPr lang="en-GB" sz="1600" dirty="0" err="1" smtClean="0">
                <a:solidFill>
                  <a:schemeClr val="tx1"/>
                </a:solidFill>
              </a:rPr>
              <a:t>heulog</a:t>
            </a:r>
            <a:r>
              <a:rPr lang="en-GB" sz="1600" dirty="0" smtClean="0">
                <a:solidFill>
                  <a:schemeClr val="tx1"/>
                </a:solidFill>
              </a:rPr>
              <a:t> / </a:t>
            </a:r>
            <a:r>
              <a:rPr lang="en-GB" sz="1600" i="1" dirty="0" smtClean="0">
                <a:solidFill>
                  <a:schemeClr val="tx1"/>
                </a:solidFill>
              </a:rPr>
              <a:t>sunny</a:t>
            </a:r>
            <a:r>
              <a:rPr lang="en-GB" sz="1600" dirty="0" smtClean="0">
                <a:solidFill>
                  <a:schemeClr val="tx1"/>
                </a:solidFill>
              </a:rPr>
              <a:t>	Roedd </a:t>
            </a:r>
            <a:r>
              <a:rPr lang="en-GB" sz="1600" dirty="0" err="1" smtClean="0">
                <a:solidFill>
                  <a:schemeClr val="tx1"/>
                </a:solidFill>
              </a:rPr>
              <a:t>hi’n</a:t>
            </a:r>
            <a:r>
              <a:rPr lang="en-GB" sz="1600" dirty="0" smtClean="0">
                <a:solidFill>
                  <a:schemeClr val="tx1"/>
                </a:solidFill>
              </a:rPr>
              <a:t> / </a:t>
            </a:r>
            <a:r>
              <a:rPr lang="en-GB" sz="1600" i="1" dirty="0" smtClean="0">
                <a:solidFill>
                  <a:schemeClr val="tx1"/>
                </a:solidFill>
              </a:rPr>
              <a:t>it</a:t>
            </a:r>
            <a:r>
              <a:rPr lang="en-GB" sz="1600" dirty="0" smtClean="0">
                <a:solidFill>
                  <a:schemeClr val="tx1"/>
                </a:solidFill>
              </a:rPr>
              <a:t> </a:t>
            </a:r>
            <a:r>
              <a:rPr lang="en-GB" sz="1600" i="1" dirty="0" smtClean="0">
                <a:solidFill>
                  <a:schemeClr val="tx1"/>
                </a:solidFill>
              </a:rPr>
              <a:t>was</a:t>
            </a:r>
            <a:endParaRPr lang="en-GB" sz="1600" i="1" dirty="0">
              <a:solidFill>
                <a:schemeClr val="tx1"/>
              </a:solidFill>
            </a:endParaRP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469" y="7119871"/>
            <a:ext cx="788787" cy="4686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180" y="7120228"/>
            <a:ext cx="720080" cy="4794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51" name="Picture 11" descr="Image result for airplane clipart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763" y="7175043"/>
            <a:ext cx="879472" cy="386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4835" y="7143507"/>
            <a:ext cx="848471" cy="505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Picture 13" descr="Image result for eiffel tower clipart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460" y="6740527"/>
            <a:ext cx="686006" cy="93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34" r="12539"/>
          <a:stretch/>
        </p:blipFill>
        <p:spPr bwMode="auto">
          <a:xfrm>
            <a:off x="119754" y="6985861"/>
            <a:ext cx="1056904" cy="65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6" name="Picture 16" descr="Image result for spain fla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891" y="7143507"/>
            <a:ext cx="733855" cy="49749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188640" y="7766880"/>
            <a:ext cx="792088" cy="5021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  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76658" y="7756817"/>
            <a:ext cx="792088" cy="5021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  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123027" y="7756153"/>
            <a:ext cx="792088" cy="5021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  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96795" y="7756817"/>
            <a:ext cx="792088" cy="5021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  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059455" y="7740429"/>
            <a:ext cx="792088" cy="5021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  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013176" y="7744700"/>
            <a:ext cx="792088" cy="5021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  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967076" y="7756152"/>
            <a:ext cx="792088" cy="5021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  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632" y="6112925"/>
            <a:ext cx="67968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err="1"/>
              <a:t>Darllennwch</a:t>
            </a:r>
            <a:r>
              <a:rPr lang="en-GB" sz="1600" dirty="0"/>
              <a:t> y </a:t>
            </a:r>
            <a:r>
              <a:rPr lang="en-GB" sz="1600" dirty="0" err="1" smtClean="0"/>
              <a:t>darnau</a:t>
            </a:r>
            <a:r>
              <a:rPr lang="en-GB" sz="1600" dirty="0" smtClean="0"/>
              <a:t> </a:t>
            </a:r>
            <a:r>
              <a:rPr lang="en-GB" sz="1600" dirty="0" err="1" smtClean="0"/>
              <a:t>uchod</a:t>
            </a:r>
            <a:r>
              <a:rPr lang="en-GB" sz="1600" dirty="0" smtClean="0"/>
              <a:t> a </a:t>
            </a:r>
            <a:r>
              <a:rPr lang="en-GB" sz="1600" dirty="0" err="1"/>
              <a:t>rhowch</a:t>
            </a:r>
            <a:r>
              <a:rPr lang="en-GB" sz="1600" dirty="0"/>
              <a:t>       o dan y lluniau </a:t>
            </a:r>
            <a:r>
              <a:rPr lang="en-GB" sz="1600" dirty="0" err="1"/>
              <a:t>mwyaf</a:t>
            </a:r>
            <a:r>
              <a:rPr lang="en-GB" sz="1600" dirty="0"/>
              <a:t> </a:t>
            </a:r>
            <a:r>
              <a:rPr lang="en-GB" sz="1600" dirty="0" err="1"/>
              <a:t>addas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i="1" dirty="0"/>
              <a:t>Read the </a:t>
            </a:r>
            <a:r>
              <a:rPr lang="en-GB" sz="1600" i="1" dirty="0" smtClean="0"/>
              <a:t>above materials, </a:t>
            </a:r>
            <a:r>
              <a:rPr lang="en-GB" sz="1600" i="1" dirty="0"/>
              <a:t>then you must choose the most suitable pictures by</a:t>
            </a:r>
            <a:r>
              <a:rPr lang="en-GB" sz="1600" dirty="0"/>
              <a:t> </a:t>
            </a:r>
            <a:r>
              <a:rPr lang="en-GB" sz="1600" i="1" dirty="0"/>
              <a:t>putting  a  </a:t>
            </a:r>
            <a:r>
              <a:rPr lang="en-GB" sz="1600" dirty="0"/>
              <a:t>    </a:t>
            </a:r>
            <a:r>
              <a:rPr lang="en-GB" sz="1600" dirty="0" smtClean="0"/>
              <a:t> </a:t>
            </a:r>
            <a:r>
              <a:rPr lang="en-GB" sz="1600" dirty="0"/>
              <a:t>in the box </a:t>
            </a:r>
            <a:r>
              <a:rPr lang="en-GB" sz="1600" i="1" dirty="0"/>
              <a:t>underneath. </a:t>
            </a:r>
            <a:r>
              <a:rPr lang="en-GB" sz="1600" dirty="0" smtClean="0"/>
              <a:t>(4)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10262" name="Picture 22" descr="C:\Users\ifo89764\AppData\Local\Microsoft\Windows\Temporary Internet Files\Content.IE5\BGEXR70X\large-Correct-Sign-33.3-3302[1].gif"/>
          <p:cNvPicPr>
            <a:picLocks noChangeAspect="1" noChangeArrowheads="1"/>
          </p:cNvPicPr>
          <p:nvPr/>
        </p:nvPicPr>
        <p:blipFill>
          <a:blip r:embed="rId1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000" y="6168986"/>
            <a:ext cx="180000" cy="2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2" descr="C:\Users\ifo89764\AppData\Local\Microsoft\Windows\Temporary Internet Files\Content.IE5\BGEXR70X\large-Correct-Sign-33.3-3302[1].gif"/>
          <p:cNvPicPr>
            <a:picLocks noChangeAspect="1" noChangeArrowheads="1"/>
          </p:cNvPicPr>
          <p:nvPr/>
        </p:nvPicPr>
        <p:blipFill>
          <a:blip r:embed="rId1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728" y="6651534"/>
            <a:ext cx="180000" cy="2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" name="Straight Connector 34"/>
          <p:cNvCxnSpPr/>
          <p:nvPr/>
        </p:nvCxnSpPr>
        <p:spPr>
          <a:xfrm>
            <a:off x="-21861" y="6112925"/>
            <a:ext cx="7029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-21861" y="0"/>
            <a:ext cx="67968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err="1" smtClean="0"/>
              <a:t>Llenwch</a:t>
            </a:r>
            <a:r>
              <a:rPr lang="en-GB" sz="1600" dirty="0" smtClean="0"/>
              <a:t> y </a:t>
            </a:r>
            <a:r>
              <a:rPr lang="en-GB" sz="1600" dirty="0" err="1" smtClean="0"/>
              <a:t>bylchau</a:t>
            </a:r>
            <a:r>
              <a:rPr lang="en-GB" sz="1600" dirty="0" smtClean="0"/>
              <a:t> </a:t>
            </a:r>
            <a:r>
              <a:rPr lang="en-GB" sz="1600" dirty="0" err="1" smtClean="0"/>
              <a:t>o’r</a:t>
            </a:r>
            <a:r>
              <a:rPr lang="en-GB" sz="1600" dirty="0" smtClean="0"/>
              <a:t> </a:t>
            </a:r>
            <a:r>
              <a:rPr lang="en-GB" sz="1600" dirty="0" err="1" smtClean="0"/>
              <a:t>atebion</a:t>
            </a:r>
            <a:r>
              <a:rPr lang="en-GB" sz="1600" dirty="0" smtClean="0"/>
              <a:t> o </a:t>
            </a:r>
            <a:r>
              <a:rPr lang="en-GB" sz="1600" dirty="0" err="1" smtClean="0"/>
              <a:t>dan.</a:t>
            </a:r>
            <a:r>
              <a:rPr lang="en-GB" sz="1600" dirty="0" smtClean="0"/>
              <a:t> </a:t>
            </a:r>
            <a:r>
              <a:rPr lang="en-GB" sz="1500" i="1" dirty="0" smtClean="0"/>
              <a:t>Fill in the blanks from the answers below.</a:t>
            </a:r>
            <a:endParaRPr lang="en-GB" sz="1500" i="1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15">
            <a:grayscl/>
          </a:blip>
          <a:stretch>
            <a:fillRect/>
          </a:stretch>
        </p:blipFill>
        <p:spPr>
          <a:xfrm>
            <a:off x="6539406" y="49735"/>
            <a:ext cx="249402" cy="24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08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46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2017-07-11T10:07:07Z</dcterms:created>
  <dcterms:modified xsi:type="dcterms:W3CDTF">2017-07-11T10:23:27Z</dcterms:modified>
</cp:coreProperties>
</file>