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0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4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8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7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1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2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9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3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5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5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7160-FA73-415D-A1CA-48BED92779D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288C-A045-4FF2-A9B2-1321BB94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6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380449"/>
              </p:ext>
            </p:extLst>
          </p:nvPr>
        </p:nvGraphicFramePr>
        <p:xfrm>
          <a:off x="188640" y="1115616"/>
          <a:ext cx="27980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Cymraeg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fy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marn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</a:t>
                      </a:r>
                      <a:endParaRPr lang="en-GB" baseline="0" dirty="0" smtClean="0"/>
                    </a:p>
                    <a:p>
                      <a:pPr algn="ctr"/>
                      <a:endParaRPr lang="en-GB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 </a:t>
                      </a:r>
                      <a:r>
                        <a:rPr lang="en-GB" dirty="0" err="1" smtClean="0"/>
                        <a:t>dweud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gwir</a:t>
                      </a:r>
                      <a:endParaRPr lang="en-GB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 </a:t>
                      </a:r>
                      <a:r>
                        <a:rPr lang="en-GB" dirty="0" err="1" smtClean="0"/>
                        <a:t>gwir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ydy</a:t>
                      </a:r>
                      <a:endParaRPr lang="en-GB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bôn</a:t>
                      </a:r>
                      <a:endParaRPr lang="en-GB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784261"/>
              </p:ext>
            </p:extLst>
          </p:nvPr>
        </p:nvGraphicFramePr>
        <p:xfrm>
          <a:off x="3933056" y="1115616"/>
          <a:ext cx="27980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Saesneg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Basically</a:t>
                      </a:r>
                    </a:p>
                    <a:p>
                      <a:pPr algn="ctr"/>
                      <a:endParaRPr lang="en-GB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truth is</a:t>
                      </a:r>
                    </a:p>
                    <a:p>
                      <a:pPr algn="ctr"/>
                      <a:endParaRPr lang="en-GB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 my opinion</a:t>
                      </a:r>
                    </a:p>
                    <a:p>
                      <a:pPr algn="ctr"/>
                      <a:endParaRPr lang="en-GB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 tell the truth</a:t>
                      </a:r>
                    </a:p>
                    <a:p>
                      <a:pPr algn="ctr"/>
                      <a:endParaRPr lang="en-GB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900" y="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Phrases</a:t>
            </a:r>
            <a:r>
              <a:rPr lang="en-GB" dirty="0"/>
              <a:t>. </a:t>
            </a:r>
          </a:p>
          <a:p>
            <a:pPr algn="ctr"/>
            <a:r>
              <a:rPr lang="en-GB" dirty="0" err="1"/>
              <a:t>Tynnwch</a:t>
            </a:r>
            <a:r>
              <a:rPr lang="en-GB" dirty="0"/>
              <a:t> </a:t>
            </a:r>
            <a:r>
              <a:rPr lang="en-GB" dirty="0" err="1"/>
              <a:t>linell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cyfieithiad</a:t>
            </a:r>
            <a:r>
              <a:rPr lang="en-GB" dirty="0"/>
              <a:t> </a:t>
            </a:r>
            <a:r>
              <a:rPr lang="en-GB" dirty="0" err="1"/>
              <a:t>cywir</a:t>
            </a:r>
            <a:r>
              <a:rPr lang="en-GB" dirty="0"/>
              <a:t>. </a:t>
            </a:r>
            <a:endParaRPr lang="en-GB" dirty="0" smtClean="0"/>
          </a:p>
          <a:p>
            <a:pPr algn="ctr"/>
            <a:r>
              <a:rPr lang="en-GB" dirty="0" err="1" smtClean="0"/>
              <a:t>Mae’r</a:t>
            </a:r>
            <a:r>
              <a:rPr lang="en-GB" dirty="0" smtClean="0"/>
              <a:t> </a:t>
            </a:r>
            <a:r>
              <a:rPr lang="en-GB" dirty="0"/>
              <a:t>un 1af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86708" y="1691680"/>
            <a:ext cx="94634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06528" y="3701742"/>
            <a:ext cx="924596" cy="66266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  /4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8640" y="8110286"/>
            <a:ext cx="5040560" cy="95200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linell</a:t>
            </a:r>
            <a:r>
              <a:rPr lang="en-GB" dirty="0" smtClean="0"/>
              <a:t> / </a:t>
            </a:r>
            <a:r>
              <a:rPr lang="en-GB" i="1" dirty="0" smtClean="0"/>
              <a:t>line</a:t>
            </a:r>
            <a:r>
              <a:rPr lang="en-GB" dirty="0" smtClean="0"/>
              <a:t>             </a:t>
            </a:r>
            <a:r>
              <a:rPr lang="en-GB" dirty="0" err="1" smtClean="0"/>
              <a:t>cyfieithiad</a:t>
            </a:r>
            <a:r>
              <a:rPr lang="en-GB" dirty="0" smtClean="0"/>
              <a:t> / </a:t>
            </a:r>
            <a:r>
              <a:rPr lang="en-GB" i="1" dirty="0" smtClean="0"/>
              <a:t>translation    </a:t>
            </a:r>
            <a:r>
              <a:rPr lang="en-GB" dirty="0" smtClean="0"/>
              <a:t>                   </a:t>
            </a:r>
            <a:r>
              <a:rPr lang="en-GB" dirty="0" err="1" smtClean="0"/>
              <a:t>fy</a:t>
            </a:r>
            <a:r>
              <a:rPr lang="en-GB" dirty="0" smtClean="0"/>
              <a:t> </a:t>
            </a:r>
            <a:r>
              <a:rPr lang="en-GB" dirty="0" err="1" smtClean="0"/>
              <a:t>nhad</a:t>
            </a:r>
            <a:r>
              <a:rPr lang="en-GB" i="1" dirty="0" smtClean="0"/>
              <a:t> / my father</a:t>
            </a:r>
            <a:r>
              <a:rPr lang="en-GB" dirty="0" smtClean="0"/>
              <a:t>            1af / </a:t>
            </a:r>
            <a:r>
              <a:rPr lang="en-GB" i="1" dirty="0" smtClean="0"/>
              <a:t>1</a:t>
            </a:r>
            <a:r>
              <a:rPr lang="en-GB" i="1" baseline="30000" dirty="0" smtClean="0"/>
              <a:t>st</a:t>
            </a:r>
            <a:r>
              <a:rPr lang="en-GB" dirty="0" smtClean="0"/>
              <a:t>                       </a:t>
            </a:r>
            <a:r>
              <a:rPr lang="en-GB" dirty="0" err="1" smtClean="0"/>
              <a:t>enghraifft</a:t>
            </a:r>
            <a:r>
              <a:rPr lang="en-GB" dirty="0" smtClean="0"/>
              <a:t> / </a:t>
            </a:r>
            <a:r>
              <a:rPr lang="en-GB" i="1" dirty="0" smtClean="0"/>
              <a:t>example      </a:t>
            </a:r>
            <a:r>
              <a:rPr lang="en-GB" dirty="0" err="1" smtClean="0"/>
              <a:t>brydferth</a:t>
            </a:r>
            <a:r>
              <a:rPr lang="en-GB" i="1" dirty="0" smtClean="0"/>
              <a:t> / beautiful</a:t>
            </a:r>
            <a:endParaRPr lang="en-GB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542559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8640" y="5220072"/>
            <a:ext cx="6542484" cy="2808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 </a:t>
            </a:r>
            <a:r>
              <a:rPr lang="en-GB" dirty="0" err="1" smtClean="0">
                <a:solidFill>
                  <a:schemeClr val="tx1"/>
                </a:solidFill>
              </a:rPr>
              <a:t>dw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i’n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caru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Cymru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achos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mae’n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wlad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brydferth</a:t>
            </a:r>
            <a:r>
              <a:rPr lang="en-GB" dirty="0" smtClean="0">
                <a:solidFill>
                  <a:schemeClr val="tx1"/>
                </a:solidFill>
              </a:rPr>
              <a:t>. &lt;</a:t>
            </a:r>
            <a:r>
              <a:rPr lang="en-GB" i="1" dirty="0" smtClean="0">
                <a:solidFill>
                  <a:schemeClr val="tx1"/>
                </a:solidFill>
              </a:rPr>
              <a:t>In my opinion</a:t>
            </a:r>
            <a:r>
              <a:rPr lang="en-GB" dirty="0" smtClean="0">
                <a:solidFill>
                  <a:schemeClr val="tx1"/>
                </a:solidFill>
              </a:rPr>
              <a:t>&gt;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 </a:t>
            </a:r>
            <a:r>
              <a:rPr lang="en-GB" dirty="0" err="1" smtClean="0">
                <a:solidFill>
                  <a:schemeClr val="tx1"/>
                </a:solidFill>
              </a:rPr>
              <a:t>mae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fy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nhad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dotio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</a:t>
            </a:r>
            <a:r>
              <a:rPr lang="en-GB" dirty="0" smtClean="0">
                <a:solidFill>
                  <a:schemeClr val="tx1"/>
                </a:solidFill>
              </a:rPr>
              <a:t> _________________ </a:t>
            </a:r>
            <a:r>
              <a:rPr lang="en-GB" dirty="0" err="1" smtClean="0">
                <a:solidFill>
                  <a:schemeClr val="tx1"/>
                </a:solidFill>
              </a:rPr>
              <a:t>achos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o’n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caru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bwyta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pitsa</a:t>
            </a:r>
            <a:r>
              <a:rPr lang="en-GB" dirty="0" smtClean="0">
                <a:solidFill>
                  <a:schemeClr val="tx1"/>
                </a:solidFill>
              </a:rPr>
              <a:t> a pasta! &lt;</a:t>
            </a:r>
            <a:r>
              <a:rPr lang="en-GB" i="1" dirty="0" smtClean="0">
                <a:solidFill>
                  <a:schemeClr val="tx1"/>
                </a:solidFill>
              </a:rPr>
              <a:t>To tell the truth</a:t>
            </a:r>
            <a:r>
              <a:rPr lang="en-GB" dirty="0" smtClean="0">
                <a:solidFill>
                  <a:schemeClr val="tx1"/>
                </a:solidFill>
              </a:rPr>
              <a:t>&gt;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tx1"/>
                </a:solidFill>
              </a:rPr>
              <a:t>Dw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ddim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Ffrainc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achos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____________________ </a:t>
            </a:r>
            <a:r>
              <a:rPr lang="en-GB" dirty="0" err="1" smtClean="0">
                <a:solidFill>
                  <a:schemeClr val="tx1"/>
                </a:solidFill>
              </a:rPr>
              <a:t>dw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ddim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mwynhau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bwyta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malwod</a:t>
            </a:r>
            <a:r>
              <a:rPr lang="en-GB" dirty="0" smtClean="0">
                <a:solidFill>
                  <a:schemeClr val="tx1"/>
                </a:solidFill>
              </a:rPr>
              <a:t>! &lt;</a:t>
            </a:r>
            <a:r>
              <a:rPr lang="en-GB" i="1" dirty="0" smtClean="0">
                <a:solidFill>
                  <a:schemeClr val="tx1"/>
                </a:solidFill>
              </a:rPr>
              <a:t>The </a:t>
            </a:r>
            <a:r>
              <a:rPr lang="en-GB" i="1" dirty="0">
                <a:solidFill>
                  <a:schemeClr val="tx1"/>
                </a:solidFill>
              </a:rPr>
              <a:t>truth </a:t>
            </a:r>
            <a:r>
              <a:rPr lang="en-GB" i="1" dirty="0" smtClean="0">
                <a:solidFill>
                  <a:schemeClr val="tx1"/>
                </a:solidFill>
              </a:rPr>
              <a:t>is</a:t>
            </a:r>
            <a:r>
              <a:rPr lang="en-GB" dirty="0" smtClean="0">
                <a:solidFill>
                  <a:schemeClr val="tx1"/>
                </a:solidFill>
              </a:rPr>
              <a:t>&gt;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 </a:t>
            </a:r>
            <a:r>
              <a:rPr lang="en-GB" dirty="0" err="1" smtClean="0">
                <a:solidFill>
                  <a:schemeClr val="tx1"/>
                </a:solidFill>
              </a:rPr>
              <a:t>dw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wrth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fy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modd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efo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Yr</a:t>
            </a:r>
            <a:r>
              <a:rPr lang="en-GB" dirty="0" smtClean="0">
                <a:solidFill>
                  <a:schemeClr val="tx1"/>
                </a:solidFill>
              </a:rPr>
              <a:t> Alban </a:t>
            </a:r>
            <a:r>
              <a:rPr lang="en-GB" dirty="0" err="1" smtClean="0">
                <a:solidFill>
                  <a:schemeClr val="tx1"/>
                </a:solidFill>
              </a:rPr>
              <a:t>oherwydd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dw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i’n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caru</a:t>
            </a:r>
            <a:r>
              <a:rPr lang="en-GB" dirty="0" smtClean="0">
                <a:solidFill>
                  <a:schemeClr val="tx1"/>
                </a:solidFill>
              </a:rPr>
              <a:t> Edinburgh. &lt;</a:t>
            </a:r>
            <a:r>
              <a:rPr lang="en-GB" i="1" dirty="0" smtClean="0">
                <a:solidFill>
                  <a:schemeClr val="tx1"/>
                </a:solidFill>
              </a:rPr>
              <a:t>Basically</a:t>
            </a:r>
            <a:r>
              <a:rPr lang="en-GB" dirty="0" smtClean="0">
                <a:solidFill>
                  <a:schemeClr val="tx1"/>
                </a:solidFill>
              </a:rPr>
              <a:t>&gt;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431-0088-44E6-9BC3-089BD46385C6}" type="slidenum">
              <a:rPr lang="en-GB" smtClean="0"/>
              <a:t>1</a:t>
            </a:fld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549849" y="4736711"/>
            <a:ext cx="17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Fill in the blanks;</a:t>
            </a:r>
          </a:p>
        </p:txBody>
      </p:sp>
      <p:sp>
        <p:nvSpPr>
          <p:cNvPr id="23" name="Oval 22"/>
          <p:cNvSpPr/>
          <p:nvPr/>
        </p:nvSpPr>
        <p:spPr>
          <a:xfrm>
            <a:off x="5354760" y="8254956"/>
            <a:ext cx="924596" cy="66266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  /5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43"/>
            <a:ext cx="692156" cy="7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2017-07-11T10:05:54Z</dcterms:created>
  <dcterms:modified xsi:type="dcterms:W3CDTF">2017-07-11T10:22:42Z</dcterms:modified>
</cp:coreProperties>
</file>