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710F-FF8C-46D0-95AA-EAD19DBAB875}" type="datetimeFigureOut">
              <a:rPr lang="cy-GB" smtClean="0"/>
              <a:t>11/07/17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99A2-549F-4177-8DD4-DDF64E51CF6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19274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710F-FF8C-46D0-95AA-EAD19DBAB875}" type="datetimeFigureOut">
              <a:rPr lang="cy-GB" smtClean="0"/>
              <a:t>11/07/17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99A2-549F-4177-8DD4-DDF64E51CF6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86371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710F-FF8C-46D0-95AA-EAD19DBAB875}" type="datetimeFigureOut">
              <a:rPr lang="cy-GB" smtClean="0"/>
              <a:t>11/07/17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99A2-549F-4177-8DD4-DDF64E51CF6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295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710F-FF8C-46D0-95AA-EAD19DBAB875}" type="datetimeFigureOut">
              <a:rPr lang="cy-GB" smtClean="0"/>
              <a:t>11/07/17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99A2-549F-4177-8DD4-DDF64E51CF6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8698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710F-FF8C-46D0-95AA-EAD19DBAB875}" type="datetimeFigureOut">
              <a:rPr lang="cy-GB" smtClean="0"/>
              <a:t>11/07/17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99A2-549F-4177-8DD4-DDF64E51CF6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5146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710F-FF8C-46D0-95AA-EAD19DBAB875}" type="datetimeFigureOut">
              <a:rPr lang="cy-GB" smtClean="0"/>
              <a:t>11/07/17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99A2-549F-4177-8DD4-DDF64E51CF6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3983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710F-FF8C-46D0-95AA-EAD19DBAB875}" type="datetimeFigureOut">
              <a:rPr lang="cy-GB" smtClean="0"/>
              <a:t>11/07/17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99A2-549F-4177-8DD4-DDF64E51CF6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18414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710F-FF8C-46D0-95AA-EAD19DBAB875}" type="datetimeFigureOut">
              <a:rPr lang="cy-GB" smtClean="0"/>
              <a:t>11/07/17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99A2-549F-4177-8DD4-DDF64E51CF6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7869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710F-FF8C-46D0-95AA-EAD19DBAB875}" type="datetimeFigureOut">
              <a:rPr lang="cy-GB" smtClean="0"/>
              <a:t>11/07/17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99A2-549F-4177-8DD4-DDF64E51CF6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21618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710F-FF8C-46D0-95AA-EAD19DBAB875}" type="datetimeFigureOut">
              <a:rPr lang="cy-GB" smtClean="0"/>
              <a:t>11/07/17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99A2-549F-4177-8DD4-DDF64E51CF6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00919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710F-FF8C-46D0-95AA-EAD19DBAB875}" type="datetimeFigureOut">
              <a:rPr lang="cy-GB" smtClean="0"/>
              <a:t>11/07/17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99A2-549F-4177-8DD4-DDF64E51CF6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43956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4710F-FF8C-46D0-95AA-EAD19DBAB875}" type="datetimeFigureOut">
              <a:rPr lang="cy-GB" smtClean="0"/>
              <a:t>11/07/17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599A2-549F-4177-8DD4-DDF64E51CF6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86474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4616" y="2264970"/>
            <a:ext cx="512326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Starters:</a:t>
            </a:r>
          </a:p>
          <a:p>
            <a:pPr algn="ctr"/>
            <a:r>
              <a:rPr lang="en-US" sz="80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Trafod</a:t>
            </a:r>
            <a:r>
              <a:rPr lang="en-US" sz="8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Data</a:t>
            </a:r>
            <a:endParaRPr lang="en-US" sz="80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868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8747"/>
          <a:stretch/>
        </p:blipFill>
        <p:spPr>
          <a:xfrm>
            <a:off x="212035" y="1039326"/>
            <a:ext cx="5499653" cy="50438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1496" y="3140765"/>
            <a:ext cx="2385391" cy="251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Lefelau Gordewdra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9131" y="1192696"/>
            <a:ext cx="1099930" cy="19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Ynys Môn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5444" y="1328531"/>
            <a:ext cx="1099930" cy="19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Conwy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6957" y="1816517"/>
            <a:ext cx="1099930" cy="19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Wrecsam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4226" y="3565804"/>
            <a:ext cx="1099930" cy="19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Powys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7165" y="4518992"/>
            <a:ext cx="1669774" cy="19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Sir Benfro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6938" y="4871144"/>
            <a:ext cx="1311965" cy="19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A</a:t>
            </a:r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Abertawe</a:t>
            </a:r>
            <a:endParaRPr lang="cy-GB" dirty="0"/>
          </a:p>
        </p:txBody>
      </p:sp>
      <p:sp>
        <p:nvSpPr>
          <p:cNvPr id="12" name="Rectangle 11"/>
          <p:cNvSpPr/>
          <p:nvPr/>
        </p:nvSpPr>
        <p:spPr>
          <a:xfrm>
            <a:off x="3902765" y="4692240"/>
            <a:ext cx="1722782" cy="172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Merthyr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14261" y="5502966"/>
            <a:ext cx="2292626" cy="190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Caerdydd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76731" y="132522"/>
            <a:ext cx="5976731" cy="1683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Beth wyt ti’n ddysgu o’r map?</a:t>
            </a:r>
          </a:p>
          <a:p>
            <a:pPr algn="ctr"/>
            <a:r>
              <a:rPr lang="cy-GB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Trafodwch:</a:t>
            </a:r>
            <a:endParaRPr lang="cy-GB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6699148" y="2015299"/>
            <a:ext cx="3408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Gordewdra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54227" y="2841256"/>
            <a:ext cx="1372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Iach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89998" y="3392557"/>
            <a:ext cx="1997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Afiach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31622" y="4387201"/>
            <a:ext cx="4045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Ymarfer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Corff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53591" y="5069926"/>
            <a:ext cx="1491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Diog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28937" y="5674823"/>
            <a:ext cx="1786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Bwyd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339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3741" y="1192696"/>
            <a:ext cx="1069285" cy="940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4" name="Rectangle 3"/>
          <p:cNvSpPr/>
          <p:nvPr/>
        </p:nvSpPr>
        <p:spPr>
          <a:xfrm>
            <a:off x="1497496" y="1325217"/>
            <a:ext cx="728869" cy="556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5" name="Rectangle 4"/>
          <p:cNvSpPr/>
          <p:nvPr/>
        </p:nvSpPr>
        <p:spPr>
          <a:xfrm>
            <a:off x="2226365" y="1497496"/>
            <a:ext cx="159026" cy="19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Rectangle 5"/>
          <p:cNvSpPr/>
          <p:nvPr/>
        </p:nvSpPr>
        <p:spPr>
          <a:xfrm>
            <a:off x="114120" y="58627"/>
            <a:ext cx="56240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Wyt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ti’n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siarad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Cymraeg</a:t>
            </a:r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8191" y="331304"/>
            <a:ext cx="6241773" cy="5830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cy-GB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Sawl person yn dy ardal di sy’n siarad Cymraeg?</a:t>
            </a:r>
          </a:p>
          <a:p>
            <a:pPr marL="342900" indent="-342900">
              <a:buFont typeface="+mj-lt"/>
              <a:buAutoNum type="arabicPeriod"/>
            </a:pPr>
            <a:endParaRPr lang="cy-GB" b="1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y-GB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Pa ardal sydd efo’r nifer uchaf o siaradwyr Cymraeg?</a:t>
            </a:r>
          </a:p>
          <a:p>
            <a:pPr marL="342900" indent="-342900">
              <a:buFont typeface="+mj-lt"/>
              <a:buAutoNum type="arabicPeriod"/>
            </a:pPr>
            <a:endParaRPr lang="cy-GB" b="1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y-GB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Pa ardal sydd efo’r nifer lleiaf o siaradwyr Cymraeg?</a:t>
            </a:r>
          </a:p>
          <a:p>
            <a:pPr marL="342900" indent="-342900">
              <a:buFont typeface="+mj-lt"/>
              <a:buAutoNum type="arabicPeriod"/>
            </a:pPr>
            <a:endParaRPr lang="cy-GB" b="1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y-GB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Wyt ti’n clywed Cymraeg yn dy ardal?</a:t>
            </a:r>
          </a:p>
          <a:p>
            <a:pPr marL="342900" indent="-342900">
              <a:buFont typeface="+mj-lt"/>
              <a:buAutoNum type="arabicPeriod"/>
            </a:pPr>
            <a:endParaRPr lang="cy-GB" b="1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y-GB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Ydy siarad Cymraeg yn bwysig? Pam? </a:t>
            </a:r>
          </a:p>
          <a:p>
            <a:pPr marL="342900" indent="-342900">
              <a:buFont typeface="+mj-lt"/>
              <a:buAutoNum type="arabicPeriod"/>
            </a:pPr>
            <a:endParaRPr lang="cy-GB" b="1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y-GB" b="1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cy-GB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Ymestyn:</a:t>
            </a:r>
          </a:p>
          <a:p>
            <a:endParaRPr lang="cy-GB" b="1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 startAt="6"/>
            </a:pPr>
            <a:r>
              <a:rPr lang="cy-GB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Beth ydy manteision siarad Cymraeg?</a:t>
            </a:r>
          </a:p>
          <a:p>
            <a:pPr marL="342900" indent="-342900">
              <a:buAutoNum type="arabicPeriod" startAt="6"/>
            </a:pPr>
            <a:endParaRPr lang="cy-GB" b="1" dirty="0">
              <a:ln w="0"/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 startAt="6"/>
            </a:pPr>
            <a:r>
              <a:rPr lang="cy-GB" b="1" dirty="0">
                <a:ln w="0"/>
                <a:solidFill>
                  <a:schemeClr val="tx1"/>
                </a:solidFill>
                <a:latin typeface="Century Gothic" panose="020B0502020202020204" pitchFamily="34" charset="0"/>
              </a:rPr>
              <a:t>Beth ydy anfanteision siarad Cymraeg?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1" y="910583"/>
            <a:ext cx="4582767" cy="56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9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25" y="314152"/>
            <a:ext cx="6836920" cy="62296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39855" y="472190"/>
            <a:ext cx="3917430" cy="591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Ble mae’r tymheredd mwyaf poeth?</a:t>
            </a:r>
          </a:p>
          <a:p>
            <a:pPr marL="342900" indent="-342900">
              <a:buAutoNum type="arabicPeriod"/>
            </a:pPr>
            <a:endParaRPr lang="cy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Ble allech chi hedfan mewn 3 awr a 40 munud?</a:t>
            </a:r>
          </a:p>
          <a:p>
            <a:pPr marL="342900" indent="-342900">
              <a:buAutoNum type="arabicPeriod"/>
            </a:pPr>
            <a:endParaRPr lang="cy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Beth ydy pris bwyd i ddau yn Yr Aifft?</a:t>
            </a:r>
          </a:p>
          <a:p>
            <a:pPr marL="342900" indent="-342900">
              <a:buAutoNum type="arabicPeriod"/>
            </a:pPr>
            <a:endParaRPr lang="cy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Beth ydy pris tacsi a coffi yn Groeg?</a:t>
            </a:r>
          </a:p>
          <a:p>
            <a:pPr marL="342900" indent="-342900">
              <a:buAutoNum type="arabicPeriod"/>
            </a:pPr>
            <a:endParaRPr lang="cy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Beth ydy pris pryd o fwyd, coffi a potel o cola yn De Ffrainc?</a:t>
            </a:r>
          </a:p>
          <a:p>
            <a:pPr marL="342900" indent="-342900">
              <a:buAutoNum type="arabicPeriod"/>
            </a:pPr>
            <a:endParaRPr lang="cy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Ble hoffet ti fynd ar wyliau? Pam?</a:t>
            </a:r>
            <a:endParaRPr lang="cy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5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204"/>
            <a:ext cx="8545642" cy="3886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401" t="9160" r="15041" b="73345"/>
          <a:stretch/>
        </p:blipFill>
        <p:spPr>
          <a:xfrm>
            <a:off x="0" y="14992"/>
            <a:ext cx="8724275" cy="119921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04243" y="238539"/>
            <a:ext cx="2425148" cy="21070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Beth wyt ti’n ailgylchu?</a:t>
            </a:r>
            <a:endParaRPr lang="cy-GB" dirty="0"/>
          </a:p>
        </p:txBody>
      </p:sp>
      <p:sp>
        <p:nvSpPr>
          <p:cNvPr id="5" name="Oval 4"/>
          <p:cNvSpPr/>
          <p:nvPr/>
        </p:nvSpPr>
        <p:spPr>
          <a:xfrm>
            <a:off x="9104243" y="2683565"/>
            <a:ext cx="2425148" cy="21070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Ydy hi’n bwysig ailgylchu?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53983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74" t="22596" r="20435" b="21339"/>
          <a:stretch/>
        </p:blipFill>
        <p:spPr>
          <a:xfrm>
            <a:off x="2594775" y="1325217"/>
            <a:ext cx="6496216" cy="34190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9559" y="39756"/>
            <a:ext cx="648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Ailgylchu</a:t>
            </a:r>
            <a:r>
              <a:rPr lang="en-US" sz="5400" b="1" cap="none" spc="0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yn</a:t>
            </a:r>
            <a:r>
              <a:rPr lang="en-US" sz="5400" b="1" cap="none" spc="0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Wrecsam</a:t>
            </a:r>
            <a:endParaRPr lang="en-US" sz="5400" b="1" cap="none" spc="0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522" y="4890052"/>
            <a:ext cx="11860695" cy="17625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Beth ydy’r gwahaniaeth rhwng canran 2002 a 2016?</a:t>
            </a:r>
          </a:p>
          <a:p>
            <a:pPr marL="342900" indent="-342900" algn="ctr">
              <a:buAutoNum type="arabicPeriod"/>
            </a:pPr>
            <a:endParaRPr lang="cy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AutoNum type="arabicPeriod"/>
            </a:pPr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Beth ydy’r gwahaniaeth rhwng canran 2015 a 2016?</a:t>
            </a:r>
          </a:p>
          <a:p>
            <a:pPr marL="342900" indent="-342900" algn="ctr">
              <a:buAutoNum type="arabicPeriod"/>
            </a:pPr>
            <a:endParaRPr lang="cy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AutoNum type="arabicPeriod"/>
            </a:pPr>
            <a:r>
              <a:rPr lang="cy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Beth ydy’r rheswm am y gwahaniaeth?</a:t>
            </a:r>
          </a:p>
        </p:txBody>
      </p:sp>
    </p:spTree>
    <p:extLst>
      <p:ext uri="{BB962C8B-B14F-4D97-AF65-F5344CB8AC3E}">
        <p14:creationId xmlns:p14="http://schemas.microsoft.com/office/powerpoint/2010/main" val="85324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196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Lowri Newman</dc:creator>
  <cp:lastModifiedBy>Lowri Newman</cp:lastModifiedBy>
  <cp:revision>4</cp:revision>
  <dcterms:created xsi:type="dcterms:W3CDTF">2017-07-11T10:44:47Z</dcterms:created>
  <dcterms:modified xsi:type="dcterms:W3CDTF">2017-07-11T13:30:58Z</dcterms:modified>
</cp:coreProperties>
</file>