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ppt" ContentType="application/vnd.ms-powerpoint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>
        <p:scale>
          <a:sx n="93" d="100"/>
          <a:sy n="93" d="100"/>
        </p:scale>
        <p:origin x="-154" y="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0FAA3D-F73C-48E5-938F-B61A4F7DEEDF}" type="datetimeFigureOut">
              <a:rPr lang="en-GB" smtClean="0"/>
              <a:t>13/07/2017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DECB3-0972-4F7D-9BEE-4A9C5DF857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753354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0FAA3D-F73C-48E5-938F-B61A4F7DEEDF}" type="datetimeFigureOut">
              <a:rPr lang="en-GB" smtClean="0"/>
              <a:t>13/07/2017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DECB3-0972-4F7D-9BEE-4A9C5DF857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85746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0FAA3D-F73C-48E5-938F-B61A4F7DEEDF}" type="datetimeFigureOut">
              <a:rPr lang="en-GB" smtClean="0"/>
              <a:t>13/07/2017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DECB3-0972-4F7D-9BEE-4A9C5DF857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9082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0FAA3D-F73C-48E5-938F-B61A4F7DEEDF}" type="datetimeFigureOut">
              <a:rPr lang="en-GB" smtClean="0"/>
              <a:t>13/07/2017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DECB3-0972-4F7D-9BEE-4A9C5DF857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35957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0FAA3D-F73C-48E5-938F-B61A4F7DEEDF}" type="datetimeFigureOut">
              <a:rPr lang="en-GB" smtClean="0"/>
              <a:t>13/07/2017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DECB3-0972-4F7D-9BEE-4A9C5DF857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498807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0FAA3D-F73C-48E5-938F-B61A4F7DEEDF}" type="datetimeFigureOut">
              <a:rPr lang="en-GB" smtClean="0"/>
              <a:t>13/07/2017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DECB3-0972-4F7D-9BEE-4A9C5DF857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785134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0FAA3D-F73C-48E5-938F-B61A4F7DEEDF}" type="datetimeFigureOut">
              <a:rPr lang="en-GB" smtClean="0"/>
              <a:t>13/07/2017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DECB3-0972-4F7D-9BEE-4A9C5DF857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765729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0FAA3D-F73C-48E5-938F-B61A4F7DEEDF}" type="datetimeFigureOut">
              <a:rPr lang="en-GB" smtClean="0"/>
              <a:t>13/07/2017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DECB3-0972-4F7D-9BEE-4A9C5DF857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158053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0FAA3D-F73C-48E5-938F-B61A4F7DEEDF}" type="datetimeFigureOut">
              <a:rPr lang="en-GB" smtClean="0"/>
              <a:t>13/07/2017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DECB3-0972-4F7D-9BEE-4A9C5DF857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796319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0FAA3D-F73C-48E5-938F-B61A4F7DEEDF}" type="datetimeFigureOut">
              <a:rPr lang="en-GB" smtClean="0"/>
              <a:t>13/07/2017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DECB3-0972-4F7D-9BEE-4A9C5DF857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566995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0FAA3D-F73C-48E5-938F-B61A4F7DEEDF}" type="datetimeFigureOut">
              <a:rPr lang="en-GB" smtClean="0"/>
              <a:t>13/07/2017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DECB3-0972-4F7D-9BEE-4A9C5DF857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799292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0FAA3D-F73C-48E5-938F-B61A4F7DEEDF}" type="datetimeFigureOut">
              <a:rPr lang="en-GB" smtClean="0"/>
              <a:t>13/07/2017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CDECB3-0972-4F7D-9BEE-4A9C5DF857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371379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" Target="slide3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slide" Target="slide1.xml"/><Relationship Id="rId5" Type="http://schemas.openxmlformats.org/officeDocument/2006/relationships/image" Target="../media/image2.emf"/><Relationship Id="rId4" Type="http://schemas.openxmlformats.org/officeDocument/2006/relationships/oleObject" Target="../embeddings/Microsoft_PowerPoint_97-2003_Presentation1.ppt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28575003"/>
              </p:ext>
            </p:extLst>
          </p:nvPr>
        </p:nvGraphicFramePr>
        <p:xfrm>
          <a:off x="152400" y="143930"/>
          <a:ext cx="11929533" cy="632460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838200"/>
                <a:gridCol w="2144184"/>
                <a:gridCol w="3113616"/>
                <a:gridCol w="3302000"/>
                <a:gridCol w="2531533"/>
              </a:tblGrid>
              <a:tr h="651937">
                <a:tc gridSpan="5"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                                                                                                      </a:t>
                      </a:r>
                    </a:p>
                    <a:p>
                      <a:pPr algn="ctr"/>
                      <a:r>
                        <a:rPr lang="en-GB" dirty="0" smtClean="0"/>
                        <a:t>                                                                                                                                                                              </a:t>
                      </a:r>
                      <a:r>
                        <a:rPr lang="en-GB" sz="2000" dirty="0" err="1" smtClean="0"/>
                        <a:t>Ieuenctid</a:t>
                      </a:r>
                      <a:endParaRPr lang="en-GB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</a:tr>
              <a:tr h="311577">
                <a:tc gridSpan="2">
                  <a:txBody>
                    <a:bodyPr/>
                    <a:lstStyle/>
                    <a:p>
                      <a:pPr algn="ctr"/>
                      <a:r>
                        <a:rPr lang="en-GB" sz="1400" b="1" dirty="0" err="1" smtClean="0"/>
                        <a:t>Cyd-destun</a:t>
                      </a:r>
                      <a:endParaRPr lang="en-GB" sz="14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b="1" dirty="0" err="1" smtClean="0"/>
                        <a:t>Iaith</a:t>
                      </a:r>
                      <a:endParaRPr lang="en-GB" sz="14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b="1" dirty="0" err="1" smtClean="0"/>
                        <a:t>Adnoddau</a:t>
                      </a:r>
                      <a:endParaRPr lang="en-GB" sz="14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b="1" dirty="0" err="1" smtClean="0"/>
                        <a:t>Amcanion</a:t>
                      </a:r>
                      <a:r>
                        <a:rPr lang="en-GB" sz="1100" b="1" baseline="0" dirty="0" smtClean="0"/>
                        <a:t> </a:t>
                      </a:r>
                      <a:r>
                        <a:rPr lang="en-GB" sz="1100" b="1" baseline="0" dirty="0" err="1" smtClean="0"/>
                        <a:t>Dysgu</a:t>
                      </a:r>
                      <a:endParaRPr lang="en-GB" sz="1100" b="1" baseline="0" dirty="0" smtClean="0"/>
                    </a:p>
                    <a:p>
                      <a:pPr algn="ctr"/>
                      <a:r>
                        <a:rPr lang="en-GB" sz="1100" b="1" baseline="0" dirty="0" err="1" smtClean="0"/>
                        <a:t>Llafaredd</a:t>
                      </a:r>
                      <a:r>
                        <a:rPr lang="en-GB" sz="1100" b="1" baseline="0" dirty="0" smtClean="0"/>
                        <a:t>, </a:t>
                      </a:r>
                      <a:r>
                        <a:rPr lang="en-GB" sz="1100" b="1" baseline="0" dirty="0" err="1" smtClean="0"/>
                        <a:t>Darllen</a:t>
                      </a:r>
                      <a:r>
                        <a:rPr lang="en-GB" sz="1100" b="1" baseline="0" dirty="0" smtClean="0"/>
                        <a:t>, </a:t>
                      </a:r>
                      <a:r>
                        <a:rPr lang="en-GB" sz="1100" b="1" baseline="0" dirty="0" err="1" smtClean="0"/>
                        <a:t>Ysgrifennu</a:t>
                      </a:r>
                      <a:endParaRPr lang="en-GB" sz="11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</a:tr>
              <a:tr h="391055">
                <a:tc>
                  <a:txBody>
                    <a:bodyPr/>
                    <a:lstStyle/>
                    <a:p>
                      <a:r>
                        <a:rPr lang="en-GB" sz="1100" dirty="0" err="1" smtClean="0"/>
                        <a:t>Teulu</a:t>
                      </a:r>
                      <a:r>
                        <a:rPr lang="en-GB" sz="1100" dirty="0" smtClean="0"/>
                        <a:t> a </a:t>
                      </a:r>
                      <a:r>
                        <a:rPr lang="en-GB" sz="1100" dirty="0" err="1" smtClean="0"/>
                        <a:t>Ffrindiau</a:t>
                      </a:r>
                      <a:endParaRPr lang="en-GB" sz="1100" dirty="0" smtClean="0"/>
                    </a:p>
                    <a:p>
                      <a:endParaRPr lang="en-GB" sz="1100" dirty="0" smtClean="0"/>
                    </a:p>
                    <a:p>
                      <a:endParaRPr lang="en-GB" sz="1100" dirty="0" smtClean="0"/>
                    </a:p>
                    <a:p>
                      <a:endParaRPr lang="en-GB" sz="1100" dirty="0" smtClean="0"/>
                    </a:p>
                    <a:p>
                      <a:endParaRPr lang="en-GB" sz="1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dirty="0" err="1" smtClean="0"/>
                        <a:t>Trafod</a:t>
                      </a:r>
                      <a:r>
                        <a:rPr lang="en-GB" sz="1100" baseline="0" dirty="0" smtClean="0"/>
                        <a:t> </a:t>
                      </a:r>
                      <a:r>
                        <a:rPr lang="en-GB" sz="1100" baseline="0" dirty="0" err="1" smtClean="0"/>
                        <a:t>eu</a:t>
                      </a:r>
                      <a:r>
                        <a:rPr lang="en-GB" sz="1100" baseline="0" dirty="0" smtClean="0"/>
                        <a:t> </a:t>
                      </a:r>
                      <a:r>
                        <a:rPr lang="en-GB" sz="1100" baseline="0" dirty="0" err="1" smtClean="0"/>
                        <a:t>teuluoedd</a:t>
                      </a:r>
                      <a:r>
                        <a:rPr lang="en-GB" sz="1100" baseline="0" dirty="0" smtClean="0"/>
                        <a:t> a </a:t>
                      </a:r>
                      <a:r>
                        <a:rPr lang="en-GB" sz="1100" baseline="0" dirty="0" err="1" smtClean="0"/>
                        <a:t>ffrindiau</a:t>
                      </a:r>
                      <a:r>
                        <a:rPr lang="en-GB" sz="1100" baseline="0" dirty="0" smtClean="0"/>
                        <a:t> </a:t>
                      </a:r>
                      <a:r>
                        <a:rPr lang="en-GB" sz="1100" baseline="0" dirty="0" err="1" smtClean="0"/>
                        <a:t>a’r</a:t>
                      </a:r>
                      <a:r>
                        <a:rPr lang="en-GB" sz="1100" baseline="0" dirty="0" smtClean="0"/>
                        <a:t> </a:t>
                      </a:r>
                      <a:r>
                        <a:rPr lang="en-GB" sz="1100" baseline="0" dirty="0" err="1" smtClean="0"/>
                        <a:t>hyn</a:t>
                      </a:r>
                      <a:r>
                        <a:rPr lang="en-GB" sz="1100" baseline="0" dirty="0" smtClean="0"/>
                        <a:t> </a:t>
                      </a:r>
                      <a:r>
                        <a:rPr lang="en-GB" sz="1100" baseline="0" dirty="0" err="1" smtClean="0"/>
                        <a:t>maen’t</a:t>
                      </a:r>
                      <a:r>
                        <a:rPr lang="en-GB" sz="1100" baseline="0" dirty="0" smtClean="0"/>
                        <a:t> </a:t>
                      </a:r>
                      <a:r>
                        <a:rPr lang="en-GB" sz="1100" baseline="0" dirty="0" err="1" smtClean="0"/>
                        <a:t>yn</a:t>
                      </a:r>
                      <a:r>
                        <a:rPr lang="en-GB" sz="1100" baseline="0" dirty="0" smtClean="0"/>
                        <a:t> </a:t>
                      </a:r>
                      <a:r>
                        <a:rPr lang="en-GB" sz="1100" baseline="0" dirty="0" err="1" smtClean="0"/>
                        <a:t>wneud</a:t>
                      </a:r>
                      <a:r>
                        <a:rPr lang="en-GB" sz="1100" baseline="0" dirty="0" smtClean="0"/>
                        <a:t> </a:t>
                      </a:r>
                      <a:r>
                        <a:rPr lang="en-GB" sz="1100" baseline="0" dirty="0" err="1" smtClean="0"/>
                        <a:t>gyda</a:t>
                      </a:r>
                      <a:r>
                        <a:rPr lang="en-GB" sz="1100" baseline="0" dirty="0" smtClean="0"/>
                        <a:t> </a:t>
                      </a:r>
                      <a:r>
                        <a:rPr lang="en-GB" sz="1100" baseline="0" dirty="0" err="1" smtClean="0"/>
                        <a:t>nhw</a:t>
                      </a:r>
                      <a:endParaRPr lang="en-GB" sz="1100" baseline="0" dirty="0" smtClean="0"/>
                    </a:p>
                    <a:p>
                      <a:r>
                        <a:rPr lang="en-GB" sz="1100" baseline="0" dirty="0" smtClean="0"/>
                        <a:t> </a:t>
                      </a:r>
                      <a:endParaRPr lang="en-GB" sz="1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dirty="0" err="1" smtClean="0"/>
                        <a:t>Geirfa</a:t>
                      </a:r>
                      <a:r>
                        <a:rPr lang="en-GB" sz="1100" dirty="0" smtClean="0"/>
                        <a:t> </a:t>
                      </a:r>
                      <a:r>
                        <a:rPr lang="en-GB" sz="1100" dirty="0" err="1" smtClean="0"/>
                        <a:t>teulu</a:t>
                      </a:r>
                      <a:endParaRPr lang="en-GB" sz="1100" dirty="0" smtClean="0"/>
                    </a:p>
                    <a:p>
                      <a:r>
                        <a:rPr lang="en-GB" sz="1100" dirty="0" err="1" smtClean="0"/>
                        <a:t>Gan</a:t>
                      </a:r>
                      <a:r>
                        <a:rPr lang="en-GB" sz="1100" baseline="0" dirty="0" smtClean="0"/>
                        <a:t> – person </a:t>
                      </a:r>
                      <a:r>
                        <a:rPr lang="en-GB" sz="1100" baseline="0" dirty="0" err="1" smtClean="0"/>
                        <a:t>cyntaf</a:t>
                      </a:r>
                      <a:r>
                        <a:rPr lang="en-GB" sz="1100" baseline="0" dirty="0" smtClean="0"/>
                        <a:t> a </a:t>
                      </a:r>
                      <a:r>
                        <a:rPr lang="en-GB" sz="1100" baseline="0" dirty="0" err="1" smtClean="0"/>
                        <a:t>thrydydd</a:t>
                      </a:r>
                      <a:r>
                        <a:rPr lang="en-GB" sz="1100" baseline="0" dirty="0" smtClean="0"/>
                        <a:t> person + a –</a:t>
                      </a:r>
                    </a:p>
                    <a:p>
                      <a:r>
                        <a:rPr lang="en-GB" sz="1100" baseline="0" dirty="0" err="1" smtClean="0"/>
                        <a:t>Treiglad</a:t>
                      </a:r>
                      <a:r>
                        <a:rPr lang="en-GB" sz="1100" baseline="0" dirty="0" smtClean="0"/>
                        <a:t> </a:t>
                      </a:r>
                      <a:r>
                        <a:rPr lang="en-GB" sz="1100" baseline="0" dirty="0" err="1" smtClean="0"/>
                        <a:t>meddal</a:t>
                      </a:r>
                      <a:r>
                        <a:rPr lang="en-GB" sz="1100" baseline="0" dirty="0" smtClean="0"/>
                        <a:t> a </a:t>
                      </a:r>
                      <a:r>
                        <a:rPr lang="en-GB" sz="1100" baseline="0" dirty="0" err="1" smtClean="0"/>
                        <a:t>thwynol</a:t>
                      </a:r>
                      <a:r>
                        <a:rPr lang="en-GB" sz="1100" baseline="0" dirty="0" smtClean="0"/>
                        <a:t> </a:t>
                      </a:r>
                      <a:r>
                        <a:rPr lang="en-GB" sz="1100" baseline="0" dirty="0" err="1" smtClean="0"/>
                        <a:t>ar</a:t>
                      </a:r>
                      <a:r>
                        <a:rPr lang="en-GB" sz="1100" baseline="0" dirty="0" smtClean="0"/>
                        <a:t> </a:t>
                      </a:r>
                      <a:r>
                        <a:rPr lang="en-GB" sz="1100" baseline="0" dirty="0" err="1" smtClean="0"/>
                        <a:t>ôl</a:t>
                      </a:r>
                      <a:r>
                        <a:rPr lang="en-GB" sz="1100" baseline="0" dirty="0" smtClean="0"/>
                        <a:t> </a:t>
                      </a:r>
                      <a:r>
                        <a:rPr lang="en-GB" sz="1100" baseline="0" dirty="0" err="1" smtClean="0"/>
                        <a:t>arddodiaid</a:t>
                      </a:r>
                      <a:endParaRPr lang="en-GB" sz="1100" baseline="0" dirty="0" smtClean="0"/>
                    </a:p>
                    <a:p>
                      <a:r>
                        <a:rPr lang="en-GB" sz="1100" dirty="0" err="1" smtClean="0"/>
                        <a:t>Enwau</a:t>
                      </a:r>
                      <a:r>
                        <a:rPr lang="en-GB" sz="1100" baseline="0" dirty="0" smtClean="0"/>
                        <a:t> – </a:t>
                      </a:r>
                      <a:r>
                        <a:rPr lang="en-GB" sz="1100" baseline="0" dirty="0" err="1" smtClean="0"/>
                        <a:t>nodweddion</a:t>
                      </a:r>
                      <a:r>
                        <a:rPr lang="en-GB" sz="1100" baseline="0" dirty="0" smtClean="0"/>
                        <a:t> </a:t>
                      </a:r>
                      <a:r>
                        <a:rPr lang="en-GB" sz="1100" baseline="0" dirty="0" err="1" smtClean="0"/>
                        <a:t>pryd</a:t>
                      </a:r>
                      <a:r>
                        <a:rPr lang="en-GB" sz="1100" baseline="0" dirty="0" smtClean="0"/>
                        <a:t> a </a:t>
                      </a:r>
                      <a:r>
                        <a:rPr lang="en-GB" sz="1100" baseline="0" dirty="0" err="1" smtClean="0"/>
                        <a:t>gwedd</a:t>
                      </a:r>
                      <a:endParaRPr lang="en-GB" sz="1100" baseline="0" dirty="0" smtClean="0"/>
                    </a:p>
                    <a:p>
                      <a:r>
                        <a:rPr lang="en-GB" sz="1100" baseline="0" dirty="0" err="1" smtClean="0"/>
                        <a:t>Strwythurau</a:t>
                      </a:r>
                      <a:r>
                        <a:rPr lang="en-GB" sz="1100" baseline="0" dirty="0" smtClean="0"/>
                        <a:t> </a:t>
                      </a:r>
                      <a:r>
                        <a:rPr lang="en-GB" sz="1100" baseline="0" dirty="0" err="1" smtClean="0"/>
                        <a:t>cwestiwn</a:t>
                      </a:r>
                      <a:r>
                        <a:rPr lang="en-GB" sz="1100" baseline="0" dirty="0" smtClean="0"/>
                        <a:t> – </a:t>
                      </a:r>
                      <a:r>
                        <a:rPr lang="en-GB" sz="1100" baseline="0" dirty="0" err="1" smtClean="0"/>
                        <a:t>Oes</a:t>
                      </a:r>
                      <a:r>
                        <a:rPr lang="en-GB" sz="1100" baseline="0" dirty="0" smtClean="0"/>
                        <a:t> gen ti..?</a:t>
                      </a:r>
                      <a:endParaRPr lang="en-GB" sz="1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dirty="0" err="1" smtClean="0">
                          <a:hlinkClick r:id="rId2" action="ppaction://hlinksldjump"/>
                        </a:rPr>
                        <a:t>Cyflwyno</a:t>
                      </a:r>
                      <a:r>
                        <a:rPr lang="en-GB" sz="1100" dirty="0" smtClean="0">
                          <a:hlinkClick r:id="rId2" action="ppaction://hlinksldjump"/>
                        </a:rPr>
                        <a:t> </a:t>
                      </a:r>
                      <a:r>
                        <a:rPr lang="en-GB" sz="1100" dirty="0" err="1" smtClean="0">
                          <a:hlinkClick r:id="rId2" action="ppaction://hlinksldjump"/>
                        </a:rPr>
                        <a:t>Rhagenw</a:t>
                      </a:r>
                      <a:r>
                        <a:rPr lang="en-GB" sz="1100" dirty="0" smtClean="0">
                          <a:hlinkClick r:id="rId2" action="ppaction://hlinksldjump"/>
                        </a:rPr>
                        <a:t> </a:t>
                      </a:r>
                      <a:r>
                        <a:rPr lang="en-GB" sz="1100" dirty="0" err="1" smtClean="0">
                          <a:hlinkClick r:id="rId2" action="ppaction://hlinksldjump"/>
                        </a:rPr>
                        <a:t>ppt</a:t>
                      </a:r>
                      <a:endParaRPr lang="en-GB" sz="1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b="1" dirty="0" err="1" smtClean="0"/>
                        <a:t>Ysgrifennu</a:t>
                      </a:r>
                      <a:r>
                        <a:rPr lang="en-GB" sz="1100" dirty="0" smtClean="0"/>
                        <a:t> – </a:t>
                      </a:r>
                      <a:r>
                        <a:rPr lang="en-GB" sz="1100" dirty="0" err="1" smtClean="0"/>
                        <a:t>portread</a:t>
                      </a:r>
                      <a:r>
                        <a:rPr lang="en-GB" sz="1100" dirty="0" smtClean="0"/>
                        <a:t> o </a:t>
                      </a:r>
                      <a:r>
                        <a:rPr lang="en-GB" sz="1100" dirty="0" err="1" smtClean="0"/>
                        <a:t>aelod</a:t>
                      </a:r>
                      <a:r>
                        <a:rPr lang="en-GB" sz="1100" dirty="0" smtClean="0"/>
                        <a:t> </a:t>
                      </a:r>
                      <a:r>
                        <a:rPr lang="en-GB" sz="1100" dirty="0" err="1" smtClean="0"/>
                        <a:t>o’u</a:t>
                      </a:r>
                      <a:r>
                        <a:rPr lang="en-GB" sz="1100" dirty="0" smtClean="0"/>
                        <a:t> </a:t>
                      </a:r>
                      <a:r>
                        <a:rPr lang="en-GB" sz="1100" dirty="0" err="1" smtClean="0"/>
                        <a:t>teulu</a:t>
                      </a:r>
                      <a:r>
                        <a:rPr lang="en-GB" sz="1100" dirty="0" smtClean="0"/>
                        <a:t>/</a:t>
                      </a:r>
                      <a:r>
                        <a:rPr lang="en-GB" sz="1100" dirty="0" err="1" smtClean="0"/>
                        <a:t>ffrind</a:t>
                      </a:r>
                      <a:endParaRPr lang="en-GB" sz="1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91055">
                <a:tc>
                  <a:txBody>
                    <a:bodyPr/>
                    <a:lstStyle/>
                    <a:p>
                      <a:r>
                        <a:rPr lang="en-GB" sz="1100" dirty="0" err="1" smtClean="0"/>
                        <a:t>Amser</a:t>
                      </a:r>
                      <a:r>
                        <a:rPr lang="en-GB" sz="1100" baseline="0" dirty="0" smtClean="0"/>
                        <a:t> </a:t>
                      </a:r>
                      <a:r>
                        <a:rPr lang="en-GB" sz="1100" baseline="0" dirty="0" err="1" smtClean="0"/>
                        <a:t>Hamdden</a:t>
                      </a:r>
                      <a:endParaRPr lang="en-GB" sz="1100" baseline="0" dirty="0" smtClean="0"/>
                    </a:p>
                    <a:p>
                      <a:endParaRPr lang="en-GB" sz="1100" dirty="0" smtClean="0"/>
                    </a:p>
                    <a:p>
                      <a:endParaRPr lang="en-GB" sz="1100" dirty="0" smtClean="0"/>
                    </a:p>
                    <a:p>
                      <a:endParaRPr lang="en-GB" sz="1100" dirty="0" smtClean="0"/>
                    </a:p>
                    <a:p>
                      <a:endParaRPr lang="en-GB" sz="1100" dirty="0" smtClean="0"/>
                    </a:p>
                    <a:p>
                      <a:endParaRPr lang="en-GB" sz="1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dirty="0" err="1" smtClean="0"/>
                        <a:t>Hobïau</a:t>
                      </a:r>
                      <a:r>
                        <a:rPr lang="en-GB" sz="1100" dirty="0" smtClean="0"/>
                        <a:t> a </a:t>
                      </a:r>
                      <a:r>
                        <a:rPr lang="en-GB" sz="1100" dirty="0" err="1" smtClean="0"/>
                        <a:t>chwaraeon</a:t>
                      </a:r>
                      <a:endParaRPr lang="en-GB" sz="1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dirty="0" err="1" smtClean="0"/>
                        <a:t>Berfau</a:t>
                      </a:r>
                      <a:r>
                        <a:rPr lang="en-GB" sz="1100" dirty="0" smtClean="0"/>
                        <a:t> a </a:t>
                      </a:r>
                      <a:r>
                        <a:rPr lang="en-GB" sz="1100" dirty="0" err="1" smtClean="0"/>
                        <a:t>geirfa</a:t>
                      </a:r>
                      <a:r>
                        <a:rPr lang="en-GB" sz="1100" dirty="0" smtClean="0"/>
                        <a:t> </a:t>
                      </a:r>
                      <a:r>
                        <a:rPr lang="en-GB" sz="1100" dirty="0" err="1" smtClean="0"/>
                        <a:t>chwaraeon</a:t>
                      </a:r>
                      <a:r>
                        <a:rPr lang="en-GB" sz="1100" dirty="0" smtClean="0"/>
                        <a:t>/</a:t>
                      </a:r>
                      <a:r>
                        <a:rPr lang="en-GB" sz="1100" dirty="0" err="1" smtClean="0"/>
                        <a:t>diddordebau</a:t>
                      </a:r>
                      <a:r>
                        <a:rPr lang="en-GB" sz="1100" baseline="0" dirty="0" smtClean="0"/>
                        <a:t> &gt; </a:t>
                      </a:r>
                      <a:r>
                        <a:rPr lang="en-GB" sz="1100" baseline="0" dirty="0" err="1" smtClean="0"/>
                        <a:t>heini</a:t>
                      </a:r>
                      <a:r>
                        <a:rPr lang="en-GB" sz="1100" baseline="0" dirty="0" smtClean="0"/>
                        <a:t> + </a:t>
                      </a:r>
                      <a:r>
                        <a:rPr lang="en-GB" sz="1100" baseline="0" dirty="0" err="1" smtClean="0"/>
                        <a:t>actif</a:t>
                      </a:r>
                      <a:r>
                        <a:rPr lang="en-GB" sz="1100" baseline="0" dirty="0" smtClean="0"/>
                        <a:t>/</a:t>
                      </a:r>
                      <a:r>
                        <a:rPr lang="en-GB" sz="1100" baseline="0" dirty="0" err="1" smtClean="0"/>
                        <a:t>diog</a:t>
                      </a:r>
                      <a:r>
                        <a:rPr lang="en-GB" sz="1100" baseline="0" dirty="0" smtClean="0"/>
                        <a:t>, </a:t>
                      </a:r>
                      <a:r>
                        <a:rPr lang="en-GB" sz="1100" baseline="0" dirty="0" err="1" smtClean="0"/>
                        <a:t>tu</a:t>
                      </a:r>
                      <a:r>
                        <a:rPr lang="en-GB" sz="1100" baseline="0" dirty="0" smtClean="0"/>
                        <a:t> </a:t>
                      </a:r>
                      <a:r>
                        <a:rPr lang="en-GB" sz="1100" baseline="0" dirty="0" err="1" smtClean="0"/>
                        <a:t>mewn</a:t>
                      </a:r>
                      <a:r>
                        <a:rPr lang="en-GB" sz="1100" baseline="0" dirty="0" smtClean="0"/>
                        <a:t>/</a:t>
                      </a:r>
                      <a:r>
                        <a:rPr lang="en-GB" sz="1100" baseline="0" dirty="0" err="1" smtClean="0"/>
                        <a:t>tu</a:t>
                      </a:r>
                      <a:r>
                        <a:rPr lang="en-GB" sz="1100" baseline="0" dirty="0" smtClean="0"/>
                        <a:t> </a:t>
                      </a:r>
                      <a:r>
                        <a:rPr lang="en-GB" sz="1100" baseline="0" dirty="0" err="1" smtClean="0"/>
                        <a:t>allan</a:t>
                      </a:r>
                      <a:endParaRPr lang="en-GB" sz="1100" baseline="0" dirty="0" smtClean="0"/>
                    </a:p>
                    <a:p>
                      <a:r>
                        <a:rPr lang="en-GB" sz="1100" baseline="0" dirty="0" err="1" smtClean="0"/>
                        <a:t>Enwau</a:t>
                      </a:r>
                      <a:r>
                        <a:rPr lang="en-GB" sz="1100" baseline="0" dirty="0" smtClean="0"/>
                        <a:t> – </a:t>
                      </a:r>
                      <a:r>
                        <a:rPr lang="en-GB" sz="1100" baseline="0" dirty="0" err="1" smtClean="0"/>
                        <a:t>cyfleusterau</a:t>
                      </a:r>
                      <a:r>
                        <a:rPr lang="en-GB" sz="1100" baseline="0" dirty="0" smtClean="0"/>
                        <a:t> (</a:t>
                      </a:r>
                      <a:r>
                        <a:rPr lang="en-GB" sz="1100" baseline="0" dirty="0" err="1" smtClean="0"/>
                        <a:t>unigol</a:t>
                      </a:r>
                      <a:r>
                        <a:rPr lang="en-GB" sz="1100" baseline="0" dirty="0" smtClean="0"/>
                        <a:t> a </a:t>
                      </a:r>
                      <a:r>
                        <a:rPr lang="en-GB" sz="1100" baseline="0" dirty="0" err="1" smtClean="0"/>
                        <a:t>lluosog</a:t>
                      </a:r>
                      <a:r>
                        <a:rPr lang="en-GB" sz="1100" baseline="0" dirty="0" smtClean="0"/>
                        <a:t>)</a:t>
                      </a:r>
                    </a:p>
                    <a:p>
                      <a:r>
                        <a:rPr lang="en-GB" sz="1100" dirty="0" err="1" smtClean="0"/>
                        <a:t>Bydda</a:t>
                      </a:r>
                      <a:r>
                        <a:rPr lang="en-GB" sz="1100" dirty="0" smtClean="0"/>
                        <a:t> </a:t>
                      </a:r>
                      <a:r>
                        <a:rPr lang="en-GB" sz="1100" dirty="0" err="1" smtClean="0"/>
                        <a:t>i’n</a:t>
                      </a:r>
                      <a:r>
                        <a:rPr lang="en-GB" sz="1100" dirty="0" smtClean="0"/>
                        <a:t>/</a:t>
                      </a:r>
                      <a:r>
                        <a:rPr lang="en-GB" sz="1100" dirty="0" err="1" smtClean="0"/>
                        <a:t>Fydda</a:t>
                      </a:r>
                      <a:r>
                        <a:rPr lang="en-GB" sz="1100" baseline="0" dirty="0" smtClean="0"/>
                        <a:t> i </a:t>
                      </a:r>
                      <a:r>
                        <a:rPr lang="en-GB" sz="1100" baseline="0" dirty="0" err="1" smtClean="0"/>
                        <a:t>ddim</a:t>
                      </a:r>
                      <a:r>
                        <a:rPr lang="en-GB" sz="1100" baseline="0" dirty="0" smtClean="0"/>
                        <a:t> </a:t>
                      </a:r>
                      <a:r>
                        <a:rPr lang="en-GB" sz="1100" baseline="0" dirty="0" err="1" smtClean="0"/>
                        <a:t>yn</a:t>
                      </a:r>
                      <a:endParaRPr lang="en-GB" sz="1100" baseline="0" dirty="0" smtClean="0"/>
                    </a:p>
                    <a:p>
                      <a:r>
                        <a:rPr lang="en-GB" sz="1100" baseline="0" dirty="0" err="1" smtClean="0"/>
                        <a:t>Rydw</a:t>
                      </a:r>
                      <a:r>
                        <a:rPr lang="en-GB" sz="1100" baseline="0" dirty="0" smtClean="0"/>
                        <a:t> i </a:t>
                      </a:r>
                      <a:r>
                        <a:rPr lang="en-GB" sz="1100" baseline="0" dirty="0" err="1" smtClean="0"/>
                        <a:t>wrth</a:t>
                      </a:r>
                      <a:r>
                        <a:rPr lang="en-GB" sz="1100" baseline="0" dirty="0" smtClean="0"/>
                        <a:t> </a:t>
                      </a:r>
                      <a:r>
                        <a:rPr lang="en-GB" sz="1100" baseline="0" dirty="0" err="1" smtClean="0"/>
                        <a:t>fy</a:t>
                      </a:r>
                      <a:r>
                        <a:rPr lang="en-GB" sz="1100" baseline="0" dirty="0" smtClean="0"/>
                        <a:t> </a:t>
                      </a:r>
                      <a:r>
                        <a:rPr lang="en-GB" sz="1100" baseline="0" dirty="0" err="1" smtClean="0"/>
                        <a:t>modd</a:t>
                      </a:r>
                      <a:r>
                        <a:rPr lang="en-GB" sz="1100" baseline="0" dirty="0" smtClean="0"/>
                        <a:t> </a:t>
                      </a:r>
                      <a:r>
                        <a:rPr lang="en-GB" sz="1100" baseline="0" dirty="0" err="1" smtClean="0"/>
                        <a:t>yn</a:t>
                      </a:r>
                      <a:r>
                        <a:rPr lang="en-GB" sz="1100" baseline="0" dirty="0" smtClean="0"/>
                        <a:t>/</a:t>
                      </a:r>
                      <a:r>
                        <a:rPr lang="en-GB" sz="1100" baseline="0" dirty="0" err="1" smtClean="0"/>
                        <a:t>efo</a:t>
                      </a:r>
                      <a:endParaRPr lang="en-GB" sz="1100" baseline="0" dirty="0" smtClean="0"/>
                    </a:p>
                    <a:p>
                      <a:r>
                        <a:rPr lang="en-GB" sz="1100" baseline="0" dirty="0" err="1" smtClean="0"/>
                        <a:t>Mae’n</a:t>
                      </a:r>
                      <a:r>
                        <a:rPr lang="en-GB" sz="1100" baseline="0" dirty="0" smtClean="0"/>
                        <a:t> well gen i__</a:t>
                      </a:r>
                      <a:r>
                        <a:rPr lang="en-GB" sz="1100" baseline="0" dirty="0" err="1" smtClean="0"/>
                        <a:t>na</a:t>
                      </a:r>
                      <a:r>
                        <a:rPr lang="en-GB" sz="1100" baseline="0" dirty="0" smtClean="0"/>
                        <a:t> __</a:t>
                      </a:r>
                    </a:p>
                    <a:p>
                      <a:r>
                        <a:rPr lang="en-GB" sz="1100" baseline="0" dirty="0" err="1" smtClean="0"/>
                        <a:t>Datblygu</a:t>
                      </a:r>
                      <a:r>
                        <a:rPr lang="en-GB" sz="1100" baseline="0" dirty="0" smtClean="0"/>
                        <a:t> </a:t>
                      </a:r>
                      <a:r>
                        <a:rPr lang="en-GB" sz="1100" baseline="0" dirty="0" err="1" smtClean="0"/>
                        <a:t>rhesymau</a:t>
                      </a:r>
                      <a:r>
                        <a:rPr lang="en-GB" sz="1100" baseline="0" dirty="0" smtClean="0"/>
                        <a:t> – </a:t>
                      </a:r>
                      <a:r>
                        <a:rPr lang="en-GB" sz="1100" baseline="0" dirty="0" err="1" smtClean="0"/>
                        <a:t>ansoddeiriau</a:t>
                      </a:r>
                      <a:r>
                        <a:rPr lang="en-GB" sz="1100" baseline="0" dirty="0" smtClean="0"/>
                        <a:t> + </a:t>
                      </a:r>
                      <a:r>
                        <a:rPr lang="en-GB" sz="1100" baseline="0" dirty="0" err="1" smtClean="0"/>
                        <a:t>ffeithiau</a:t>
                      </a:r>
                      <a:r>
                        <a:rPr lang="en-GB" sz="1100" baseline="0" dirty="0" smtClean="0"/>
                        <a:t> i </a:t>
                      </a:r>
                      <a:r>
                        <a:rPr lang="en-GB" sz="1100" baseline="0" dirty="0" err="1" smtClean="0"/>
                        <a:t>gefnogi</a:t>
                      </a:r>
                      <a:r>
                        <a:rPr lang="en-GB" sz="1100" baseline="0" dirty="0" smtClean="0"/>
                        <a:t> barn</a:t>
                      </a:r>
                    </a:p>
                    <a:p>
                      <a:r>
                        <a:rPr lang="en-GB" sz="1100" baseline="0" dirty="0" err="1" smtClean="0"/>
                        <a:t>Strwythurau</a:t>
                      </a:r>
                      <a:r>
                        <a:rPr lang="en-GB" sz="1100" baseline="0" dirty="0" smtClean="0"/>
                        <a:t> </a:t>
                      </a:r>
                      <a:r>
                        <a:rPr lang="en-GB" sz="1100" baseline="0" dirty="0" err="1" smtClean="0"/>
                        <a:t>cwestiwn</a:t>
                      </a:r>
                      <a:r>
                        <a:rPr lang="en-GB" sz="1100" baseline="0" dirty="0" smtClean="0"/>
                        <a:t> – </a:t>
                      </a:r>
                      <a:r>
                        <a:rPr lang="en-GB" sz="1100" baseline="0" dirty="0" err="1" smtClean="0"/>
                        <a:t>Wyt</a:t>
                      </a:r>
                      <a:r>
                        <a:rPr lang="en-GB" sz="1100" baseline="0" dirty="0" smtClean="0"/>
                        <a:t> </a:t>
                      </a:r>
                      <a:r>
                        <a:rPr lang="en-GB" sz="1100" baseline="0" dirty="0" err="1" smtClean="0"/>
                        <a:t>ti’n</a:t>
                      </a:r>
                      <a:r>
                        <a:rPr lang="en-GB" sz="1100" baseline="0" dirty="0" smtClean="0"/>
                        <a:t> </a:t>
                      </a:r>
                      <a:r>
                        <a:rPr lang="en-GB" sz="1100" baseline="0" dirty="0" err="1" smtClean="0"/>
                        <a:t>hoffi</a:t>
                      </a:r>
                      <a:r>
                        <a:rPr lang="en-GB" sz="1100" baseline="0" dirty="0" smtClean="0"/>
                        <a:t>..? </a:t>
                      </a:r>
                      <a:r>
                        <a:rPr lang="en-GB" sz="1100" baseline="0" dirty="0" err="1" smtClean="0"/>
                        <a:t>Fyddi</a:t>
                      </a:r>
                      <a:r>
                        <a:rPr lang="en-GB" sz="1100" baseline="0" dirty="0" smtClean="0"/>
                        <a:t> </a:t>
                      </a:r>
                      <a:r>
                        <a:rPr lang="en-GB" sz="1100" baseline="0" dirty="0" err="1" smtClean="0"/>
                        <a:t>di’n</a:t>
                      </a:r>
                      <a:r>
                        <a:rPr lang="en-GB" sz="1100" baseline="0" dirty="0" smtClean="0"/>
                        <a:t>..?</a:t>
                      </a:r>
                    </a:p>
                    <a:p>
                      <a:endParaRPr lang="en-GB" sz="1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82109">
                <a:tc>
                  <a:txBody>
                    <a:bodyPr/>
                    <a:lstStyle/>
                    <a:p>
                      <a:r>
                        <a:rPr lang="en-GB" sz="1100" dirty="0" err="1" smtClean="0"/>
                        <a:t>Technoleg</a:t>
                      </a:r>
                      <a:endParaRPr lang="en-GB" sz="1100" dirty="0" smtClean="0"/>
                    </a:p>
                    <a:p>
                      <a:endParaRPr lang="en-GB" sz="1100" dirty="0" smtClean="0"/>
                    </a:p>
                    <a:p>
                      <a:endParaRPr lang="en-GB" sz="1100" dirty="0" smtClean="0"/>
                    </a:p>
                    <a:p>
                      <a:endParaRPr lang="en-GB" sz="1100" dirty="0" smtClean="0"/>
                    </a:p>
                    <a:p>
                      <a:endParaRPr lang="en-GB" sz="1100" dirty="0" smtClean="0"/>
                    </a:p>
                    <a:p>
                      <a:endParaRPr lang="en-GB" sz="1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dirty="0" err="1" smtClean="0"/>
                        <a:t>Apiau</a:t>
                      </a:r>
                      <a:r>
                        <a:rPr lang="en-GB" sz="1100" dirty="0" smtClean="0"/>
                        <a:t>,</a:t>
                      </a:r>
                      <a:r>
                        <a:rPr lang="en-GB" sz="1100" baseline="0" dirty="0" smtClean="0"/>
                        <a:t> </a:t>
                      </a:r>
                      <a:r>
                        <a:rPr lang="en-GB" sz="1100" baseline="0" dirty="0" err="1" smtClean="0"/>
                        <a:t>gemau</a:t>
                      </a:r>
                      <a:r>
                        <a:rPr lang="en-GB" sz="1100" baseline="0" dirty="0" smtClean="0"/>
                        <a:t> </a:t>
                      </a:r>
                      <a:r>
                        <a:rPr lang="en-GB" sz="1100" baseline="0" dirty="0" err="1" smtClean="0"/>
                        <a:t>cyfrifiadur</a:t>
                      </a:r>
                      <a:r>
                        <a:rPr lang="en-GB" sz="1100" baseline="0" dirty="0" smtClean="0"/>
                        <a:t> a </a:t>
                      </a:r>
                      <a:r>
                        <a:rPr lang="en-GB" sz="1100" baseline="0" dirty="0" err="1" smtClean="0"/>
                        <a:t>gwylio’r</a:t>
                      </a:r>
                      <a:r>
                        <a:rPr lang="en-GB" sz="1100" baseline="0" dirty="0" smtClean="0"/>
                        <a:t> </a:t>
                      </a:r>
                      <a:r>
                        <a:rPr lang="en-GB" sz="1100" baseline="0" dirty="0" err="1" smtClean="0"/>
                        <a:t>teledu</a:t>
                      </a:r>
                      <a:endParaRPr lang="en-GB" sz="1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dirty="0" err="1" smtClean="0"/>
                        <a:t>Enwau</a:t>
                      </a:r>
                      <a:r>
                        <a:rPr lang="en-GB" sz="1100" dirty="0" smtClean="0"/>
                        <a:t> – </a:t>
                      </a:r>
                      <a:r>
                        <a:rPr lang="en-GB" sz="1100" dirty="0" err="1" smtClean="0"/>
                        <a:t>eitemau</a:t>
                      </a:r>
                      <a:r>
                        <a:rPr lang="en-GB" sz="1100" dirty="0" smtClean="0"/>
                        <a:t> </a:t>
                      </a:r>
                      <a:r>
                        <a:rPr lang="en-GB" sz="1100" dirty="0" err="1" smtClean="0"/>
                        <a:t>technolegol</a:t>
                      </a:r>
                      <a:endParaRPr lang="en-GB" sz="1100" dirty="0" smtClean="0"/>
                    </a:p>
                    <a:p>
                      <a:r>
                        <a:rPr lang="en-GB" sz="1100" dirty="0" err="1" smtClean="0"/>
                        <a:t>Berfau</a:t>
                      </a:r>
                      <a:r>
                        <a:rPr lang="en-GB" sz="1100" dirty="0" smtClean="0"/>
                        <a:t> </a:t>
                      </a:r>
                      <a:r>
                        <a:rPr lang="en-GB" sz="1100" dirty="0" err="1" smtClean="0"/>
                        <a:t>perthnasol</a:t>
                      </a:r>
                      <a:endParaRPr lang="en-GB" sz="1100" dirty="0" smtClean="0"/>
                    </a:p>
                    <a:p>
                      <a:r>
                        <a:rPr lang="en-GB" sz="1100" dirty="0" err="1" smtClean="0"/>
                        <a:t>Bydda</a:t>
                      </a:r>
                      <a:r>
                        <a:rPr lang="en-GB" sz="1100" dirty="0" smtClean="0"/>
                        <a:t> </a:t>
                      </a:r>
                      <a:r>
                        <a:rPr lang="en-GB" sz="1100" dirty="0" err="1" smtClean="0"/>
                        <a:t>i’n</a:t>
                      </a:r>
                      <a:r>
                        <a:rPr lang="en-GB" sz="1100" dirty="0" smtClean="0"/>
                        <a:t>/</a:t>
                      </a:r>
                      <a:r>
                        <a:rPr lang="en-GB" sz="1100" dirty="0" err="1" smtClean="0"/>
                        <a:t>Fydda</a:t>
                      </a:r>
                      <a:r>
                        <a:rPr lang="en-GB" sz="1100" dirty="0" smtClean="0"/>
                        <a:t> i </a:t>
                      </a:r>
                      <a:r>
                        <a:rPr lang="en-GB" sz="1100" dirty="0" err="1" smtClean="0"/>
                        <a:t>ddim</a:t>
                      </a:r>
                      <a:r>
                        <a:rPr lang="en-GB" sz="1100" dirty="0" smtClean="0"/>
                        <a:t> </a:t>
                      </a:r>
                      <a:r>
                        <a:rPr lang="en-GB" sz="1100" dirty="0" err="1" smtClean="0"/>
                        <a:t>yn</a:t>
                      </a:r>
                      <a:endParaRPr lang="en-GB" sz="1100" dirty="0" smtClean="0"/>
                    </a:p>
                    <a:p>
                      <a:r>
                        <a:rPr lang="en-GB" sz="1100" dirty="0" err="1" smtClean="0"/>
                        <a:t>Mae’n</a:t>
                      </a:r>
                      <a:r>
                        <a:rPr lang="en-GB" sz="1100" dirty="0" smtClean="0"/>
                        <a:t> well gen i__</a:t>
                      </a:r>
                      <a:r>
                        <a:rPr lang="en-GB" sz="1100" dirty="0" err="1" smtClean="0"/>
                        <a:t>na</a:t>
                      </a:r>
                      <a:r>
                        <a:rPr lang="en-GB" sz="1100" dirty="0" smtClean="0"/>
                        <a:t>__</a:t>
                      </a:r>
                    </a:p>
                    <a:p>
                      <a:r>
                        <a:rPr lang="en-GB" sz="1100" dirty="0" err="1" smtClean="0"/>
                        <a:t>Manteision</a:t>
                      </a:r>
                      <a:r>
                        <a:rPr lang="en-GB" sz="1100" dirty="0" smtClean="0"/>
                        <a:t>/</a:t>
                      </a:r>
                      <a:r>
                        <a:rPr lang="en-GB" sz="1100" dirty="0" err="1" smtClean="0"/>
                        <a:t>anfanteision</a:t>
                      </a:r>
                      <a:r>
                        <a:rPr lang="en-GB" sz="1100" dirty="0" smtClean="0"/>
                        <a:t> </a:t>
                      </a:r>
                      <a:r>
                        <a:rPr lang="en-GB" sz="1100" dirty="0" err="1" smtClean="0"/>
                        <a:t>defnyddio</a:t>
                      </a:r>
                      <a:r>
                        <a:rPr lang="en-GB" sz="1100" dirty="0" smtClean="0"/>
                        <a:t> </a:t>
                      </a:r>
                      <a:r>
                        <a:rPr lang="en-GB" sz="1100" dirty="0" err="1" smtClean="0"/>
                        <a:t>technoleg</a:t>
                      </a:r>
                      <a:endParaRPr lang="en-GB" sz="1100" dirty="0" smtClean="0"/>
                    </a:p>
                    <a:p>
                      <a:r>
                        <a:rPr lang="en-GB" sz="1100" dirty="0" err="1" smtClean="0"/>
                        <a:t>Mathau</a:t>
                      </a:r>
                      <a:r>
                        <a:rPr lang="en-GB" sz="1100" dirty="0" smtClean="0"/>
                        <a:t> o </a:t>
                      </a:r>
                      <a:r>
                        <a:rPr lang="en-GB" sz="1100" dirty="0" err="1" smtClean="0"/>
                        <a:t>raglenni</a:t>
                      </a:r>
                      <a:r>
                        <a:rPr lang="en-GB" sz="1100" dirty="0" smtClean="0"/>
                        <a:t> </a:t>
                      </a:r>
                      <a:r>
                        <a:rPr lang="en-GB" sz="1100" dirty="0" err="1" smtClean="0"/>
                        <a:t>teledu</a:t>
                      </a:r>
                      <a:endParaRPr lang="en-GB" sz="1100" dirty="0" smtClean="0"/>
                    </a:p>
                    <a:p>
                      <a:endParaRPr lang="en-GB" sz="1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782109">
                <a:tc>
                  <a:txBody>
                    <a:bodyPr/>
                    <a:lstStyle/>
                    <a:p>
                      <a:r>
                        <a:rPr lang="en-GB" sz="1100" dirty="0" err="1" smtClean="0"/>
                        <a:t>Sinema</a:t>
                      </a:r>
                      <a:r>
                        <a:rPr lang="en-GB" sz="1100" baseline="0" dirty="0" smtClean="0"/>
                        <a:t> a </a:t>
                      </a:r>
                      <a:r>
                        <a:rPr lang="en-GB" sz="1100" baseline="0" dirty="0" err="1" smtClean="0"/>
                        <a:t>ffilm</a:t>
                      </a:r>
                      <a:endParaRPr lang="en-GB" sz="1100" baseline="0" dirty="0" smtClean="0"/>
                    </a:p>
                    <a:p>
                      <a:endParaRPr lang="en-GB" sz="1100" baseline="0" dirty="0" smtClean="0"/>
                    </a:p>
                    <a:p>
                      <a:endParaRPr lang="en-GB" sz="1100" baseline="0" dirty="0" smtClean="0"/>
                    </a:p>
                    <a:p>
                      <a:endParaRPr lang="en-GB" sz="1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dirty="0" err="1" smtClean="0"/>
                        <a:t>Gwylio</a:t>
                      </a:r>
                      <a:r>
                        <a:rPr lang="en-GB" sz="1100" dirty="0" smtClean="0"/>
                        <a:t> </a:t>
                      </a:r>
                      <a:r>
                        <a:rPr lang="en-GB" sz="1100" dirty="0" err="1" smtClean="0"/>
                        <a:t>ffilmiau</a:t>
                      </a:r>
                      <a:r>
                        <a:rPr lang="en-GB" sz="1100" dirty="0" smtClean="0"/>
                        <a:t> </a:t>
                      </a:r>
                      <a:r>
                        <a:rPr lang="en-GB" sz="1100" dirty="0" err="1" smtClean="0"/>
                        <a:t>yn</a:t>
                      </a:r>
                      <a:r>
                        <a:rPr lang="en-GB" sz="1100" dirty="0" smtClean="0"/>
                        <a:t> y </a:t>
                      </a:r>
                      <a:r>
                        <a:rPr lang="en-GB" sz="1100" dirty="0" err="1" smtClean="0"/>
                        <a:t>sinema</a:t>
                      </a:r>
                      <a:r>
                        <a:rPr lang="en-GB" sz="1100" dirty="0" smtClean="0"/>
                        <a:t> o </a:t>
                      </a:r>
                      <a:r>
                        <a:rPr lang="en-GB" sz="1100" dirty="0" err="1" smtClean="0"/>
                        <a:t>gymharu</a:t>
                      </a:r>
                      <a:r>
                        <a:rPr lang="en-GB" sz="1100" dirty="0" smtClean="0"/>
                        <a:t> a </a:t>
                      </a:r>
                      <a:r>
                        <a:rPr lang="en-GB" sz="1100" dirty="0" err="1" smtClean="0"/>
                        <a:t>gwylio</a:t>
                      </a:r>
                      <a:r>
                        <a:rPr lang="en-GB" sz="1100" dirty="0" smtClean="0"/>
                        <a:t> </a:t>
                      </a:r>
                      <a:r>
                        <a:rPr lang="en-GB" sz="1100" dirty="0" err="1" smtClean="0"/>
                        <a:t>ffilm</a:t>
                      </a:r>
                      <a:r>
                        <a:rPr lang="en-GB" sz="1100" dirty="0" smtClean="0"/>
                        <a:t> </a:t>
                      </a:r>
                      <a:r>
                        <a:rPr lang="en-GB" sz="1100" dirty="0" err="1" smtClean="0"/>
                        <a:t>ar</a:t>
                      </a:r>
                      <a:r>
                        <a:rPr lang="en-GB" sz="1100" dirty="0" smtClean="0"/>
                        <a:t> DVD</a:t>
                      </a:r>
                      <a:endParaRPr lang="en-GB" sz="1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dirty="0" err="1" smtClean="0"/>
                        <a:t>Mathau</a:t>
                      </a:r>
                      <a:r>
                        <a:rPr lang="en-GB" sz="1100" dirty="0" smtClean="0"/>
                        <a:t> o </a:t>
                      </a:r>
                      <a:r>
                        <a:rPr lang="en-GB" sz="1100" dirty="0" err="1" smtClean="0"/>
                        <a:t>ffilmiau</a:t>
                      </a:r>
                      <a:endParaRPr lang="en-GB" sz="1100" dirty="0" smtClean="0"/>
                    </a:p>
                    <a:p>
                      <a:r>
                        <a:rPr lang="en-GB" sz="1100" dirty="0" err="1" smtClean="0"/>
                        <a:t>Datblygu</a:t>
                      </a:r>
                      <a:r>
                        <a:rPr lang="en-GB" sz="1100" dirty="0" smtClean="0"/>
                        <a:t> </a:t>
                      </a:r>
                      <a:r>
                        <a:rPr lang="en-GB" sz="1100" dirty="0" err="1" smtClean="0"/>
                        <a:t>rhesymau</a:t>
                      </a:r>
                      <a:r>
                        <a:rPr lang="en-GB" sz="1100" dirty="0" smtClean="0"/>
                        <a:t> </a:t>
                      </a:r>
                      <a:r>
                        <a:rPr lang="en-GB" sz="1100" dirty="0" err="1" smtClean="0"/>
                        <a:t>perthnasol</a:t>
                      </a:r>
                      <a:r>
                        <a:rPr lang="en-GB" sz="1100" dirty="0" smtClean="0"/>
                        <a:t> </a:t>
                      </a:r>
                      <a:r>
                        <a:rPr lang="en-GB" sz="1100" dirty="0" err="1" smtClean="0"/>
                        <a:t>heb</a:t>
                      </a:r>
                      <a:r>
                        <a:rPr lang="en-GB" sz="1100" dirty="0" smtClean="0"/>
                        <a:t> </a:t>
                      </a:r>
                      <a:r>
                        <a:rPr lang="en-GB" sz="1100" dirty="0" err="1" smtClean="0"/>
                        <a:t>orddibynnu</a:t>
                      </a:r>
                      <a:r>
                        <a:rPr lang="en-GB" sz="1100" dirty="0" smtClean="0"/>
                        <a:t> </a:t>
                      </a:r>
                      <a:r>
                        <a:rPr lang="en-GB" sz="1100" dirty="0" err="1" smtClean="0"/>
                        <a:t>ar</a:t>
                      </a:r>
                      <a:r>
                        <a:rPr lang="en-GB" sz="1100" dirty="0" smtClean="0"/>
                        <a:t> </a:t>
                      </a:r>
                      <a:r>
                        <a:rPr lang="en-GB" sz="1100" dirty="0" err="1" smtClean="0"/>
                        <a:t>ansoddeiriau</a:t>
                      </a:r>
                      <a:r>
                        <a:rPr lang="en-GB" sz="1100" dirty="0" smtClean="0"/>
                        <a:t> </a:t>
                      </a:r>
                      <a:r>
                        <a:rPr lang="en-GB" sz="1100" dirty="0" err="1" smtClean="0"/>
                        <a:t>yn</a:t>
                      </a:r>
                      <a:r>
                        <a:rPr lang="en-GB" sz="1100" dirty="0" smtClean="0"/>
                        <a:t> </a:t>
                      </a:r>
                      <a:r>
                        <a:rPr lang="en-GB" sz="1100" dirty="0" err="1" smtClean="0"/>
                        <a:t>unig</a:t>
                      </a:r>
                      <a:endParaRPr lang="en-GB" sz="1100" dirty="0" smtClean="0"/>
                    </a:p>
                    <a:p>
                      <a:endParaRPr lang="en-GB" sz="1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450166" y="6492875"/>
            <a:ext cx="5334000" cy="365125"/>
          </a:xfrm>
        </p:spPr>
        <p:txBody>
          <a:bodyPr/>
          <a:lstStyle/>
          <a:p>
            <a:r>
              <a:rPr lang="en-GB" dirty="0" err="1" smtClean="0"/>
              <a:t>Cynllun</a:t>
            </a:r>
            <a:r>
              <a:rPr lang="en-GB" dirty="0" smtClean="0"/>
              <a:t> </a:t>
            </a:r>
            <a:r>
              <a:rPr lang="en-GB" dirty="0" err="1" smtClean="0"/>
              <a:t>Gwaith</a:t>
            </a:r>
            <a:r>
              <a:rPr lang="en-GB" dirty="0" smtClean="0"/>
              <a:t> TGAU </a:t>
            </a:r>
            <a:r>
              <a:rPr lang="en-GB" dirty="0" err="1" smtClean="0"/>
              <a:t>Cymraeg</a:t>
            </a:r>
            <a:r>
              <a:rPr lang="en-GB" dirty="0" smtClean="0"/>
              <a:t> Ail </a:t>
            </a:r>
            <a:r>
              <a:rPr lang="en-GB" dirty="0" err="1" smtClean="0"/>
              <a:t>Iaith</a:t>
            </a:r>
            <a:r>
              <a:rPr lang="en-GB" dirty="0" smtClean="0"/>
              <a:t> 2017 - YSGOL EIRIAS + YSGOL ABERCONWY </a:t>
            </a:r>
            <a:endParaRPr lang="en-GB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267545" y="217487"/>
            <a:ext cx="737429" cy="522000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39072817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57198387"/>
              </p:ext>
            </p:extLst>
          </p:nvPr>
        </p:nvGraphicFramePr>
        <p:xfrm>
          <a:off x="110067" y="115358"/>
          <a:ext cx="11929533" cy="5861265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838200"/>
                <a:gridCol w="2144184"/>
                <a:gridCol w="3113616"/>
                <a:gridCol w="3302000"/>
                <a:gridCol w="2531533"/>
              </a:tblGrid>
              <a:tr h="391055">
                <a:tc>
                  <a:txBody>
                    <a:bodyPr/>
                    <a:lstStyle/>
                    <a:p>
                      <a:r>
                        <a:rPr lang="en-GB" sz="1100" b="0" dirty="0" err="1" smtClean="0">
                          <a:solidFill>
                            <a:schemeClr val="tx1"/>
                          </a:solidFill>
                        </a:rPr>
                        <a:t>Ysgol</a:t>
                      </a:r>
                      <a:endParaRPr lang="en-GB" sz="1100" b="0" dirty="0" smtClean="0">
                        <a:solidFill>
                          <a:schemeClr val="tx1"/>
                        </a:solidFill>
                      </a:endParaRPr>
                    </a:p>
                    <a:p>
                      <a:endParaRPr lang="en-GB" sz="1100" b="0" dirty="0" smtClean="0">
                        <a:solidFill>
                          <a:schemeClr val="tx1"/>
                        </a:solidFill>
                      </a:endParaRPr>
                    </a:p>
                    <a:p>
                      <a:endParaRPr lang="en-GB" sz="1100" b="0" dirty="0" smtClean="0">
                        <a:solidFill>
                          <a:schemeClr val="tx1"/>
                        </a:solidFill>
                      </a:endParaRPr>
                    </a:p>
                    <a:p>
                      <a:endParaRPr lang="en-GB" sz="1100" b="0" dirty="0" smtClean="0">
                        <a:solidFill>
                          <a:schemeClr val="tx1"/>
                        </a:solidFill>
                      </a:endParaRPr>
                    </a:p>
                    <a:p>
                      <a:endParaRPr lang="en-GB" sz="11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b="0" dirty="0" err="1" smtClean="0">
                          <a:solidFill>
                            <a:schemeClr val="tx1"/>
                          </a:solidFill>
                        </a:rPr>
                        <a:t>Trafod</a:t>
                      </a:r>
                      <a:r>
                        <a:rPr lang="en-GB" sz="1100" b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GB" sz="1100" b="0" dirty="0" err="1" smtClean="0">
                          <a:solidFill>
                            <a:schemeClr val="tx1"/>
                          </a:solidFill>
                        </a:rPr>
                        <a:t>bywyd</a:t>
                      </a:r>
                      <a:r>
                        <a:rPr lang="en-GB" sz="1100" b="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GB" sz="1100" b="0" baseline="0" dirty="0" err="1" smtClean="0">
                          <a:solidFill>
                            <a:schemeClr val="tx1"/>
                          </a:solidFill>
                        </a:rPr>
                        <a:t>beunyddiol</a:t>
                      </a:r>
                      <a:r>
                        <a:rPr lang="en-GB" sz="1100" b="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GB" sz="1100" b="0" baseline="0" dirty="0" err="1" smtClean="0">
                          <a:solidFill>
                            <a:schemeClr val="tx1"/>
                          </a:solidFill>
                        </a:rPr>
                        <a:t>mewn</a:t>
                      </a:r>
                      <a:r>
                        <a:rPr lang="en-GB" sz="1100" b="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GB" sz="1100" b="0" baseline="0" dirty="0" err="1" smtClean="0">
                          <a:solidFill>
                            <a:schemeClr val="tx1"/>
                          </a:solidFill>
                        </a:rPr>
                        <a:t>ysgol</a:t>
                      </a:r>
                      <a:r>
                        <a:rPr lang="en-GB" sz="1100" b="0" baseline="0" dirty="0" smtClean="0">
                          <a:solidFill>
                            <a:schemeClr val="tx1"/>
                          </a:solidFill>
                        </a:rPr>
                        <a:t> a </a:t>
                      </a:r>
                      <a:r>
                        <a:rPr lang="en-GB" sz="1100" b="0" baseline="0" dirty="0" err="1" smtClean="0">
                          <a:solidFill>
                            <a:schemeClr val="tx1"/>
                          </a:solidFill>
                        </a:rPr>
                        <a:t>phrofiadau</a:t>
                      </a:r>
                      <a:r>
                        <a:rPr lang="en-GB" sz="1100" b="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GB" sz="1100" b="0" baseline="0" dirty="0" err="1" smtClean="0">
                          <a:solidFill>
                            <a:schemeClr val="tx1"/>
                          </a:solidFill>
                        </a:rPr>
                        <a:t>enhangach</a:t>
                      </a:r>
                      <a:r>
                        <a:rPr lang="en-GB" sz="1100" b="0" baseline="0" dirty="0" smtClean="0">
                          <a:solidFill>
                            <a:schemeClr val="tx1"/>
                          </a:solidFill>
                        </a:rPr>
                        <a:t> – </a:t>
                      </a:r>
                      <a:r>
                        <a:rPr lang="en-GB" sz="1100" b="0" baseline="0" dirty="0" err="1" smtClean="0">
                          <a:solidFill>
                            <a:schemeClr val="tx1"/>
                          </a:solidFill>
                        </a:rPr>
                        <a:t>Penwythnos</a:t>
                      </a:r>
                      <a:r>
                        <a:rPr lang="en-GB" sz="1100" b="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GB" sz="1100" b="0" baseline="0" dirty="0" err="1" smtClean="0">
                          <a:solidFill>
                            <a:schemeClr val="tx1"/>
                          </a:solidFill>
                        </a:rPr>
                        <a:t>yng</a:t>
                      </a:r>
                      <a:r>
                        <a:rPr lang="en-GB" sz="1100" b="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GB" sz="1100" b="0" baseline="0" dirty="0" err="1" smtClean="0">
                          <a:solidFill>
                            <a:schemeClr val="tx1"/>
                          </a:solidFill>
                        </a:rPr>
                        <a:t>Nglan-llyn</a:t>
                      </a:r>
                      <a:r>
                        <a:rPr lang="en-GB" sz="1100" b="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GB" sz="1100" b="0" baseline="0" dirty="0" err="1" smtClean="0">
                          <a:solidFill>
                            <a:schemeClr val="tx1"/>
                          </a:solidFill>
                        </a:rPr>
                        <a:t>Wythnos</a:t>
                      </a:r>
                      <a:r>
                        <a:rPr lang="en-GB" sz="1100" b="0" baseline="0" dirty="0" smtClean="0">
                          <a:solidFill>
                            <a:schemeClr val="tx1"/>
                          </a:solidFill>
                        </a:rPr>
                        <a:t> Her </a:t>
                      </a:r>
                      <a:r>
                        <a:rPr lang="en-GB" sz="1100" b="0" baseline="0" dirty="0" err="1" smtClean="0">
                          <a:solidFill>
                            <a:schemeClr val="tx1"/>
                          </a:solidFill>
                        </a:rPr>
                        <a:t>Gymunedol</a:t>
                      </a:r>
                      <a:r>
                        <a:rPr lang="en-GB" sz="1100" b="0" baseline="0" dirty="0" smtClean="0">
                          <a:solidFill>
                            <a:schemeClr val="tx1"/>
                          </a:solidFill>
                        </a:rPr>
                        <a:t>, </a:t>
                      </a:r>
                      <a:r>
                        <a:rPr lang="en-GB" sz="1100" b="0" baseline="0" dirty="0" err="1" smtClean="0">
                          <a:solidFill>
                            <a:schemeClr val="tx1"/>
                          </a:solidFill>
                        </a:rPr>
                        <a:t>Gwobr</a:t>
                      </a:r>
                      <a:r>
                        <a:rPr lang="en-GB" sz="1100" b="0" baseline="0" dirty="0" smtClean="0">
                          <a:solidFill>
                            <a:schemeClr val="tx1"/>
                          </a:solidFill>
                        </a:rPr>
                        <a:t> Dug </a:t>
                      </a:r>
                      <a:r>
                        <a:rPr lang="en-GB" sz="1100" b="0" baseline="0" dirty="0" err="1" smtClean="0">
                          <a:solidFill>
                            <a:schemeClr val="tx1"/>
                          </a:solidFill>
                        </a:rPr>
                        <a:t>Caerdedin</a:t>
                      </a:r>
                      <a:r>
                        <a:rPr lang="en-GB" sz="1100" b="0" baseline="0" dirty="0" smtClean="0">
                          <a:solidFill>
                            <a:schemeClr val="tx1"/>
                          </a:solidFill>
                        </a:rPr>
                        <a:t>, </a:t>
                      </a:r>
                      <a:r>
                        <a:rPr lang="en-GB" sz="1100" b="0" baseline="0" dirty="0" err="1" smtClean="0">
                          <a:solidFill>
                            <a:schemeClr val="tx1"/>
                          </a:solidFill>
                        </a:rPr>
                        <a:t>tripiau</a:t>
                      </a:r>
                      <a:r>
                        <a:rPr lang="en-GB" sz="1100" b="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GB" sz="1100" b="0" baseline="0" dirty="0" err="1" smtClean="0">
                          <a:solidFill>
                            <a:schemeClr val="tx1"/>
                          </a:solidFill>
                        </a:rPr>
                        <a:t>arbennig</a:t>
                      </a:r>
                      <a:endParaRPr lang="en-GB" sz="1100" b="0" baseline="0" dirty="0" smtClean="0">
                        <a:solidFill>
                          <a:schemeClr val="tx1"/>
                        </a:solidFill>
                      </a:endParaRPr>
                    </a:p>
                    <a:p>
                      <a:endParaRPr lang="en-GB" sz="11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b="0" dirty="0" err="1" smtClean="0">
                          <a:solidFill>
                            <a:schemeClr val="tx1"/>
                          </a:solidFill>
                        </a:rPr>
                        <a:t>Pynciau’r</a:t>
                      </a:r>
                      <a:r>
                        <a:rPr lang="en-GB" sz="1100" b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GB" sz="1100" b="0" dirty="0" err="1" smtClean="0">
                          <a:solidFill>
                            <a:schemeClr val="tx1"/>
                          </a:solidFill>
                        </a:rPr>
                        <a:t>ysgol</a:t>
                      </a:r>
                      <a:endParaRPr lang="en-GB" sz="1100" b="0" dirty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GB" sz="1100" b="0" dirty="0" smtClean="0">
                          <a:solidFill>
                            <a:schemeClr val="tx1"/>
                          </a:solidFill>
                        </a:rPr>
                        <a:t>Y </a:t>
                      </a:r>
                      <a:r>
                        <a:rPr lang="en-GB" sz="1100" b="0" dirty="0" err="1" smtClean="0">
                          <a:solidFill>
                            <a:schemeClr val="tx1"/>
                          </a:solidFill>
                        </a:rPr>
                        <a:t>gorffennol</a:t>
                      </a:r>
                      <a:r>
                        <a:rPr lang="en-GB" sz="1100" b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GB" sz="1100" b="0" dirty="0" err="1" smtClean="0">
                          <a:solidFill>
                            <a:schemeClr val="tx1"/>
                          </a:solidFill>
                        </a:rPr>
                        <a:t>cryno</a:t>
                      </a:r>
                      <a:r>
                        <a:rPr lang="en-GB" sz="1100" b="0" baseline="0" dirty="0" smtClean="0">
                          <a:solidFill>
                            <a:schemeClr val="tx1"/>
                          </a:solidFill>
                        </a:rPr>
                        <a:t> + y </a:t>
                      </a:r>
                      <a:r>
                        <a:rPr lang="en-GB" sz="1100" b="0" baseline="0" dirty="0" err="1" smtClean="0">
                          <a:solidFill>
                            <a:schemeClr val="tx1"/>
                          </a:solidFill>
                        </a:rPr>
                        <a:t>ffurfiau</a:t>
                      </a:r>
                      <a:r>
                        <a:rPr lang="en-GB" sz="1100" b="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GB" sz="1100" b="0" baseline="0" dirty="0" err="1" smtClean="0">
                          <a:solidFill>
                            <a:schemeClr val="tx1"/>
                          </a:solidFill>
                        </a:rPr>
                        <a:t>afreolaidd</a:t>
                      </a:r>
                      <a:endParaRPr lang="en-GB" sz="1100" b="0" baseline="0" dirty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GB" sz="1100" b="0" dirty="0" err="1" smtClean="0">
                          <a:solidFill>
                            <a:schemeClr val="tx1"/>
                          </a:solidFill>
                        </a:rPr>
                        <a:t>Geirfa</a:t>
                      </a:r>
                      <a:r>
                        <a:rPr lang="en-GB" sz="1100" b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GB" sz="1100" b="0" dirty="0" err="1" smtClean="0">
                          <a:solidFill>
                            <a:schemeClr val="tx1"/>
                          </a:solidFill>
                        </a:rPr>
                        <a:t>Gwobr</a:t>
                      </a:r>
                      <a:r>
                        <a:rPr lang="en-GB" sz="1100" b="0" dirty="0" smtClean="0">
                          <a:solidFill>
                            <a:schemeClr val="tx1"/>
                          </a:solidFill>
                        </a:rPr>
                        <a:t> Dug </a:t>
                      </a:r>
                      <a:r>
                        <a:rPr lang="en-GB" sz="1100" b="0" dirty="0" err="1" smtClean="0">
                          <a:solidFill>
                            <a:schemeClr val="tx1"/>
                          </a:solidFill>
                        </a:rPr>
                        <a:t>Caeredin</a:t>
                      </a:r>
                      <a:endParaRPr lang="en-GB" sz="1100" b="0" dirty="0" smtClean="0">
                        <a:solidFill>
                          <a:schemeClr val="tx1"/>
                        </a:solidFill>
                      </a:endParaRPr>
                    </a:p>
                    <a:p>
                      <a:endParaRPr lang="en-GB" sz="1100" b="0" dirty="0" smtClean="0">
                        <a:solidFill>
                          <a:schemeClr val="tx1"/>
                        </a:solidFill>
                      </a:endParaRPr>
                    </a:p>
                    <a:p>
                      <a:endParaRPr lang="en-GB" sz="11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1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1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91055">
                <a:tc>
                  <a:txBody>
                    <a:bodyPr/>
                    <a:lstStyle/>
                    <a:p>
                      <a:r>
                        <a:rPr lang="en-GB" sz="1000" dirty="0" err="1" smtClean="0"/>
                        <a:t>Dinasyddion</a:t>
                      </a:r>
                      <a:r>
                        <a:rPr lang="en-GB" sz="1000" dirty="0" smtClean="0"/>
                        <a:t> da</a:t>
                      </a:r>
                    </a:p>
                    <a:p>
                      <a:endParaRPr lang="en-GB" sz="1000" dirty="0" smtClean="0"/>
                    </a:p>
                    <a:p>
                      <a:endParaRPr lang="en-GB" sz="1000" dirty="0" smtClean="0"/>
                    </a:p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dirty="0" err="1" smtClean="0"/>
                        <a:t>Yn</a:t>
                      </a:r>
                      <a:r>
                        <a:rPr lang="en-GB" sz="1100" baseline="0" dirty="0" smtClean="0"/>
                        <a:t> </a:t>
                      </a:r>
                      <a:r>
                        <a:rPr lang="en-GB" sz="1100" baseline="0" dirty="0" err="1" smtClean="0"/>
                        <a:t>yr</a:t>
                      </a:r>
                      <a:r>
                        <a:rPr lang="en-GB" sz="1100" baseline="0" dirty="0" smtClean="0"/>
                        <a:t> </a:t>
                      </a:r>
                      <a:r>
                        <a:rPr lang="en-GB" sz="1100" baseline="0" dirty="0" err="1" smtClean="0"/>
                        <a:t>ysgol</a:t>
                      </a:r>
                      <a:r>
                        <a:rPr lang="en-GB" sz="1100" baseline="0" dirty="0" smtClean="0"/>
                        <a:t> - </a:t>
                      </a:r>
                      <a:r>
                        <a:rPr lang="en-GB" sz="1100" baseline="0" dirty="0" err="1" smtClean="0"/>
                        <a:t>bwlio</a:t>
                      </a:r>
                      <a:endParaRPr lang="en-GB" sz="1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82109">
                <a:tc>
                  <a:txBody>
                    <a:bodyPr/>
                    <a:lstStyle/>
                    <a:p>
                      <a:r>
                        <a:rPr lang="en-GB" sz="1000" dirty="0" err="1" smtClean="0"/>
                        <a:t>Dinasyddion</a:t>
                      </a:r>
                      <a:r>
                        <a:rPr lang="en-GB" sz="1000" dirty="0" smtClean="0"/>
                        <a:t> da</a:t>
                      </a:r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dirty="0" err="1" smtClean="0"/>
                        <a:t>Yn</a:t>
                      </a:r>
                      <a:r>
                        <a:rPr lang="en-GB" sz="1100" dirty="0" smtClean="0"/>
                        <a:t> y </a:t>
                      </a:r>
                      <a:r>
                        <a:rPr lang="en-GB" sz="1100" dirty="0" err="1" smtClean="0"/>
                        <a:t>gymdeithas</a:t>
                      </a:r>
                      <a:r>
                        <a:rPr lang="en-GB" sz="1100" dirty="0" smtClean="0"/>
                        <a:t> – </a:t>
                      </a:r>
                      <a:r>
                        <a:rPr lang="en-GB" sz="1100" dirty="0" err="1" smtClean="0"/>
                        <a:t>amgylchedd</a:t>
                      </a:r>
                      <a:r>
                        <a:rPr lang="en-GB" sz="1100" dirty="0" smtClean="0"/>
                        <a:t> (</a:t>
                      </a:r>
                      <a:r>
                        <a:rPr lang="en-GB" sz="1100" dirty="0" err="1" smtClean="0"/>
                        <a:t>gan</a:t>
                      </a:r>
                      <a:r>
                        <a:rPr lang="en-GB" sz="1100" dirty="0" smtClean="0"/>
                        <a:t> </a:t>
                      </a:r>
                      <a:r>
                        <a:rPr lang="en-GB" sz="1100" dirty="0" err="1" smtClean="0"/>
                        <a:t>gynnwys</a:t>
                      </a:r>
                      <a:r>
                        <a:rPr lang="en-GB" sz="1100" dirty="0" smtClean="0"/>
                        <a:t> </a:t>
                      </a:r>
                      <a:r>
                        <a:rPr lang="en-GB" sz="1100" dirty="0" err="1" smtClean="0"/>
                        <a:t>gwaith</a:t>
                      </a:r>
                      <a:r>
                        <a:rPr lang="en-GB" sz="1100" dirty="0" smtClean="0"/>
                        <a:t> </a:t>
                      </a:r>
                      <a:r>
                        <a:rPr lang="en-GB" sz="1100" dirty="0" err="1" smtClean="0"/>
                        <a:t>ar</a:t>
                      </a:r>
                      <a:r>
                        <a:rPr lang="en-GB" sz="1100" dirty="0" smtClean="0"/>
                        <a:t> y </a:t>
                      </a:r>
                      <a:r>
                        <a:rPr lang="en-GB" sz="1100" dirty="0" err="1" smtClean="0"/>
                        <a:t>cartref</a:t>
                      </a:r>
                      <a:r>
                        <a:rPr lang="en-GB" sz="1100" dirty="0" smtClean="0"/>
                        <a:t>)</a:t>
                      </a:r>
                      <a:endParaRPr lang="en-GB" sz="1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782109">
                <a:tc>
                  <a:txBody>
                    <a:bodyPr/>
                    <a:lstStyle/>
                    <a:p>
                      <a:r>
                        <a:rPr lang="en-GB" sz="1000" b="0" dirty="0" err="1" smtClean="0">
                          <a:solidFill>
                            <a:schemeClr val="tx1"/>
                          </a:solidFill>
                        </a:rPr>
                        <a:t>Dinasyddion</a:t>
                      </a:r>
                      <a:r>
                        <a:rPr lang="en-GB" sz="1000" b="0" dirty="0" smtClean="0">
                          <a:solidFill>
                            <a:schemeClr val="tx1"/>
                          </a:solidFill>
                        </a:rPr>
                        <a:t> da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b="0" dirty="0" err="1" smtClean="0">
                          <a:solidFill>
                            <a:schemeClr val="tx1"/>
                          </a:solidFill>
                        </a:rPr>
                        <a:t>Yn</a:t>
                      </a:r>
                      <a:r>
                        <a:rPr lang="en-GB" sz="1100" b="0" dirty="0" smtClean="0">
                          <a:solidFill>
                            <a:schemeClr val="tx1"/>
                          </a:solidFill>
                        </a:rPr>
                        <a:t> y </a:t>
                      </a:r>
                      <a:r>
                        <a:rPr lang="en-GB" sz="1100" b="0" dirty="0" err="1" smtClean="0">
                          <a:solidFill>
                            <a:schemeClr val="tx1"/>
                          </a:solidFill>
                        </a:rPr>
                        <a:t>gymdeithas</a:t>
                      </a:r>
                      <a:r>
                        <a:rPr lang="en-GB" sz="1100" b="0" dirty="0" smtClean="0">
                          <a:solidFill>
                            <a:schemeClr val="tx1"/>
                          </a:solidFill>
                        </a:rPr>
                        <a:t> – </a:t>
                      </a:r>
                      <a:r>
                        <a:rPr lang="en-GB" sz="1100" b="0" dirty="0" err="1" smtClean="0">
                          <a:solidFill>
                            <a:schemeClr val="tx1"/>
                          </a:solidFill>
                        </a:rPr>
                        <a:t>arferion</a:t>
                      </a:r>
                      <a:r>
                        <a:rPr lang="en-GB" sz="1100" b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GB" sz="1100" b="0" dirty="0" err="1" smtClean="0">
                          <a:solidFill>
                            <a:schemeClr val="tx1"/>
                          </a:solidFill>
                        </a:rPr>
                        <a:t>drwg</a:t>
                      </a:r>
                      <a:endParaRPr lang="en-GB" sz="11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82109">
                <a:tc>
                  <a:txBody>
                    <a:bodyPr/>
                    <a:lstStyle/>
                    <a:p>
                      <a:r>
                        <a:rPr lang="en-GB" sz="1100" dirty="0" err="1" smtClean="0"/>
                        <a:t>Bwyta’n</a:t>
                      </a:r>
                      <a:r>
                        <a:rPr lang="en-GB" sz="1100" dirty="0" smtClean="0"/>
                        <a:t> </a:t>
                      </a:r>
                      <a:r>
                        <a:rPr lang="en-GB" sz="1100" dirty="0" err="1" smtClean="0"/>
                        <a:t>iach</a:t>
                      </a:r>
                      <a:r>
                        <a:rPr lang="en-GB" sz="1100" dirty="0" smtClean="0"/>
                        <a:t> a </a:t>
                      </a:r>
                      <a:r>
                        <a:rPr lang="en-GB" sz="1100" dirty="0" err="1" smtClean="0"/>
                        <a:t>chadw’n</a:t>
                      </a:r>
                      <a:r>
                        <a:rPr lang="en-GB" sz="1100" dirty="0" smtClean="0"/>
                        <a:t> </a:t>
                      </a:r>
                      <a:r>
                        <a:rPr lang="en-GB" sz="1100" dirty="0" err="1" smtClean="0"/>
                        <a:t>heini</a:t>
                      </a:r>
                      <a:endParaRPr lang="en-GB" sz="1100" dirty="0" smtClean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dirty="0" err="1" smtClean="0"/>
                        <a:t>Manteision</a:t>
                      </a:r>
                      <a:r>
                        <a:rPr lang="en-GB" sz="1100" dirty="0" smtClean="0"/>
                        <a:t> </a:t>
                      </a:r>
                      <a:r>
                        <a:rPr lang="en-GB" sz="1100" dirty="0" err="1" smtClean="0"/>
                        <a:t>byw</a:t>
                      </a:r>
                      <a:r>
                        <a:rPr lang="en-GB" sz="1100" dirty="0" smtClean="0"/>
                        <a:t> </a:t>
                      </a:r>
                      <a:r>
                        <a:rPr lang="en-GB" sz="1100" dirty="0" err="1" smtClean="0"/>
                        <a:t>bywyd</a:t>
                      </a:r>
                      <a:r>
                        <a:rPr lang="en-GB" sz="1100" dirty="0" smtClean="0"/>
                        <a:t> </a:t>
                      </a:r>
                      <a:r>
                        <a:rPr lang="en-GB" sz="1100" dirty="0" err="1" smtClean="0"/>
                        <a:t>iach</a:t>
                      </a:r>
                      <a:endParaRPr lang="en-GB" sz="1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782109">
                <a:tc>
                  <a:txBody>
                    <a:bodyPr/>
                    <a:lstStyle/>
                    <a:p>
                      <a:r>
                        <a:rPr lang="en-GB" sz="1100" dirty="0" err="1" smtClean="0"/>
                        <a:t>Ffasiwn</a:t>
                      </a:r>
                      <a:r>
                        <a:rPr lang="en-GB" sz="1100" dirty="0" smtClean="0"/>
                        <a:t> a </a:t>
                      </a:r>
                      <a:r>
                        <a:rPr lang="en-GB" sz="1100" dirty="0" err="1" smtClean="0"/>
                        <a:t>siopa</a:t>
                      </a:r>
                      <a:endParaRPr lang="en-GB" sz="1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dirty="0" err="1" smtClean="0"/>
                        <a:t>Trafod</a:t>
                      </a:r>
                      <a:r>
                        <a:rPr lang="en-GB" sz="1100" baseline="0" dirty="0" smtClean="0"/>
                        <a:t> </a:t>
                      </a:r>
                      <a:r>
                        <a:rPr lang="en-GB" sz="1100" baseline="0" dirty="0" err="1" smtClean="0"/>
                        <a:t>dillad</a:t>
                      </a:r>
                      <a:r>
                        <a:rPr lang="en-GB" sz="1100" baseline="0" dirty="0" smtClean="0"/>
                        <a:t> a </a:t>
                      </a:r>
                      <a:r>
                        <a:rPr lang="en-GB" sz="1100" baseline="0" dirty="0" err="1" smtClean="0"/>
                        <a:t>ffasiwn</a:t>
                      </a:r>
                      <a:r>
                        <a:rPr lang="en-GB" sz="1100" baseline="0" dirty="0" smtClean="0"/>
                        <a:t> + </a:t>
                      </a:r>
                      <a:r>
                        <a:rPr lang="en-GB" sz="1100" baseline="0" dirty="0" err="1" smtClean="0"/>
                        <a:t>siopa</a:t>
                      </a:r>
                      <a:r>
                        <a:rPr lang="en-GB" sz="1100" baseline="0" dirty="0" smtClean="0"/>
                        <a:t> </a:t>
                      </a:r>
                      <a:r>
                        <a:rPr lang="en-GB" sz="1100" baseline="0" dirty="0" err="1" smtClean="0"/>
                        <a:t>mewn</a:t>
                      </a:r>
                      <a:r>
                        <a:rPr lang="en-GB" sz="1100" baseline="0" dirty="0" smtClean="0"/>
                        <a:t> </a:t>
                      </a:r>
                      <a:r>
                        <a:rPr lang="en-GB" sz="1100" baseline="0" dirty="0" err="1" smtClean="0"/>
                        <a:t>siop</a:t>
                      </a:r>
                      <a:r>
                        <a:rPr lang="en-GB" sz="1100" baseline="0" dirty="0" smtClean="0"/>
                        <a:t> v </a:t>
                      </a:r>
                      <a:r>
                        <a:rPr lang="en-GB" sz="1100" baseline="0" dirty="0" err="1" smtClean="0"/>
                        <a:t>siopa</a:t>
                      </a:r>
                      <a:r>
                        <a:rPr lang="en-GB" sz="1100" baseline="0" dirty="0" smtClean="0"/>
                        <a:t> </a:t>
                      </a:r>
                      <a:r>
                        <a:rPr lang="en-GB" sz="1100" baseline="0" dirty="0" err="1" smtClean="0"/>
                        <a:t>ar-lein</a:t>
                      </a:r>
                      <a:endParaRPr lang="en-GB" sz="1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82109">
                <a:tc>
                  <a:txBody>
                    <a:bodyPr/>
                    <a:lstStyle/>
                    <a:p>
                      <a:endParaRPr lang="en-GB" sz="1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311767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>
            <a:hlinkClick r:id="" action="ppaction://ole?verb=0"/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05803671"/>
              </p:ext>
            </p:extLst>
          </p:nvPr>
        </p:nvGraphicFramePr>
        <p:xfrm>
          <a:off x="2099733" y="668868"/>
          <a:ext cx="7675019" cy="575559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" name="Presentation" r:id="rId4" imgW="4570501" imgH="3427400" progId="PowerPoint.Show.8">
                  <p:embed/>
                </p:oleObj>
              </mc:Choice>
              <mc:Fallback>
                <p:oleObj name="Presentation" r:id="rId4" imgW="4570501" imgH="3427400" progId="PowerPoint.Show.8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099733" y="668868"/>
                        <a:ext cx="7675019" cy="575559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Action Button: Home 4">
            <a:hlinkClick r:id="rId6" action="ppaction://hlinksldjump" highlightClick="1"/>
          </p:cNvPr>
          <p:cNvSpPr/>
          <p:nvPr/>
        </p:nvSpPr>
        <p:spPr>
          <a:xfrm>
            <a:off x="11836400" y="135467"/>
            <a:ext cx="296333" cy="33020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387008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515781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75428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436952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511752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461</TotalTime>
  <Words>295</Words>
  <Application>Microsoft Office PowerPoint</Application>
  <PresentationFormat>Custom</PresentationFormat>
  <Paragraphs>66</Paragraphs>
  <Slides>7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9" baseType="lpstr">
      <vt:lpstr>Office Theme</vt:lpstr>
      <vt:lpstr>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RM Education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Williams D (dyw)</dc:creator>
  <cp:lastModifiedBy>Roberts Heddwen Vaughan (GwE)</cp:lastModifiedBy>
  <cp:revision>13</cp:revision>
  <dcterms:created xsi:type="dcterms:W3CDTF">2017-06-14T11:49:43Z</dcterms:created>
  <dcterms:modified xsi:type="dcterms:W3CDTF">2017-07-13T08:43:58Z</dcterms:modified>
</cp:coreProperties>
</file>