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2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C2B39-586A-4E9A-99CB-9F8F55CC691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9FB-8FAF-4A94-9D63-C720AD24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8BFBFB68-8C59-4F93-8ECF-07464F62292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</a:t>
            </a:r>
            <a:r>
              <a:rPr lang="cy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2: Cerdded</a:t>
            </a:r>
            <a:endParaRPr lang="cy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4474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cy-GB" dirty="0" smtClean="0"/>
              </a:p>
              <a:p>
                <a:endParaRPr lang="cy-GB" dirty="0" smtClean="0"/>
              </a:p>
              <a:p>
                <a:endParaRPr lang="cy-GB" dirty="0"/>
              </a:p>
              <a:p>
                <a:endParaRPr lang="cy-GB" dirty="0" smtClean="0"/>
              </a:p>
              <a:p>
                <a:endParaRPr lang="cy-GB" dirty="0"/>
              </a:p>
              <a:p>
                <a:endParaRPr lang="cy-GB" dirty="0" smtClean="0"/>
              </a:p>
              <a:p>
                <a:r>
                  <a:rPr lang="cy-GB" dirty="0" smtClean="0"/>
                  <a:t>Mae’r llun yn dangos olion traed dyn yn cerdded. Hyd y cam, </a:t>
                </a:r>
                <a:r>
                  <a:rPr lang="cy-GB" i="1" dirty="0" smtClean="0"/>
                  <a:t>P</a:t>
                </a:r>
                <a:r>
                  <a:rPr lang="cy-GB" dirty="0" smtClean="0"/>
                  <a:t>, ydi’r pellter rhwng cefn y ddau ôl troed olynol [</a:t>
                </a:r>
                <a:r>
                  <a:rPr lang="cy-GB" dirty="0" err="1" smtClean="0"/>
                  <a:t>consecutive</a:t>
                </a:r>
                <a:r>
                  <a:rPr lang="cy-GB" dirty="0" smtClean="0"/>
                  <a:t>].</a:t>
                </a:r>
                <a:endParaRPr lang="cy-GB" dirty="0" smtClean="0"/>
              </a:p>
              <a:p>
                <a:endParaRPr lang="cy-GB" i="1" dirty="0" smtClean="0"/>
              </a:p>
              <a:p>
                <a:r>
                  <a:rPr lang="cy-GB" dirty="0" smtClean="0"/>
                  <a:t>I ddynion</a:t>
                </a:r>
                <a:r>
                  <a:rPr lang="cy-GB" dirty="0" smtClean="0"/>
                  <a:t>, mae’r fformiwla</a:t>
                </a:r>
                <a:r>
                  <a:rPr lang="cy-GB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y-GB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y-GB" b="0" i="1" smtClean="0">
                        <a:latin typeface="Cambria Math"/>
                      </a:rPr>
                      <m:t>=140</m:t>
                    </m:r>
                  </m:oMath>
                </a14:m>
                <a:r>
                  <a:rPr lang="cy-GB" dirty="0" smtClean="0"/>
                  <a:t>, </a:t>
                </a:r>
                <a:r>
                  <a:rPr lang="cy-GB" dirty="0" smtClean="0"/>
                  <a:t>yn rhoi’r berthynas yn </a:t>
                </a:r>
                <a:r>
                  <a:rPr lang="cy-GB" dirty="0" err="1" smtClean="0"/>
                  <a:t>fras</a:t>
                </a:r>
                <a:r>
                  <a:rPr lang="cy-GB" dirty="0" smtClean="0"/>
                  <a:t> rhwng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 smtClean="0"/>
                  <a:t> </a:t>
                </a:r>
                <a:r>
                  <a:rPr lang="cy-GB" dirty="0" smtClean="0"/>
                  <a:t>a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 smtClean="0"/>
                  <a:t> </a:t>
                </a:r>
                <a:r>
                  <a:rPr lang="cy-GB" dirty="0" smtClean="0"/>
                  <a:t>lle,</a:t>
                </a:r>
                <a:endParaRPr lang="cy-GB" dirty="0" smtClean="0"/>
              </a:p>
              <a:p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/>
                  <a:t> </a:t>
                </a:r>
                <a:r>
                  <a:rPr lang="cy-GB" dirty="0" smtClean="0"/>
                  <a:t>= </a:t>
                </a:r>
                <a:r>
                  <a:rPr lang="cy-GB" dirty="0" smtClean="0"/>
                  <a:t>nifer y camau y munud , a</a:t>
                </a:r>
                <a:endParaRPr lang="cy-GB" dirty="0" smtClean="0"/>
              </a:p>
              <a:p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 smtClean="0"/>
                  <a:t> = </a:t>
                </a:r>
                <a:r>
                  <a:rPr lang="cy-GB" dirty="0" smtClean="0"/>
                  <a:t>hyd y cam mewn metrau.</a:t>
                </a:r>
                <a:endParaRPr lang="cy-GB" dirty="0" smtClean="0"/>
              </a:p>
              <a:p>
                <a:endParaRPr lang="cy-GB" dirty="0"/>
              </a:p>
              <a:p>
                <a:r>
                  <a:rPr lang="cy-GB" b="1" dirty="0" smtClean="0"/>
                  <a:t>CWESTIWN 2.1</a:t>
                </a:r>
                <a:endParaRPr lang="cy-GB" b="1" dirty="0" smtClean="0"/>
              </a:p>
              <a:p>
                <a:r>
                  <a:rPr lang="cy-GB" dirty="0" smtClean="0"/>
                  <a:t>Os ydych yn cymhwyso’r fformiwla i </a:t>
                </a:r>
                <a:r>
                  <a:rPr lang="cy-GB" dirty="0" err="1" smtClean="0"/>
                  <a:t>Heiko</a:t>
                </a:r>
                <a:r>
                  <a:rPr lang="cy-GB" dirty="0" smtClean="0"/>
                  <a:t> yn cerdded, ac mae </a:t>
                </a:r>
                <a:r>
                  <a:rPr lang="cy-GB" dirty="0" err="1" smtClean="0"/>
                  <a:t>Heiko</a:t>
                </a:r>
                <a:r>
                  <a:rPr lang="cy-GB" dirty="0" smtClean="0"/>
                  <a:t> yn cymryd 70 cam y munud, faint ydi hyd cam </a:t>
                </a:r>
                <a:r>
                  <a:rPr lang="cy-GB" dirty="0" err="1" smtClean="0"/>
                  <a:t>Heiko</a:t>
                </a:r>
                <a:r>
                  <a:rPr lang="cy-GB" dirty="0" smtClean="0"/>
                  <a:t>? </a:t>
                </a:r>
                <a:endParaRPr lang="cy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447453"/>
              </a:xfrm>
              <a:prstGeom prst="rect">
                <a:avLst/>
              </a:prstGeom>
              <a:blipFill rotWithShape="0">
                <a:blip r:embed="rId2"/>
                <a:stretch>
                  <a:fillRect l="-543" r="-977" b="-44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Beth rydyn ni am ei 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wybodaeth ddefnyddiol rydyn </a:t>
            </a:r>
            <a:r>
              <a:rPr lang="cy-GB" dirty="0" err="1">
                <a:solidFill>
                  <a:schemeClr val="tx1"/>
                </a:solidFill>
              </a:rPr>
              <a:t>ni’n</a:t>
            </a:r>
            <a:r>
              <a:rPr lang="cy-GB" dirty="0">
                <a:solidFill>
                  <a:schemeClr val="tx1"/>
                </a:solidFill>
              </a:rPr>
              <a:t> ei gwybod?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 </a:t>
            </a:r>
            <a:r>
              <a:rPr lang="en-GB" dirty="0" err="1">
                <a:solidFill>
                  <a:schemeClr val="tx1"/>
                </a:solidFill>
              </a:rPr>
              <a:t>ydyn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wedi’i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ddysgu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dechnegau mathemategol eraill sydd angen i ni eu defnyddio?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2: Cerdded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cy-GB" dirty="0"/>
                  <a:t>Mae’r llun yn dangos olion traed dyn yn cerdded. Hyd y cam, </a:t>
                </a:r>
                <a:r>
                  <a:rPr lang="cy-GB" i="1" dirty="0"/>
                  <a:t>P</a:t>
                </a:r>
                <a:r>
                  <a:rPr lang="cy-GB" dirty="0"/>
                  <a:t>, ydi’r pellter rhwng cefn y ddau ôl troed olynol [</a:t>
                </a:r>
                <a:r>
                  <a:rPr lang="cy-GB" dirty="0" err="1"/>
                  <a:t>consecutive</a:t>
                </a:r>
                <a:r>
                  <a:rPr lang="cy-GB" dirty="0"/>
                  <a:t>].</a:t>
                </a:r>
              </a:p>
              <a:p>
                <a:endParaRPr lang="en-US" i="1" dirty="0" smtClean="0"/>
              </a:p>
              <a:p>
                <a:r>
                  <a:rPr lang="cy-GB" dirty="0"/>
                  <a:t>I ddynion, mae’r fformiwla,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y-GB" i="1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y-GB" i="1">
                        <a:latin typeface="Cambria Math"/>
                      </a:rPr>
                      <m:t>=140</m:t>
                    </m:r>
                  </m:oMath>
                </a14:m>
                <a:r>
                  <a:rPr lang="cy-GB" dirty="0"/>
                  <a:t>, yn rhoi’r berthynas yn </a:t>
                </a:r>
                <a:r>
                  <a:rPr lang="cy-GB" dirty="0" err="1"/>
                  <a:t>fras</a:t>
                </a:r>
                <a:r>
                  <a:rPr lang="cy-GB" dirty="0"/>
                  <a:t> rhwng </a:t>
                </a:r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/>
                  <a:t> a </a:t>
                </a:r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/>
                  <a:t> lle,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/>
                  <a:t> </a:t>
                </a:r>
                <a:r>
                  <a:rPr lang="cy-GB" dirty="0"/>
                  <a:t>= nifer y camau y munud , a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/>
                  <a:t> = hyd y cam mewn metrau.</a:t>
                </a:r>
              </a:p>
              <a:p>
                <a:endParaRPr lang="en-US" dirty="0"/>
              </a:p>
              <a:p>
                <a:r>
                  <a:rPr lang="cy-GB" b="1" dirty="0"/>
                  <a:t>CWESTIWN 2.2</a:t>
                </a:r>
              </a:p>
              <a:p>
                <a:r>
                  <a:rPr lang="cy-GB" dirty="0"/>
                  <a:t>Mae </a:t>
                </a:r>
                <a:r>
                  <a:rPr lang="cy-GB" dirty="0" err="1"/>
                  <a:t>Bernard</a:t>
                </a:r>
                <a:r>
                  <a:rPr lang="cy-GB" dirty="0"/>
                  <a:t> yn gwybod mai 0.80 metr ydi hyd ei gam. Mae’r fformiwla’n gymwys i </a:t>
                </a:r>
                <a:r>
                  <a:rPr lang="cy-GB" dirty="0" err="1"/>
                  <a:t>Bernard</a:t>
                </a:r>
                <a:r>
                  <a:rPr lang="cy-GB" dirty="0"/>
                  <a:t> yn cerdded. Cyfrifwch fuanedd cerdded </a:t>
                </a:r>
                <a:r>
                  <a:rPr lang="cy-GB" dirty="0" err="1"/>
                  <a:t>Bernard</a:t>
                </a:r>
                <a:r>
                  <a:rPr lang="cy-GB" dirty="0"/>
                  <a:t> mewn metrau y munud ac mewn cilometrau yr awr.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blipFill rotWithShape="0">
                <a:blip r:embed="rId2"/>
                <a:stretch>
                  <a:fillRect l="-543" r="-869"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 </a:t>
            </a:r>
            <a:r>
              <a:rPr lang="en-GB" dirty="0" err="1">
                <a:solidFill>
                  <a:schemeClr val="tx1"/>
                </a:solidFill>
              </a:rPr>
              <a:t>ydyn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wedi’i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ddysgu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  <a:endParaRPr lang="cy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2: Cerdded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18981"/>
                <a:ext cx="5572164" cy="54474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Mae’r llun yn dangos olion traed dyn yn cerdded. Hyd y cam,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P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ydi’r pellter rhwng cefn y ddau ôl troed olynol [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consecutive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].</a:t>
                </a:r>
              </a:p>
              <a:p>
                <a:endParaRPr lang="en-US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I ddynion, mae’r </a:t>
                </a:r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fformiwla,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=140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yn rhoi’r berthynas yn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fras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rhwng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lle,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= nifer y camau y munud , a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= hyd y cam mewn metrau.</a:t>
                </a:r>
              </a:p>
              <a:p>
                <a:endParaRPr lang="en-US" dirty="0"/>
              </a:p>
              <a:p>
                <a:r>
                  <a:rPr lang="cy-GB" b="1" dirty="0" smtClean="0"/>
                  <a:t>CWESTIWN </a:t>
                </a:r>
                <a:r>
                  <a:rPr lang="cy-GB" b="1" dirty="0"/>
                  <a:t>2.1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Os ydych yn cymhwyso’r fformiwla i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Heiko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yn cerdded, ac mae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Heiko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yn cymryd 70 cam y munud</a:t>
                </a:r>
                <a:r>
                  <a:rPr lang="cy-GB" dirty="0"/>
                  <a:t>, faint ydi hyd cam </a:t>
                </a:r>
                <a:r>
                  <a:rPr lang="cy-GB" dirty="0" err="1"/>
                  <a:t>Heiko</a:t>
                </a:r>
                <a:r>
                  <a:rPr lang="cy-GB" dirty="0"/>
                  <a:t>? 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18981"/>
                <a:ext cx="5572164" cy="5447453"/>
              </a:xfrm>
              <a:prstGeom prst="rect">
                <a:avLst/>
              </a:prstGeom>
              <a:blipFill rotWithShape="0">
                <a:blip r:embed="rId2"/>
                <a:stretch>
                  <a:fillRect l="-543" r="-977" b="-44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Beth rydyn ni am ei 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  <a:endParaRPr lang="cy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2: Cerdded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4474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Mae’r llun yn dangos olion traed dyn yn cerdded. Hyd y cam,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P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ydi’r pellter rhwng cefn y ddau ôl troed olynol [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consecutive</a:t>
                </a:r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i="1" dirty="0" smtClean="0"/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I ddynion, mae’r </a:t>
                </a:r>
                <a:r>
                  <a:rPr lang="cy-GB" dirty="0"/>
                  <a:t>fformiwla,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y-GB" i="1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y-GB" i="1">
                        <a:latin typeface="Cambria Math"/>
                      </a:rPr>
                      <m:t>=140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yn rhoi’r berthynas yn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fras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rhwng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lle,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= nifer y camau y munud , a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= hyd y cam mewn metrau.</a:t>
                </a:r>
              </a:p>
              <a:p>
                <a:endParaRPr lang="en-US" dirty="0"/>
              </a:p>
              <a:p>
                <a:r>
                  <a:rPr lang="cy-GB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CWESTIWN </a:t>
                </a:r>
                <a:r>
                  <a:rPr lang="cy-GB" b="1" dirty="0">
                    <a:solidFill>
                      <a:schemeClr val="bg1">
                        <a:lumMod val="50000"/>
                      </a:schemeClr>
                    </a:solidFill>
                  </a:rPr>
                  <a:t>2.1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Os </a:t>
                </a:r>
                <a:r>
                  <a:rPr lang="cy-GB" dirty="0"/>
                  <a:t>ydych yn cymhwyso’r fformiwla i </a:t>
                </a:r>
                <a:r>
                  <a:rPr lang="cy-GB" dirty="0" err="1"/>
                  <a:t>Heiko</a:t>
                </a:r>
                <a:r>
                  <a:rPr lang="cy-GB" dirty="0"/>
                  <a:t> yn cerdded, ac mae </a:t>
                </a:r>
                <a:r>
                  <a:rPr lang="cy-GB" dirty="0" err="1"/>
                  <a:t>Heiko</a:t>
                </a:r>
                <a:r>
                  <a:rPr lang="cy-GB" dirty="0"/>
                  <a:t> yn cymryd 70 cam y munud,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faint ydi hyd cam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Heiko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? 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447453"/>
              </a:xfrm>
              <a:prstGeom prst="rect">
                <a:avLst/>
              </a:prstGeom>
              <a:blipFill rotWithShape="0">
                <a:blip r:embed="rId2"/>
                <a:stretch>
                  <a:fillRect l="-543" r="-977" b="-44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wybodaeth ddefnyddiol rydyn </a:t>
            </a:r>
            <a:r>
              <a:rPr lang="cy-GB" dirty="0" err="1">
                <a:solidFill>
                  <a:schemeClr val="tx1"/>
                </a:solidFill>
              </a:rPr>
              <a:t>ni’n</a:t>
            </a:r>
            <a:r>
              <a:rPr lang="cy-GB" dirty="0">
                <a:solidFill>
                  <a:schemeClr val="tx1"/>
                </a:solidFill>
              </a:rPr>
              <a:t> ei gwybod?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  <a:endParaRPr lang="cy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2: Cerdded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4474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Mae’r llun yn dangos olion traed dyn yn cerdded. Hyd y cam,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P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ydi’r pellter rhwng cefn y ddau ôl troed olynol [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consecutive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].</a:t>
                </a:r>
              </a:p>
              <a:p>
                <a:endParaRPr lang="en-US" i="1" dirty="0" smtClean="0"/>
              </a:p>
              <a:p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I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ddynion, mae’r </a:t>
                </a:r>
                <a:r>
                  <a:rPr lang="cy-GB" dirty="0"/>
                  <a:t>fformiwla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=140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yn rhoi’r berthynas yn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fras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rhwng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lle,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= nifer y camau y munud , a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= hyd y cam mewn metrau.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b="1" dirty="0">
                    <a:solidFill>
                      <a:schemeClr val="bg1">
                        <a:lumMod val="50000"/>
                      </a:schemeClr>
                    </a:solidFill>
                  </a:rPr>
                  <a:t>CWESTIWN 2.1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Os ydych yn cymhwyso’r fformiwla i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Heiko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yn cerdded, ac mae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Heiko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yn cymryd 70 cam y munud, faint ydi hyd cam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Heiko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? 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447453"/>
              </a:xfrm>
              <a:prstGeom prst="rect">
                <a:avLst/>
              </a:prstGeom>
              <a:blipFill rotWithShape="0">
                <a:blip r:embed="rId2"/>
                <a:stretch>
                  <a:fillRect l="-543" r="-977" b="-44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dechnegau mathemategol eraill sydd angen i ni eu defnyddio?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  <a:endParaRPr lang="cy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2: Cerdded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4474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cy-GB" dirty="0"/>
                  <a:t>Mae’r llun yn dangos olion traed dyn yn cerdded. Hyd y cam, </a:t>
                </a:r>
                <a:r>
                  <a:rPr lang="cy-GB" i="1" dirty="0"/>
                  <a:t>P</a:t>
                </a:r>
                <a:r>
                  <a:rPr lang="cy-GB" dirty="0"/>
                  <a:t>, ydi’r pellter rhwng cefn y ddau ôl troed olynol [</a:t>
                </a:r>
                <a:r>
                  <a:rPr lang="cy-GB" dirty="0" err="1"/>
                  <a:t>consecutive</a:t>
                </a:r>
                <a:r>
                  <a:rPr lang="cy-GB" dirty="0"/>
                  <a:t>].</a:t>
                </a:r>
              </a:p>
              <a:p>
                <a:endParaRPr lang="en-US" i="1" dirty="0" smtClean="0"/>
              </a:p>
              <a:p>
                <a:r>
                  <a:rPr lang="cy-GB" dirty="0"/>
                  <a:t>I ddynion, mae’r fformiwla,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y-GB" i="1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y-GB" i="1">
                        <a:latin typeface="Cambria Math"/>
                      </a:rPr>
                      <m:t>=140</m:t>
                    </m:r>
                  </m:oMath>
                </a14:m>
                <a:r>
                  <a:rPr lang="cy-GB" dirty="0"/>
                  <a:t>, yn rhoi’r berthynas yn </a:t>
                </a:r>
                <a:r>
                  <a:rPr lang="cy-GB" dirty="0" err="1"/>
                  <a:t>fras</a:t>
                </a:r>
                <a:r>
                  <a:rPr lang="cy-GB" dirty="0"/>
                  <a:t> rhwng </a:t>
                </a:r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/>
                  <a:t> a </a:t>
                </a:r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/>
                  <a:t> lle,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/>
                  <a:t> </a:t>
                </a:r>
                <a:r>
                  <a:rPr lang="cy-GB" dirty="0"/>
                  <a:t>= nifer y camau y munud , a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/>
                  <a:t> = hyd y cam mewn metrau.</a:t>
                </a:r>
              </a:p>
              <a:p>
                <a:endParaRPr lang="en-US" dirty="0"/>
              </a:p>
              <a:p>
                <a:r>
                  <a:rPr lang="cy-GB" b="1" dirty="0"/>
                  <a:t>CWESTIWN 2.1</a:t>
                </a:r>
              </a:p>
              <a:p>
                <a:r>
                  <a:rPr lang="cy-GB" dirty="0"/>
                  <a:t>Os ydych yn cymhwyso’r fformiwla i </a:t>
                </a:r>
                <a:r>
                  <a:rPr lang="cy-GB" dirty="0" err="1"/>
                  <a:t>Heiko</a:t>
                </a:r>
                <a:r>
                  <a:rPr lang="cy-GB" dirty="0"/>
                  <a:t> yn cerdded, ac mae </a:t>
                </a:r>
                <a:r>
                  <a:rPr lang="cy-GB" dirty="0" err="1"/>
                  <a:t>Heiko</a:t>
                </a:r>
                <a:r>
                  <a:rPr lang="cy-GB" dirty="0"/>
                  <a:t> yn cymryd 70 cam y munud, faint ydi hyd cam </a:t>
                </a:r>
                <a:r>
                  <a:rPr lang="cy-GB" dirty="0" err="1"/>
                  <a:t>Heiko</a:t>
                </a:r>
                <a:r>
                  <a:rPr lang="cy-GB" dirty="0"/>
                  <a:t>? 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447453"/>
              </a:xfrm>
              <a:prstGeom prst="rect">
                <a:avLst/>
              </a:prstGeom>
              <a:blipFill rotWithShape="0">
                <a:blip r:embed="rId2"/>
                <a:stretch>
                  <a:fillRect l="-543" r="-977" b="-44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 </a:t>
            </a:r>
            <a:r>
              <a:rPr lang="en-GB" dirty="0" err="1">
                <a:solidFill>
                  <a:schemeClr val="tx1"/>
                </a:solidFill>
              </a:rPr>
              <a:t>ydyn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wedi’i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ddysgu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  <a:endParaRPr lang="cy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2: Cerdded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cy-GB" dirty="0" smtClean="0"/>
              </a:p>
              <a:p>
                <a:endParaRPr lang="cy-GB" dirty="0" smtClean="0"/>
              </a:p>
              <a:p>
                <a:endParaRPr lang="cy-GB" dirty="0"/>
              </a:p>
              <a:p>
                <a:endParaRPr lang="cy-GB" dirty="0" smtClean="0"/>
              </a:p>
              <a:p>
                <a:endParaRPr lang="cy-GB" dirty="0"/>
              </a:p>
              <a:p>
                <a:endParaRPr lang="cy-GB" dirty="0" smtClean="0"/>
              </a:p>
              <a:p>
                <a:r>
                  <a:rPr lang="cy-GB" dirty="0"/>
                  <a:t>Mae’r llun yn dangos olion traed dyn yn cerdded. Hyd y cam, </a:t>
                </a:r>
                <a:r>
                  <a:rPr lang="cy-GB" i="1" dirty="0"/>
                  <a:t>P</a:t>
                </a:r>
                <a:r>
                  <a:rPr lang="cy-GB" dirty="0"/>
                  <a:t>, ydi’r pellter rhwng cefn y ddau ôl troed olynol [</a:t>
                </a:r>
                <a:r>
                  <a:rPr lang="cy-GB" dirty="0" err="1"/>
                  <a:t>consecutive</a:t>
                </a:r>
                <a:r>
                  <a:rPr lang="cy-GB" dirty="0"/>
                  <a:t>].</a:t>
                </a:r>
              </a:p>
              <a:p>
                <a:endParaRPr lang="cy-GB" i="1" dirty="0" smtClean="0"/>
              </a:p>
              <a:p>
                <a:r>
                  <a:rPr lang="cy-GB" dirty="0"/>
                  <a:t>I ddynion, mae’r fformiwla,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y-GB" i="1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y-GB" i="1">
                        <a:latin typeface="Cambria Math"/>
                      </a:rPr>
                      <m:t>=140</m:t>
                    </m:r>
                  </m:oMath>
                </a14:m>
                <a:r>
                  <a:rPr lang="cy-GB" dirty="0"/>
                  <a:t>, yn rhoi’r berthynas yn </a:t>
                </a:r>
                <a:r>
                  <a:rPr lang="cy-GB" dirty="0" err="1"/>
                  <a:t>fras</a:t>
                </a:r>
                <a:r>
                  <a:rPr lang="cy-GB" dirty="0"/>
                  <a:t> rhwng </a:t>
                </a:r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/>
                  <a:t> a </a:t>
                </a:r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/>
                  <a:t> lle,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/>
                  <a:t> </a:t>
                </a:r>
                <a:r>
                  <a:rPr lang="cy-GB" dirty="0"/>
                  <a:t>= nifer y camau y munud , a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/>
                  <a:t> = hyd y cam mewn metrau.</a:t>
                </a:r>
              </a:p>
              <a:p>
                <a:endParaRPr lang="cy-GB" dirty="0"/>
              </a:p>
              <a:p>
                <a:r>
                  <a:rPr lang="cy-GB" b="1" dirty="0" smtClean="0"/>
                  <a:t>CWESTIWN 2.2</a:t>
                </a:r>
                <a:endParaRPr lang="cy-GB" b="1" dirty="0" smtClean="0"/>
              </a:p>
              <a:p>
                <a:r>
                  <a:rPr lang="cy-GB" dirty="0" smtClean="0"/>
                  <a:t>Mae </a:t>
                </a:r>
                <a:r>
                  <a:rPr lang="cy-GB" dirty="0" err="1" smtClean="0"/>
                  <a:t>Bernard</a:t>
                </a:r>
                <a:r>
                  <a:rPr lang="cy-GB" dirty="0" smtClean="0"/>
                  <a:t> yn gwybod mai 0.80 metr ydi hyd ei gam. Mae’r fformiwla’n gymwys i </a:t>
                </a:r>
                <a:r>
                  <a:rPr lang="cy-GB" dirty="0" err="1" smtClean="0"/>
                  <a:t>Bernard</a:t>
                </a:r>
                <a:r>
                  <a:rPr lang="cy-GB" dirty="0" smtClean="0"/>
                  <a:t> yn cerdded. Cyfrifwch fuanedd cerdded </a:t>
                </a:r>
                <a:r>
                  <a:rPr lang="cy-GB" dirty="0" err="1" smtClean="0"/>
                  <a:t>Bernard</a:t>
                </a:r>
                <a:r>
                  <a:rPr lang="cy-GB" dirty="0" smtClean="0"/>
                  <a:t> mewn metrau y munud ac mewn cilometrau yr awr.</a:t>
                </a:r>
                <a:endParaRPr lang="cy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blipFill rotWithShape="0">
                <a:blip r:embed="rId2"/>
                <a:stretch>
                  <a:fillRect l="-543" r="-869"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Beth rydyn ni am ei 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wybodaeth ddefnyddiol rydyn </a:t>
            </a:r>
            <a:r>
              <a:rPr lang="cy-GB" dirty="0" err="1">
                <a:solidFill>
                  <a:schemeClr val="tx1"/>
                </a:solidFill>
              </a:rPr>
              <a:t>ni’n</a:t>
            </a:r>
            <a:r>
              <a:rPr lang="cy-GB" dirty="0">
                <a:solidFill>
                  <a:schemeClr val="tx1"/>
                </a:solidFill>
              </a:rPr>
              <a:t> ei gwybod?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 </a:t>
            </a:r>
            <a:r>
              <a:rPr lang="en-GB" dirty="0" err="1">
                <a:solidFill>
                  <a:schemeClr val="tx1"/>
                </a:solidFill>
              </a:rPr>
              <a:t>ydyn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wedi’i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ddysgu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dechnegau mathemategol eraill sydd angen i ni eu defnyddio?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2: Cerdded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Mae’r llun yn dangos olion traed dyn yn cerdded. Hyd y cam,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P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ydi’r pellter rhwng cefn y ddau ôl troed olynol [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consecutive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].</a:t>
                </a:r>
              </a:p>
              <a:p>
                <a:endParaRPr lang="en-US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I ddynion, mae’r fformiwla,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=140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yn rhoi’r berthynas yn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fras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rhwng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lle,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= nifer y camau y munud , a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= hyd y cam mewn metrau.</a:t>
                </a:r>
              </a:p>
              <a:p>
                <a:endParaRPr lang="en-US" dirty="0"/>
              </a:p>
              <a:p>
                <a:r>
                  <a:rPr lang="cy-GB" b="1" dirty="0" smtClean="0"/>
                  <a:t>CWESTIWN </a:t>
                </a:r>
                <a:r>
                  <a:rPr lang="cy-GB" b="1" dirty="0"/>
                  <a:t>2.2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Bernard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yn gwybod mai 0.80 metr ydi hyd ei gam. Mae’r fformiwla’n gymwys i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Bernard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yn cerdded. </a:t>
                </a:r>
                <a:r>
                  <a:rPr lang="cy-GB" dirty="0"/>
                  <a:t>Cyfrifwch fuanedd cerdded </a:t>
                </a:r>
                <a:r>
                  <a:rPr lang="cy-GB" dirty="0" err="1"/>
                  <a:t>Bernard</a:t>
                </a:r>
                <a:r>
                  <a:rPr lang="cy-GB" dirty="0"/>
                  <a:t> mewn metrau y munud ac mewn cilometrau yr awr</a:t>
                </a:r>
                <a:r>
                  <a:rPr lang="cy-GB" dirty="0" smtClean="0"/>
                  <a:t>.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blipFill rotWithShape="0">
                <a:blip r:embed="rId2"/>
                <a:stretch>
                  <a:fillRect l="-543" r="-869"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Beth rydyn ni am ei 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35237" y="638132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  <a:endParaRPr lang="cy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2: Cerdded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Mae’r llun yn dangos olion traed dyn yn cerdded. Hyd y cam,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P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ydi’r pellter rhwng cefn y ddau ôl troed olynol [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consecutive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].</a:t>
                </a:r>
              </a:p>
              <a:p>
                <a:endParaRPr lang="en-US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I ddynion, mae’r </a:t>
                </a:r>
                <a:r>
                  <a:rPr lang="cy-GB" dirty="0" smtClean="0">
                    <a:solidFill>
                      <a:schemeClr val="tx1"/>
                    </a:solidFill>
                  </a:rPr>
                  <a:t>fformiwla,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y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</a:rPr>
                      <m:t>=140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yn rhoi’r berthynas yn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fras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rhwng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lle,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= nifer y camau y munud , a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= hyd y cam mewn metrau.</a:t>
                </a:r>
              </a:p>
              <a:p>
                <a:endParaRPr lang="en-US" dirty="0"/>
              </a:p>
              <a:p>
                <a:r>
                  <a:rPr lang="cy-GB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CWESTIWN </a:t>
                </a:r>
                <a:r>
                  <a:rPr lang="cy-GB" b="1" dirty="0">
                    <a:solidFill>
                      <a:schemeClr val="bg1">
                        <a:lumMod val="50000"/>
                      </a:schemeClr>
                    </a:solidFill>
                  </a:rPr>
                  <a:t>2.2</a:t>
                </a:r>
              </a:p>
              <a:p>
                <a:r>
                  <a:rPr lang="cy-GB" dirty="0"/>
                  <a:t>Mae </a:t>
                </a:r>
                <a:r>
                  <a:rPr lang="cy-GB" dirty="0" err="1"/>
                  <a:t>Bernard</a:t>
                </a:r>
                <a:r>
                  <a:rPr lang="cy-GB" dirty="0"/>
                  <a:t> yn gwybod mai 0.80 metr ydi hyd ei gam. Mae’r fformiwla’n gymwys i </a:t>
                </a:r>
                <a:r>
                  <a:rPr lang="cy-GB" dirty="0" err="1"/>
                  <a:t>Bernard</a:t>
                </a:r>
                <a:r>
                  <a:rPr lang="cy-GB" dirty="0"/>
                  <a:t> yn cerdded.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Cyfrifwch fuanedd cerdded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Bernard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mewn metrau y munud ac mewn cilometrau yr awr</a:t>
                </a:r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blipFill rotWithShape="0">
                <a:blip r:embed="rId2"/>
                <a:stretch>
                  <a:fillRect l="-543" r="-869"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wybodaeth ddefnyddiol rydyn </a:t>
            </a:r>
            <a:r>
              <a:rPr lang="cy-GB" dirty="0" err="1">
                <a:solidFill>
                  <a:schemeClr val="tx1"/>
                </a:solidFill>
              </a:rPr>
              <a:t>ni’n</a:t>
            </a:r>
            <a:r>
              <a:rPr lang="cy-GB" dirty="0">
                <a:solidFill>
                  <a:schemeClr val="tx1"/>
                </a:solidFill>
              </a:rPr>
              <a:t> ei gwybod?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  <a:endParaRPr lang="cy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2: Cerdded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Mae’r llun yn dangos olion traed dyn yn cerdded. Hyd y cam,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P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ydi’r pellter rhwng cefn y ddau ôl troed olynol [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consecutive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].</a:t>
                </a:r>
              </a:p>
              <a:p>
                <a:endParaRPr lang="en-US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I ddynion, mae’r </a:t>
                </a:r>
                <a:r>
                  <a:rPr lang="cy-GB" dirty="0" smtClean="0"/>
                  <a:t>fformiwla</a:t>
                </a:r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=140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, yn rhoi’r berthynas yn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fras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rhwng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lle,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= nifer y camau y munud , a</a:t>
                </a:r>
              </a:p>
              <a:p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= hyd y cam mewn metrau.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CWESTIWN </a:t>
                </a:r>
                <a:r>
                  <a:rPr lang="cy-GB" b="1" dirty="0">
                    <a:solidFill>
                      <a:schemeClr val="bg1">
                        <a:lumMod val="50000"/>
                      </a:schemeClr>
                    </a:solidFill>
                  </a:rPr>
                  <a:t>2.2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Bernard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yn gwybod mai 0.80 metr ydi hyd ei gam. Mae’r fformiwla’n gymwys i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Bernard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yn cerdded. Cyfrifwch </a:t>
                </a:r>
                <a:r>
                  <a:rPr lang="cy-GB" dirty="0"/>
                  <a:t>fuanedd cerdded </a:t>
                </a:r>
                <a:r>
                  <a:rPr lang="cy-GB" dirty="0" err="1"/>
                  <a:t>Bernard</a:t>
                </a:r>
                <a:r>
                  <a:rPr lang="cy-GB" dirty="0"/>
                  <a:t> mewn metrau y munud ac mewn cilometrau yr awr</a:t>
                </a:r>
                <a:r>
                  <a:rPr lang="cy-GB" dirty="0" smtClean="0"/>
                  <a:t>.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blipFill rotWithShape="0">
                <a:blip r:embed="rId2"/>
                <a:stretch>
                  <a:fillRect l="-543" r="-869"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dechnegau mathemategol eraill sydd angen i ni eu defnyddio?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  <a:endParaRPr lang="cy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2454</TotalTime>
  <Words>743</Words>
  <Application>Microsoft Office PowerPoint</Application>
  <PresentationFormat>On-screen Show (4:3)</PresentationFormat>
  <Paragraphs>198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明朝</vt:lpstr>
      <vt:lpstr>ＭＳ Ｐゴシック</vt:lpstr>
      <vt:lpstr>Arial</vt:lpstr>
      <vt:lpstr>Calibri</vt:lpstr>
      <vt:lpstr>Cambria</vt:lpstr>
      <vt:lpstr>Cambria Math</vt:lpstr>
      <vt:lpstr>Constantia</vt:lpstr>
      <vt:lpstr>HG明朝E</vt:lpstr>
      <vt:lpstr>Wingdings</vt:lpstr>
      <vt:lpstr>Brooklet</vt:lpstr>
      <vt:lpstr>Uned Fathemateg 2: Cerdded</vt:lpstr>
      <vt:lpstr>Uned Fathemateg 2: Cerdded</vt:lpstr>
      <vt:lpstr>Uned Fathemateg 2: Cerdded</vt:lpstr>
      <vt:lpstr>Uned Fathemateg 2: Cerdded</vt:lpstr>
      <vt:lpstr>Uned Fathemateg 2: Cerdded</vt:lpstr>
      <vt:lpstr>Uned Fathemateg 2: Cerdded</vt:lpstr>
      <vt:lpstr>Uned Fathemateg 2: Cerdded</vt:lpstr>
      <vt:lpstr>Uned Fathemateg 2: Cerdded</vt:lpstr>
      <vt:lpstr>Uned Fathemateg 2: Cerdded</vt:lpstr>
      <vt:lpstr>Uned Fathemateg 2: Cerdded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Anwen Davies</dc:creator>
  <cp:lastModifiedBy>Anwen Davies</cp:lastModifiedBy>
  <cp:revision>72</cp:revision>
  <dcterms:created xsi:type="dcterms:W3CDTF">2010-03-16T17:53:16Z</dcterms:created>
  <dcterms:modified xsi:type="dcterms:W3CDTF">2015-04-07T09:39:01Z</dcterms:modified>
</cp:coreProperties>
</file>