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cy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cy-GB" dirty="0" smtClean="0"/>
              <a:t>Mae ffermwr yn plannu coed </a:t>
            </a:r>
          </a:p>
          <a:p>
            <a:r>
              <a:rPr lang="cy-GB" dirty="0" smtClean="0"/>
              <a:t>mewn patrwm sgwâr. I warchod </a:t>
            </a:r>
          </a:p>
          <a:p>
            <a:r>
              <a:rPr lang="cy-GB" dirty="0" smtClean="0"/>
              <a:t>y coed afalau yn erbyn y gwynt </a:t>
            </a:r>
          </a:p>
          <a:p>
            <a:r>
              <a:rPr lang="cy-GB" dirty="0" smtClean="0"/>
              <a:t>mae’n plannu </a:t>
            </a:r>
            <a:r>
              <a:rPr lang="cy-GB" dirty="0" err="1" smtClean="0"/>
              <a:t>conwyddau</a:t>
            </a:r>
            <a:r>
              <a:rPr lang="cy-GB" dirty="0" smtClean="0"/>
              <a:t> o </a:t>
            </a:r>
          </a:p>
          <a:p>
            <a:r>
              <a:rPr lang="cy-GB" dirty="0" smtClean="0"/>
              <a:t>gwmpas y berllan.</a:t>
            </a:r>
          </a:p>
          <a:p>
            <a:endParaRPr lang="cy-GB" dirty="0" smtClean="0"/>
          </a:p>
          <a:p>
            <a:r>
              <a:rPr lang="cy-GB" dirty="0" smtClean="0"/>
              <a:t>Dyma ddiagram o’r sefyllfa lle </a:t>
            </a:r>
          </a:p>
          <a:p>
            <a:r>
              <a:rPr lang="cy-GB" dirty="0" smtClean="0"/>
              <a:t>gallwch weld patrwm y coed afalau</a:t>
            </a:r>
          </a:p>
          <a:p>
            <a:r>
              <a:rPr lang="cy-GB" dirty="0" smtClean="0"/>
              <a:t>a’r </a:t>
            </a:r>
            <a:r>
              <a:rPr lang="cy-GB" dirty="0" err="1" smtClean="0"/>
              <a:t>conwyddau</a:t>
            </a:r>
            <a:r>
              <a:rPr lang="cy-GB" dirty="0" smtClean="0"/>
              <a:t> ar gyfer unrhyw</a:t>
            </a:r>
          </a:p>
          <a:p>
            <a:r>
              <a:rPr lang="cy-GB" dirty="0" smtClean="0"/>
              <a:t>nifer (n) o resi o goed afalau:</a:t>
            </a:r>
          </a:p>
          <a:p>
            <a:endParaRPr lang="cy-GB" dirty="0" smtClean="0"/>
          </a:p>
          <a:p>
            <a:endParaRPr lang="cy-GB" dirty="0" smtClean="0"/>
          </a:p>
          <a:p>
            <a:r>
              <a:rPr lang="cy-GB" b="1" dirty="0" smtClean="0"/>
              <a:t>CWESTIWN 3.1</a:t>
            </a:r>
          </a:p>
          <a:p>
            <a:r>
              <a:rPr lang="cy-GB" dirty="0" smtClean="0"/>
              <a:t>Gorffennwch y tabl:</a:t>
            </a: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7110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304" y="1286581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</a:p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coeden afalau</a:t>
            </a:r>
            <a:endParaRPr lang="cy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8" y="5127372"/>
            <a:ext cx="5519030" cy="1169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585" y="5108080"/>
            <a:ext cx="465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kern="1000" dirty="0" smtClean="0">
                <a:latin typeface="Tempus Sans ITC" panose="04020404030D07020202" pitchFamily="82" charset="0"/>
              </a:rPr>
              <a:t>Nifer y coed afalau                                                       Nifer y </a:t>
            </a:r>
            <a:r>
              <a:rPr lang="cy-GB" sz="1000" kern="1000" dirty="0" err="1" smtClean="0">
                <a:latin typeface="Tempus Sans ITC" panose="04020404030D07020202" pitchFamily="82" charset="0"/>
              </a:rPr>
              <a:t>conwyddau</a:t>
            </a:r>
            <a:r>
              <a:rPr lang="cy-GB" sz="1000" kern="1000" dirty="0" smtClean="0">
                <a:latin typeface="Tempus Sans ITC" panose="04020404030D07020202" pitchFamily="82" charset="0"/>
              </a:rPr>
              <a:t> </a:t>
            </a:r>
            <a:endParaRPr lang="cy-GB" sz="1000" kern="1000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b="1" dirty="0"/>
                  <a:t>CWESTIWN 3.2</a:t>
                </a:r>
              </a:p>
              <a:p>
                <a:r>
                  <a:rPr lang="cy-GB" dirty="0"/>
                  <a:t>Mae dwy fformiwla y gallwch eu </a:t>
                </a:r>
              </a:p>
              <a:p>
                <a:r>
                  <a:rPr lang="cy-GB" dirty="0"/>
                  <a:t>defnyddio i gyfrifo nifer y coed </a:t>
                </a:r>
              </a:p>
              <a:p>
                <a:r>
                  <a:rPr lang="cy-GB" dirty="0"/>
                  <a:t>afalau a nifer y </a:t>
                </a:r>
                <a:r>
                  <a:rPr lang="cy-GB" dirty="0" err="1"/>
                  <a:t>conwyddau</a:t>
                </a:r>
                <a:r>
                  <a:rPr lang="cy-GB" dirty="0"/>
                  <a:t> </a:t>
                </a:r>
              </a:p>
              <a:p>
                <a:r>
                  <a:rPr lang="cy-GB" dirty="0"/>
                  <a:t>am y patrwm a ddisgrifir:</a:t>
                </a:r>
              </a:p>
              <a:p>
                <a:endParaRPr lang="en-US" dirty="0" smtClean="0"/>
              </a:p>
              <a:p>
                <a:r>
                  <a:rPr lang="cy-GB" dirty="0" smtClean="0">
                    <a:solidFill>
                      <a:schemeClr val="tx1"/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tx1"/>
                  </a:solidFill>
                </a:endParaRPr>
              </a:p>
              <a:p>
                <a:endParaRPr lang="cy-GB" dirty="0">
                  <a:solidFill>
                    <a:schemeClr val="tx1"/>
                  </a:solidFill>
                </a:endParaRPr>
              </a:p>
              <a:p>
                <a:r>
                  <a:rPr lang="cy-GB" dirty="0">
                    <a:solidFill>
                      <a:schemeClr val="tx1"/>
                    </a:solidFill>
                  </a:rPr>
                  <a:t>Nifer y </a:t>
                </a:r>
                <a:r>
                  <a:rPr lang="cy-GB" dirty="0" err="1">
                    <a:solidFill>
                      <a:schemeClr val="tx1"/>
                    </a:solidFill>
                  </a:rPr>
                  <a:t>conwyddau</a:t>
                </a:r>
                <a:r>
                  <a:rPr lang="cy-GB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tx1"/>
                  </a:solidFill>
                </a:endParaRPr>
              </a:p>
              <a:p>
                <a:endParaRPr lang="cy-GB" dirty="0">
                  <a:solidFill>
                    <a:schemeClr val="tx1"/>
                  </a:solidFill>
                </a:endParaRPr>
              </a:p>
              <a:p>
                <a:r>
                  <a:rPr lang="cy-GB" dirty="0">
                    <a:solidFill>
                      <a:schemeClr val="tx1"/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tx1"/>
                    </a:solidFill>
                  </a:rPr>
                  <a:t>n</a:t>
                </a:r>
                <a:r>
                  <a:rPr lang="cy-GB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cy-GB" dirty="0"/>
                  <a:t>Mae gwerth gan </a:t>
                </a:r>
                <a:r>
                  <a:rPr lang="cy-GB" i="1" dirty="0"/>
                  <a:t>n</a:t>
                </a:r>
                <a:r>
                  <a:rPr lang="cy-GB" dirty="0"/>
                  <a:t> pan mae nifer y coed afalau yn hafal â nifer y </a:t>
                </a:r>
                <a:r>
                  <a:rPr lang="cy-GB" dirty="0" err="1"/>
                  <a:t>conwyddau</a:t>
                </a:r>
                <a:r>
                  <a:rPr lang="cy-GB" dirty="0"/>
                  <a:t>. Chwiliwch am werth </a:t>
                </a:r>
                <a:r>
                  <a:rPr lang="cy-GB" i="1" dirty="0"/>
                  <a:t>n</a:t>
                </a:r>
                <a:r>
                  <a:rPr lang="cy-GB" dirty="0"/>
                  <a:t> a dangos eich dull o gyfrifo hyn.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543" t="-339" b="-33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1041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8506" y="1071546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 smtClean="0"/>
                  <a:t>Mae </a:t>
                </a:r>
                <a:r>
                  <a:rPr lang="cy-GB" dirty="0"/>
                  <a:t>dwy fformiwla y gallwch eu </a:t>
                </a:r>
              </a:p>
              <a:p>
                <a:r>
                  <a:rPr lang="cy-GB" dirty="0"/>
                  <a:t>defnyddio i gyfrifo nifer y coed </a:t>
                </a:r>
              </a:p>
              <a:p>
                <a:r>
                  <a:rPr lang="cy-GB" dirty="0"/>
                  <a:t>afalau a nifer y </a:t>
                </a:r>
                <a:r>
                  <a:rPr lang="cy-GB" dirty="0" err="1"/>
                  <a:t>conwyddau</a:t>
                </a:r>
                <a:r>
                  <a:rPr lang="cy-GB" dirty="0"/>
                  <a:t> </a:t>
                </a:r>
              </a:p>
              <a:p>
                <a:r>
                  <a:rPr lang="cy-GB" dirty="0"/>
                  <a:t>am y patrwm a ddisgrifir:</a:t>
                </a:r>
              </a:p>
              <a:p>
                <a:endParaRPr lang="cy-GB" dirty="0" smtClean="0"/>
              </a:p>
              <a:p>
                <a:endParaRPr lang="cy-GB" dirty="0" smtClean="0"/>
              </a:p>
              <a:p>
                <a:r>
                  <a:rPr lang="cy-GB" dirty="0"/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</a:t>
                </a:r>
                <a:r>
                  <a:rPr lang="cy-GB" dirty="0" err="1"/>
                  <a:t>conwyddau</a:t>
                </a:r>
                <a:r>
                  <a:rPr lang="cy-GB" dirty="0"/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8</m:t>
                    </m:r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rhesi o goed afalau ydi </a:t>
                </a:r>
                <a:r>
                  <a:rPr lang="cy-GB" i="1" dirty="0"/>
                  <a:t>n</a:t>
                </a:r>
                <a:r>
                  <a:rPr lang="cy-GB" dirty="0"/>
                  <a:t>.</a:t>
                </a:r>
              </a:p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b="1" dirty="0" smtClean="0"/>
              </a:p>
              <a:p>
                <a:r>
                  <a:rPr lang="cy-GB" b="1" dirty="0" smtClean="0"/>
                  <a:t>CWESTIWN </a:t>
                </a:r>
                <a:r>
                  <a:rPr lang="cy-GB" b="1" dirty="0"/>
                  <a:t>3.3</a:t>
                </a:r>
              </a:p>
              <a:p>
                <a:r>
                  <a:rPr lang="cy-GB" dirty="0" smtClean="0"/>
                  <a:t>Beth petai’r ffermwr am wneud perllan yn fwy o lawer gyda nifer o resi o goed? Wrth i’r ffermwr wneud y berllan yn fwy, pa un fydd yn cynyddu’n </a:t>
                </a:r>
                <a:r>
                  <a:rPr lang="cy-GB" dirty="0" err="1" smtClean="0"/>
                  <a:t>gyflymach</a:t>
                </a:r>
                <a:r>
                  <a:rPr lang="cy-GB" dirty="0" smtClean="0"/>
                  <a:t>: nifer y coed afalau neu nifer y </a:t>
                </a:r>
                <a:r>
                  <a:rPr lang="cy-GB" dirty="0" err="1" smtClean="0"/>
                  <a:t>conwyddau</a:t>
                </a:r>
                <a:r>
                  <a:rPr lang="cy-GB" dirty="0" smtClean="0"/>
                  <a:t>? Esboniwch sut y daethoch at eich ateb.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6" y="1071546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3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304" y="1205610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fformiwla y gallwch eu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defnyddio i gyfrifo 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b="1" dirty="0" smtClean="0"/>
              </a:p>
              <a:p>
                <a:endParaRPr lang="en-GB" b="1" dirty="0"/>
              </a:p>
              <a:p>
                <a:r>
                  <a:rPr lang="cy-GB" b="1" dirty="0" smtClean="0"/>
                  <a:t>CWESTIWN </a:t>
                </a:r>
                <a:r>
                  <a:rPr lang="cy-GB" b="1" dirty="0"/>
                  <a:t>3.3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Beth petai’r ffermwr am wneud perllan yn fwy o lawer gyda nifer o resi o 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goed? </a:t>
                </a:r>
                <a:r>
                  <a:rPr lang="cy-GB" dirty="0"/>
                  <a:t>Wrth i’r ffermwr wneud y berllan yn fwy, pa un fydd yn cynyddu’n </a:t>
                </a:r>
                <a:r>
                  <a:rPr lang="cy-GB" dirty="0" err="1"/>
                  <a:t>gyflymach</a:t>
                </a:r>
                <a:r>
                  <a:rPr lang="cy-GB" dirty="0"/>
                  <a:t>: nifer y coed afalau neu nifer y </a:t>
                </a:r>
                <a:r>
                  <a:rPr lang="cy-GB" dirty="0" err="1"/>
                  <a:t>conwyddau</a:t>
                </a:r>
                <a:r>
                  <a:rPr lang="cy-GB" dirty="0"/>
                  <a:t>?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Esboniwch sut y daethoch at eich ateb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05610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</a:t>
                </a:r>
                <a:r>
                  <a:rPr lang="cy-GB" dirty="0"/>
                  <a:t>fformiwla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 gallwch eu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defnyddio i gyfrifo 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/>
              </a:p>
              <a:p>
                <a:r>
                  <a:rPr lang="cy-GB" dirty="0"/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</a:t>
                </a:r>
                <a:r>
                  <a:rPr lang="cy-GB" dirty="0" err="1"/>
                  <a:t>conwyddau</a:t>
                </a:r>
                <a:r>
                  <a:rPr lang="cy-GB" dirty="0"/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8</m:t>
                    </m:r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rhesi o goed afalau ydi </a:t>
                </a:r>
                <a:r>
                  <a:rPr lang="cy-GB" i="1" dirty="0"/>
                  <a:t>n</a:t>
                </a:r>
                <a:r>
                  <a:rPr lang="cy-GB" dirty="0"/>
                  <a:t>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US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CWESTIWN 3.3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Beth petai’r ffermwr am wneud perllan yn fwy o lawer gyda nifer o resi o </a:t>
                </a:r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goed?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Wrth i’r ffermwr wneud y berllan yn fwy, pa un fydd yn cynyddu’n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gyflymach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: nifer y coed afalau neu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? Esboniwch sut y daethoch at eich ateb.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5136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</a:t>
                </a:r>
                <a:r>
                  <a:rPr lang="cy-GB" dirty="0"/>
                  <a:t>fformiwla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 gallwch eu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defnyddio i gyfrifo 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b="1" dirty="0"/>
                  <a:t>CWESTIWN 3.3</a:t>
                </a:r>
              </a:p>
              <a:p>
                <a:r>
                  <a:rPr lang="cy-GB" dirty="0"/>
                  <a:t>Beth petai’r ffermwr am wneud perllan yn fwy o lawer gyda nifer o resi o </a:t>
                </a:r>
                <a:r>
                  <a:rPr lang="cy-GB" dirty="0" smtClean="0"/>
                  <a:t>goed? </a:t>
                </a:r>
                <a:r>
                  <a:rPr lang="cy-GB" dirty="0"/>
                  <a:t>Wrth i’r ffermwr wneud y berllan yn fwy, pa un fydd yn cynyddu’n </a:t>
                </a:r>
                <a:r>
                  <a:rPr lang="cy-GB" dirty="0" err="1"/>
                  <a:t>gyflymach</a:t>
                </a:r>
                <a:r>
                  <a:rPr lang="cy-GB" dirty="0"/>
                  <a:t>: nifer y coed afalau neu nifer y </a:t>
                </a:r>
                <a:r>
                  <a:rPr lang="cy-GB" dirty="0" err="1"/>
                  <a:t>conwyddau</a:t>
                </a:r>
                <a:r>
                  <a:rPr lang="cy-GB" dirty="0"/>
                  <a:t>? Esboniwch sut y daethoch at eich ateb.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0373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dirty="0"/>
                  <a:t>Mae dwy fformiwla y gallwch eu </a:t>
                </a:r>
              </a:p>
              <a:p>
                <a:r>
                  <a:rPr lang="cy-GB" dirty="0"/>
                  <a:t>defnyddio i gyfrifo nifer y coed </a:t>
                </a:r>
              </a:p>
              <a:p>
                <a:r>
                  <a:rPr lang="cy-GB" dirty="0"/>
                  <a:t>afalau a nifer y </a:t>
                </a:r>
                <a:r>
                  <a:rPr lang="cy-GB" dirty="0" err="1"/>
                  <a:t>conwyddau</a:t>
                </a:r>
                <a:r>
                  <a:rPr lang="cy-GB" dirty="0"/>
                  <a:t> </a:t>
                </a:r>
              </a:p>
              <a:p>
                <a:r>
                  <a:rPr lang="cy-GB" dirty="0"/>
                  <a:t>am y patrwm a ddisgrifir:</a:t>
                </a:r>
              </a:p>
              <a:p>
                <a:endParaRPr lang="en-US" dirty="0" smtClean="0"/>
              </a:p>
              <a:p>
                <a:r>
                  <a:rPr lang="cy-GB" dirty="0"/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</a:t>
                </a:r>
                <a:r>
                  <a:rPr lang="cy-GB" dirty="0" err="1"/>
                  <a:t>conwyddau</a:t>
                </a:r>
                <a:r>
                  <a:rPr lang="cy-GB" dirty="0"/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latin typeface="Cambria Math"/>
                      </a:rPr>
                      <m:t>8</m:t>
                    </m:r>
                    <m:r>
                      <a:rPr lang="cy-GB" i="1">
                        <a:latin typeface="Cambria Math"/>
                      </a:rPr>
                      <m:t>𝑛</m:t>
                    </m:r>
                  </m:oMath>
                </a14:m>
                <a:endParaRPr lang="cy-GB" dirty="0"/>
              </a:p>
              <a:p>
                <a:endParaRPr lang="cy-GB" dirty="0"/>
              </a:p>
              <a:p>
                <a:r>
                  <a:rPr lang="cy-GB" dirty="0"/>
                  <a:t>nifer y rhesi o goed afalau ydi </a:t>
                </a:r>
                <a:r>
                  <a:rPr lang="cy-GB" i="1" dirty="0"/>
                  <a:t>n</a:t>
                </a:r>
                <a:r>
                  <a:rPr lang="cy-GB" dirty="0"/>
                  <a:t>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cy-GB" b="1" dirty="0"/>
                  <a:t>CWESTIWN 3.3</a:t>
                </a:r>
              </a:p>
              <a:p>
                <a:r>
                  <a:rPr lang="cy-GB" dirty="0"/>
                  <a:t>Beth petai’r ffermwr am wneud perllan yn fwy o lawer gyda nifer o resi o </a:t>
                </a:r>
                <a:r>
                  <a:rPr lang="cy-GB" dirty="0" smtClean="0"/>
                  <a:t>goed? </a:t>
                </a:r>
                <a:r>
                  <a:rPr lang="cy-GB" dirty="0"/>
                  <a:t>Wrth i’r ffermwr wneud y berllan yn fwy, pa un fydd yn cynyddu’n </a:t>
                </a:r>
                <a:r>
                  <a:rPr lang="cy-GB" dirty="0" err="1"/>
                  <a:t>gyflymach</a:t>
                </a:r>
                <a:r>
                  <a:rPr lang="cy-GB" dirty="0"/>
                  <a:t>: nifer y coed afalau neu nifer y </a:t>
                </a:r>
                <a:r>
                  <a:rPr lang="cy-GB" dirty="0" err="1"/>
                  <a:t>conwyddau</a:t>
                </a:r>
                <a:r>
                  <a:rPr lang="cy-GB" dirty="0"/>
                  <a:t>? Esboniwch sut y daethoch at eich ateb.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543" t="-322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0478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82" y="118424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 ffermwr yn plannu coed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mewn patrwm sgwâr. I warchod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y coed afalau yn erbyn y gwynt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mae’n plannu </a:t>
            </a:r>
            <a:r>
              <a:rPr lang="cy-GB" dirty="0" err="1" smtClean="0">
                <a:solidFill>
                  <a:schemeClr val="bg1">
                    <a:lumMod val="50000"/>
                  </a:schemeClr>
                </a:solidFill>
              </a:rPr>
              <a:t>conwyddau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 o 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gwmpas y berllan.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Dyma ddiagram o’r sefyllfa lle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gallwch weld patrwm y coed afalau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a’r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conwyddau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ar 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gyfer unrhyw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nifer (n) o resi o goed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afalau: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cy-GB" b="1" dirty="0"/>
              <a:t>CWESTIWN 3.1</a:t>
            </a:r>
          </a:p>
          <a:p>
            <a:r>
              <a:rPr lang="cy-GB" dirty="0"/>
              <a:t>Gorffennwch y tabl</a:t>
            </a:r>
            <a:r>
              <a:rPr lang="cy-GB" dirty="0" smtClean="0"/>
              <a:t>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662" y="1205508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</a:p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coeden afalau</a:t>
            </a:r>
            <a:endParaRPr lang="cy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2" y="5369960"/>
            <a:ext cx="5519030" cy="11695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1789" y="5350668"/>
            <a:ext cx="465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kern="1000" dirty="0" smtClean="0">
                <a:latin typeface="Tempus Sans ITC" panose="04020404030D07020202" pitchFamily="82" charset="0"/>
              </a:rPr>
              <a:t>Nifer y coed afalau                                                       Nifer y </a:t>
            </a:r>
            <a:r>
              <a:rPr lang="cy-GB" sz="1000" kern="1000" dirty="0" err="1" smtClean="0">
                <a:latin typeface="Tempus Sans ITC" panose="04020404030D07020202" pitchFamily="82" charset="0"/>
              </a:rPr>
              <a:t>conwyddau</a:t>
            </a:r>
            <a:r>
              <a:rPr lang="cy-GB" sz="1000" kern="1000" dirty="0" smtClean="0">
                <a:latin typeface="Tempus Sans ITC" panose="04020404030D07020202" pitchFamily="82" charset="0"/>
              </a:rPr>
              <a:t> </a:t>
            </a:r>
            <a:endParaRPr lang="cy-GB" sz="1000" kern="10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 ffermwr yn plannu coed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mewn patrwm sgwâr. I warchod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y coed afalau yn erbyn y gwynt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mae’n plannu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conwyddau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gwmpas y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berllan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Dyma </a:t>
            </a:r>
            <a:r>
              <a:rPr lang="cy-GB" dirty="0"/>
              <a:t>ddiagram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o’r sefyllfa lle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gallwch weld </a:t>
            </a:r>
            <a:r>
              <a:rPr lang="cy-GB" dirty="0"/>
              <a:t>patrwm y coed afalau</a:t>
            </a:r>
          </a:p>
          <a:p>
            <a:r>
              <a:rPr lang="cy-GB" dirty="0"/>
              <a:t>a’r </a:t>
            </a:r>
            <a:r>
              <a:rPr lang="cy-GB" dirty="0" err="1"/>
              <a:t>conwyddau</a:t>
            </a:r>
            <a:r>
              <a:rPr lang="cy-GB" dirty="0"/>
              <a:t> </a:t>
            </a:r>
            <a:r>
              <a:rPr lang="cy-GB" dirty="0" smtClean="0"/>
              <a:t>ar </a:t>
            </a:r>
            <a:r>
              <a:rPr lang="cy-GB" dirty="0"/>
              <a:t>gyfer unrhyw</a:t>
            </a:r>
          </a:p>
          <a:p>
            <a:r>
              <a:rPr lang="cy-GB" dirty="0"/>
              <a:t>nifer (n) o resi o goed </a:t>
            </a:r>
            <a:r>
              <a:rPr lang="cy-GB" dirty="0" smtClean="0"/>
              <a:t>afalau:</a:t>
            </a:r>
            <a:endParaRPr lang="cy-GB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cy-GB" b="1" dirty="0">
                <a:solidFill>
                  <a:schemeClr val="bg1">
                    <a:lumMod val="50000"/>
                  </a:schemeClr>
                </a:solidFill>
              </a:rPr>
              <a:t>CWESTIWN 3.1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Gorffennwch y tabl: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2357" y="1214858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</a:p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coeden afalau</a:t>
            </a:r>
            <a:endParaRPr lang="cy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593412"/>
            <a:ext cx="5519030" cy="11695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5803" y="5574120"/>
            <a:ext cx="465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kern="1000" dirty="0" smtClean="0">
                <a:latin typeface="Tempus Sans ITC" panose="04020404030D07020202" pitchFamily="82" charset="0"/>
              </a:rPr>
              <a:t>Nifer y coed afalau                                                       Nifer y </a:t>
            </a:r>
            <a:r>
              <a:rPr lang="cy-GB" sz="1000" kern="1000" dirty="0" err="1" smtClean="0">
                <a:latin typeface="Tempus Sans ITC" panose="04020404030D07020202" pitchFamily="82" charset="0"/>
              </a:rPr>
              <a:t>conwyddau</a:t>
            </a:r>
            <a:r>
              <a:rPr lang="cy-GB" sz="1000" kern="1000" dirty="0" smtClean="0">
                <a:latin typeface="Tempus Sans ITC" panose="04020404030D07020202" pitchFamily="82" charset="0"/>
              </a:rPr>
              <a:t> </a:t>
            </a:r>
            <a:endParaRPr lang="cy-GB" sz="1000" kern="10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 ffermwr yn plannu coed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mewn patrwm sgwâr. I warchod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y coed afalau yn erbyn y gwynt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mae’n plannu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conwyddau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gwmpas y berllan.</a:t>
            </a:r>
          </a:p>
          <a:p>
            <a:endParaRPr lang="en-US" dirty="0"/>
          </a:p>
          <a:p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Dyma 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ddiagram o’r sefyllfa lle 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gallwch weld </a:t>
            </a:r>
            <a:r>
              <a:rPr lang="cy-GB" dirty="0"/>
              <a:t>patrwm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y coed afalau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a’r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conwyddau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ar 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gyfer unrhyw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nifer (n) o resi o goed </a:t>
            </a:r>
            <a:r>
              <a:rPr lang="cy-GB" dirty="0" smtClean="0">
                <a:solidFill>
                  <a:schemeClr val="bg1">
                    <a:lumMod val="50000"/>
                  </a:schemeClr>
                </a:solidFill>
              </a:rPr>
              <a:t>afalau:</a:t>
            </a:r>
            <a:endParaRPr lang="cy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cy-GB" b="1" dirty="0">
                <a:solidFill>
                  <a:schemeClr val="bg1">
                    <a:lumMod val="50000"/>
                  </a:schemeClr>
                </a:solidFill>
              </a:rPr>
              <a:t>CWESTIWN 3.1</a:t>
            </a:r>
          </a:p>
          <a:p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Gorffennwch y tabl: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304" y="1219899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</a:p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coeden afalau</a:t>
            </a:r>
            <a:endParaRPr lang="cy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0" y="5592980"/>
            <a:ext cx="5519030" cy="11695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777" y="5573688"/>
            <a:ext cx="465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kern="1000" dirty="0" smtClean="0">
                <a:latin typeface="Tempus Sans ITC" panose="04020404030D07020202" pitchFamily="82" charset="0"/>
              </a:rPr>
              <a:t>Nifer y coed afalau                                                       Nifer y </a:t>
            </a:r>
            <a:r>
              <a:rPr lang="cy-GB" sz="1000" kern="1000" dirty="0" err="1" smtClean="0">
                <a:latin typeface="Tempus Sans ITC" panose="04020404030D07020202" pitchFamily="82" charset="0"/>
              </a:rPr>
              <a:t>conwyddau</a:t>
            </a:r>
            <a:r>
              <a:rPr lang="cy-GB" sz="1000" kern="1000" dirty="0" smtClean="0">
                <a:latin typeface="Tempus Sans ITC" panose="04020404030D07020202" pitchFamily="82" charset="0"/>
              </a:rPr>
              <a:t> </a:t>
            </a:r>
            <a:endParaRPr lang="cy-GB" sz="1000" kern="10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cy-GB" dirty="0"/>
              <a:t>Mae ffermwr yn plannu coed </a:t>
            </a:r>
          </a:p>
          <a:p>
            <a:r>
              <a:rPr lang="cy-GB" dirty="0"/>
              <a:t>mewn patrwm sgwâr. I warchod </a:t>
            </a:r>
          </a:p>
          <a:p>
            <a:r>
              <a:rPr lang="cy-GB" dirty="0"/>
              <a:t>y coed afalau yn erbyn y gwynt </a:t>
            </a:r>
          </a:p>
          <a:p>
            <a:r>
              <a:rPr lang="cy-GB" dirty="0"/>
              <a:t>mae’n plannu </a:t>
            </a:r>
            <a:r>
              <a:rPr lang="cy-GB" dirty="0" err="1"/>
              <a:t>conwyddau</a:t>
            </a:r>
            <a:r>
              <a:rPr lang="cy-GB" dirty="0"/>
              <a:t> </a:t>
            </a:r>
            <a:r>
              <a:rPr lang="cy-GB" dirty="0" smtClean="0"/>
              <a:t>o </a:t>
            </a:r>
            <a:endParaRPr lang="cy-GB" dirty="0"/>
          </a:p>
          <a:p>
            <a:r>
              <a:rPr lang="cy-GB" dirty="0"/>
              <a:t>gwmpas y berllan.</a:t>
            </a:r>
          </a:p>
          <a:p>
            <a:endParaRPr lang="en-US" dirty="0"/>
          </a:p>
          <a:p>
            <a:r>
              <a:rPr lang="cy-GB" dirty="0"/>
              <a:t>Dyma ddiagram o’r sefyllfa lle </a:t>
            </a:r>
          </a:p>
          <a:p>
            <a:r>
              <a:rPr lang="cy-GB" dirty="0"/>
              <a:t>gallwch weld patrwm y coed afalau</a:t>
            </a:r>
          </a:p>
          <a:p>
            <a:r>
              <a:rPr lang="cy-GB" dirty="0"/>
              <a:t>a’r coed pinwydd ar gyfer unrhyw</a:t>
            </a:r>
          </a:p>
          <a:p>
            <a:r>
              <a:rPr lang="cy-GB" dirty="0"/>
              <a:t>nifer (n) o resi o goed </a:t>
            </a:r>
            <a:r>
              <a:rPr lang="cy-GB" dirty="0" smtClean="0"/>
              <a:t>afalau:</a:t>
            </a:r>
            <a:endParaRPr lang="cy-GB" dirty="0"/>
          </a:p>
          <a:p>
            <a:endParaRPr lang="en-US" dirty="0" smtClean="0"/>
          </a:p>
          <a:p>
            <a:endParaRPr lang="en-US" dirty="0"/>
          </a:p>
          <a:p>
            <a:r>
              <a:rPr lang="cy-GB" b="1" dirty="0"/>
              <a:t>CWESTIWN 3.1</a:t>
            </a:r>
          </a:p>
          <a:p>
            <a:r>
              <a:rPr lang="cy-GB" dirty="0"/>
              <a:t>Gorffennwch y tabl: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304" y="1204638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4" y="5127372"/>
            <a:ext cx="5519030" cy="11695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1961" y="5108080"/>
            <a:ext cx="465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kern="1000" dirty="0" smtClean="0">
                <a:latin typeface="Tempus Sans ITC" panose="04020404030D07020202" pitchFamily="82" charset="0"/>
              </a:rPr>
              <a:t>Nifer y coed afalau                                                       Nifer y </a:t>
            </a:r>
            <a:r>
              <a:rPr lang="cy-GB" sz="1000" kern="1000" dirty="0" err="1" smtClean="0">
                <a:latin typeface="Tempus Sans ITC" panose="04020404030D07020202" pitchFamily="82" charset="0"/>
              </a:rPr>
              <a:t>conwyddau</a:t>
            </a:r>
            <a:r>
              <a:rPr lang="cy-GB" sz="1000" kern="1000" dirty="0" smtClean="0">
                <a:latin typeface="Tempus Sans ITC" panose="04020404030D07020202" pitchFamily="82" charset="0"/>
              </a:rPr>
              <a:t> </a:t>
            </a:r>
            <a:endParaRPr lang="cy-GB" sz="1000" kern="10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b="1" dirty="0" smtClean="0"/>
                  <a:t>CWESTIWN 3.2</a:t>
                </a:r>
              </a:p>
              <a:p>
                <a:r>
                  <a:rPr lang="cy-GB" dirty="0" smtClean="0"/>
                  <a:t>Mae dwy fformiwla y gallwch eu </a:t>
                </a:r>
              </a:p>
              <a:p>
                <a:r>
                  <a:rPr lang="cy-GB" dirty="0"/>
                  <a:t>d</a:t>
                </a:r>
                <a:r>
                  <a:rPr lang="cy-GB" dirty="0" smtClean="0"/>
                  <a:t>efnyddio i gyfrifo nifer y coed </a:t>
                </a:r>
              </a:p>
              <a:p>
                <a:r>
                  <a:rPr lang="cy-GB" dirty="0" smtClean="0"/>
                  <a:t>afalau a nifer y </a:t>
                </a:r>
                <a:r>
                  <a:rPr lang="cy-GB" dirty="0" err="1" smtClean="0"/>
                  <a:t>conwyddau</a:t>
                </a:r>
                <a:r>
                  <a:rPr lang="cy-GB" dirty="0" smtClean="0"/>
                  <a:t> </a:t>
                </a:r>
              </a:p>
              <a:p>
                <a:r>
                  <a:rPr lang="cy-GB" dirty="0" smtClean="0"/>
                  <a:t>am y patrwm a ddisgrifir:</a:t>
                </a:r>
              </a:p>
              <a:p>
                <a:endParaRPr lang="cy-GB" dirty="0" smtClean="0"/>
              </a:p>
              <a:p>
                <a:r>
                  <a:rPr lang="cy-GB" dirty="0" smtClean="0"/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 smtClean="0"/>
              </a:p>
              <a:p>
                <a:endParaRPr lang="cy-GB" dirty="0" smtClean="0"/>
              </a:p>
              <a:p>
                <a:r>
                  <a:rPr lang="cy-GB" dirty="0" smtClean="0"/>
                  <a:t>Nifer y </a:t>
                </a:r>
                <a:r>
                  <a:rPr lang="cy-GB" dirty="0" err="1" smtClean="0"/>
                  <a:t>conwyddau</a:t>
                </a:r>
                <a:r>
                  <a:rPr lang="cy-GB" dirty="0" smtClean="0"/>
                  <a:t>= </a:t>
                </a:r>
                <a14:m>
                  <m:oMath xmlns:m="http://schemas.openxmlformats.org/officeDocument/2006/math">
                    <m:r>
                      <a:rPr lang="cy-GB" b="0" i="1" smtClean="0">
                        <a:latin typeface="Cambria Math"/>
                      </a:rPr>
                      <m:t>8</m:t>
                    </m:r>
                    <m:r>
                      <a:rPr lang="cy-GB" b="0" i="1" smtClean="0">
                        <a:latin typeface="Cambria Math"/>
                      </a:rPr>
                      <m:t>𝑛</m:t>
                    </m:r>
                  </m:oMath>
                </a14:m>
                <a:endParaRPr lang="cy-GB" dirty="0" smtClean="0"/>
              </a:p>
              <a:p>
                <a:endParaRPr lang="cy-GB" dirty="0" smtClean="0"/>
              </a:p>
              <a:p>
                <a:r>
                  <a:rPr lang="cy-GB" dirty="0" smtClean="0"/>
                  <a:t>nifer y rhesi o goed afalau ydi </a:t>
                </a:r>
                <a:r>
                  <a:rPr lang="cy-GB" i="1" dirty="0" smtClean="0"/>
                  <a:t>n</a:t>
                </a:r>
                <a:r>
                  <a:rPr lang="cy-GB" dirty="0" smtClean="0"/>
                  <a:t>.</a:t>
                </a:r>
              </a:p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dirty="0" smtClean="0"/>
              </a:p>
              <a:p>
                <a:endParaRPr lang="cy-GB" dirty="0"/>
              </a:p>
              <a:p>
                <a:r>
                  <a:rPr lang="cy-GB" dirty="0" smtClean="0"/>
                  <a:t>Mae gwerth gan </a:t>
                </a:r>
                <a:r>
                  <a:rPr lang="cy-GB" i="1" dirty="0" smtClean="0"/>
                  <a:t>n</a:t>
                </a:r>
                <a:r>
                  <a:rPr lang="cy-GB" dirty="0" smtClean="0"/>
                  <a:t> pan mae nifer y coed afalau yn hafal â nifer y </a:t>
                </a:r>
                <a:r>
                  <a:rPr lang="cy-GB" dirty="0" err="1" smtClean="0"/>
                  <a:t>conwyddau</a:t>
                </a:r>
                <a:r>
                  <a:rPr lang="cy-GB" dirty="0" smtClean="0"/>
                  <a:t>. Chwiliwch am werth </a:t>
                </a:r>
                <a:r>
                  <a:rPr lang="cy-GB" i="1" dirty="0" smtClean="0"/>
                  <a:t>n</a:t>
                </a:r>
                <a:r>
                  <a:rPr lang="cy-GB" dirty="0" smtClean="0"/>
                  <a:t> a dangos eich dull o gyfrifo hyn.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Beth </a:t>
            </a:r>
            <a:r>
              <a:rPr lang="en-GB" dirty="0" err="1">
                <a:solidFill>
                  <a:schemeClr val="tx1"/>
                </a:solidFill>
              </a:rPr>
              <a:t>ydyn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wedi’i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ddysgu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304" y="1205715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</a:p>
          <a:p>
            <a:r>
              <a:rPr lang="cy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coeden afalau</a:t>
            </a:r>
            <a:endParaRPr lang="cy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b="1" dirty="0" smtClean="0"/>
                  <a:t>CWESTIWN </a:t>
                </a:r>
                <a:r>
                  <a:rPr lang="cy-GB" b="1" dirty="0"/>
                  <a:t>3.2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fformiwla y gallwch eu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defnyddio i gyfrifo 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cy-GB" dirty="0"/>
                  <a:t>Mae gwerth gan </a:t>
                </a:r>
                <a:r>
                  <a:rPr lang="cy-GB" i="1" dirty="0"/>
                  <a:t>n</a:t>
                </a:r>
                <a:r>
                  <a:rPr lang="cy-GB" dirty="0"/>
                  <a:t> pan mae nifer y coed afalau yn hafal â nifer y </a:t>
                </a:r>
                <a:r>
                  <a:rPr lang="cy-GB" dirty="0" err="1"/>
                  <a:t>conwyddau</a:t>
                </a:r>
                <a:r>
                  <a:rPr lang="cy-GB" dirty="0"/>
                  <a:t>. Chwiliwch am werth </a:t>
                </a:r>
                <a:r>
                  <a:rPr lang="cy-GB" i="1" dirty="0"/>
                  <a:t>n</a:t>
                </a:r>
                <a:r>
                  <a:rPr lang="cy-GB" dirty="0"/>
                  <a:t> a dangos eich dull o gyfrifo hyn.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0373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3.2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</a:t>
                </a:r>
                <a:r>
                  <a:rPr lang="cy-GB" dirty="0"/>
                  <a:t>fformiwla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y gallwch eu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defnyddio i gyfrifo 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cy-GB" dirty="0" smtClean="0">
                    <a:solidFill>
                      <a:schemeClr val="tx1"/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tx1"/>
                  </a:solidFill>
                </a:endParaRPr>
              </a:p>
              <a:p>
                <a:endParaRPr lang="cy-GB" dirty="0">
                  <a:solidFill>
                    <a:schemeClr val="tx1"/>
                  </a:solidFill>
                </a:endParaRPr>
              </a:p>
              <a:p>
                <a:r>
                  <a:rPr lang="cy-GB" dirty="0">
                    <a:solidFill>
                      <a:schemeClr val="tx1"/>
                    </a:solidFill>
                  </a:rPr>
                  <a:t>Nifer y </a:t>
                </a:r>
                <a:r>
                  <a:rPr lang="cy-GB" dirty="0" err="1">
                    <a:solidFill>
                      <a:schemeClr val="tx1"/>
                    </a:solidFill>
                  </a:rPr>
                  <a:t>conwyddau</a:t>
                </a:r>
                <a:r>
                  <a:rPr lang="cy-GB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tx1"/>
                  </a:solidFill>
                </a:endParaRPr>
              </a:p>
              <a:p>
                <a:endParaRPr lang="cy-GB" dirty="0">
                  <a:solidFill>
                    <a:schemeClr val="tx1"/>
                  </a:solidFill>
                </a:endParaRPr>
              </a:p>
              <a:p>
                <a:r>
                  <a:rPr lang="cy-GB" dirty="0">
                    <a:solidFill>
                      <a:schemeClr val="tx1"/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tx1"/>
                    </a:solidFill>
                  </a:rPr>
                  <a:t>n</a:t>
                </a:r>
                <a:r>
                  <a:rPr lang="cy-GB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gwerth gan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pan mae nifer y coed afalau yn hafal â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 Chwiliwch am werth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dangos eich dull o gyfrifo hyn.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wybodaeth ddefnyddiol rydyn </a:t>
            </a:r>
            <a:r>
              <a:rPr lang="cy-GB" dirty="0" err="1">
                <a:solidFill>
                  <a:schemeClr val="tx1"/>
                </a:solidFill>
              </a:rPr>
              <a:t>ni’n</a:t>
            </a:r>
            <a:r>
              <a:rPr lang="cy-GB" dirty="0">
                <a:solidFill>
                  <a:schemeClr val="tx1"/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0375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Uned Fathemateg 3: Afalau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cy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CWESTIWN </a:t>
                </a:r>
                <a:r>
                  <a:rPr lang="cy-GB" b="1" dirty="0">
                    <a:solidFill>
                      <a:schemeClr val="bg1">
                        <a:lumMod val="50000"/>
                      </a:schemeClr>
                    </a:solidFill>
                  </a:rPr>
                  <a:t>3.2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dwy </a:t>
                </a:r>
                <a:r>
                  <a:rPr lang="cy-GB" dirty="0"/>
                  <a:t>fformiwla y gallwch eu </a:t>
                </a:r>
              </a:p>
              <a:p>
                <a:r>
                  <a:rPr lang="cy-GB" dirty="0"/>
                  <a:t>defnyddio i gyfrifo 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coed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afalau a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am y patrwm a ddisgrifir: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coed afalau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cy-GB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cy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y-GB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nifer y rhesi o goed afalau ydi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Mae gwerth gan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pan mae nifer y coed afalau yn hafal â nifer y </a:t>
                </a:r>
                <a:r>
                  <a:rPr lang="cy-GB" dirty="0" err="1">
                    <a:solidFill>
                      <a:schemeClr val="bg1">
                        <a:lumMod val="50000"/>
                      </a:schemeClr>
                    </a:solidFill>
                  </a:rPr>
                  <a:t>conwyddau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. Chwiliwch am werth </a:t>
                </a:r>
                <a:r>
                  <a:rPr lang="cy-GB" i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cy-GB" dirty="0">
                    <a:solidFill>
                      <a:schemeClr val="bg1">
                        <a:lumMod val="50000"/>
                      </a:schemeClr>
                    </a:solidFill>
                  </a:rPr>
                  <a:t> a dangos eich dull o gyfrifo hyn.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Beth rydyn ni am ei wybod?</a:t>
            </a: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Pa wybodaeth ddefnyddiol rydyn </a:t>
            </a:r>
            <a:r>
              <a:rPr lang="cy-GB" dirty="0" err="1">
                <a:solidFill>
                  <a:schemeClr val="bg1">
                    <a:lumMod val="50000"/>
                  </a:schemeClr>
                </a:solidFill>
              </a:rPr>
              <a:t>ni’n</a:t>
            </a:r>
            <a:r>
              <a:rPr lang="cy-GB" dirty="0">
                <a:solidFill>
                  <a:schemeClr val="bg1">
                    <a:lumMod val="50000"/>
                  </a:schemeClr>
                </a:solidFill>
              </a:rPr>
              <a:t> ei gwybod?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Beth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ydyn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wedi’i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ddysgu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Pa dechnegau mathemategol eraill sydd angen i ni eu defnyddio?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Yn ôl i’r dechrau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304" y="1212647"/>
            <a:ext cx="83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conwydden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coeden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2498</TotalTime>
  <Words>1264</Words>
  <Application>Microsoft Office PowerPoint</Application>
  <PresentationFormat>On-screen Show (4:3)</PresentationFormat>
  <Paragraphs>365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明朝</vt:lpstr>
      <vt:lpstr>ＭＳ Ｐゴシック</vt:lpstr>
      <vt:lpstr>Arial</vt:lpstr>
      <vt:lpstr>Calibri</vt:lpstr>
      <vt:lpstr>Cambria</vt:lpstr>
      <vt:lpstr>Cambria Math</vt:lpstr>
      <vt:lpstr>Constantia</vt:lpstr>
      <vt:lpstr>HG明朝E</vt:lpstr>
      <vt:lpstr>Tempus Sans ITC</vt:lpstr>
      <vt:lpstr>Wingdings</vt:lpstr>
      <vt:lpstr>Brooklet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  <vt:lpstr>Uned Fathemateg 3: Afalau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Anwen Davies</dc:creator>
  <cp:lastModifiedBy>Anwen Davies</cp:lastModifiedBy>
  <cp:revision>78</cp:revision>
  <dcterms:created xsi:type="dcterms:W3CDTF">2010-03-16T17:53:16Z</dcterms:created>
  <dcterms:modified xsi:type="dcterms:W3CDTF">2015-04-24T13:39:50Z</dcterms:modified>
</cp:coreProperties>
</file>