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7"/>
  </p:handout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8.xml"/><Relationship Id="rId7" Type="http://schemas.openxmlformats.org/officeDocument/2006/relationships/image" Target="../media/image2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Relationship Id="rId9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13.xml"/><Relationship Id="rId7" Type="http://schemas.openxmlformats.org/officeDocument/2006/relationships/image" Target="../media/image3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13.xml"/><Relationship Id="rId7" Type="http://schemas.openxmlformats.org/officeDocument/2006/relationships/image" Target="../media/image2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Relationship Id="rId9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13.xml"/><Relationship Id="rId7" Type="http://schemas.openxmlformats.org/officeDocument/2006/relationships/image" Target="../media/image2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Relationship Id="rId9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13.xml"/><Relationship Id="rId7" Type="http://schemas.openxmlformats.org/officeDocument/2006/relationships/image" Target="../media/image2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Relationship Id="rId9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13.xml"/><Relationship Id="rId7" Type="http://schemas.openxmlformats.org/officeDocument/2006/relationships/image" Target="../media/image2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Relationship Id="rId9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Relationship Id="rId9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Relationship Id="rId9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8.xml"/><Relationship Id="rId7" Type="http://schemas.openxmlformats.org/officeDocument/2006/relationships/image" Target="../media/image3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4" Type="http://schemas.openxmlformats.org/officeDocument/2006/relationships/slide" Target="slide5.xml"/><Relationship Id="rId9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8.xml"/><Relationship Id="rId7" Type="http://schemas.openxmlformats.org/officeDocument/2006/relationships/image" Target="../media/image2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Relationship Id="rId9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8.xml"/><Relationship Id="rId7" Type="http://schemas.openxmlformats.org/officeDocument/2006/relationships/image" Target="../media/image2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6: Tyfu</a:t>
            </a:r>
            <a:endParaRPr lang="cy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 smtClean="0"/>
              <a:t>Ieuenctid yn tyfu’n </a:t>
            </a:r>
            <a:r>
              <a:rPr lang="cy-GB" b="1" dirty="0" err="1" smtClean="0"/>
              <a:t>dalach</a:t>
            </a:r>
            <a:endParaRPr lang="cy-GB" b="1" dirty="0" smtClean="0"/>
          </a:p>
          <a:p>
            <a:r>
              <a:rPr lang="cy-GB" dirty="0" smtClean="0"/>
              <a:t>Mae’r graff hwn yn cynrychioli taldra ar gyfartaledd dynion a merched ifanc yr Iseldiroedd yn 1998.</a:t>
            </a:r>
          </a:p>
          <a:p>
            <a:endParaRPr lang="cy-GB" dirty="0" smtClean="0"/>
          </a:p>
          <a:p>
            <a:endParaRPr lang="cy-GB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r>
              <a:rPr lang="cy-GB" b="1" dirty="0" smtClean="0"/>
              <a:t>CWESTIWN 6.1</a:t>
            </a:r>
          </a:p>
          <a:p>
            <a:r>
              <a:rPr lang="cy-GB" dirty="0" smtClean="0"/>
              <a:t>Ers 1980 mae taldra ar gyfartaledd merched 20 oed wedi codi 2.3 </a:t>
            </a:r>
            <a:r>
              <a:rPr lang="cy-GB" dirty="0" err="1" smtClean="0"/>
              <a:t>cm</a:t>
            </a:r>
            <a:r>
              <a:rPr lang="cy-GB" dirty="0" smtClean="0"/>
              <a:t> i 170.6 </a:t>
            </a:r>
            <a:r>
              <a:rPr lang="cy-GB" dirty="0" err="1" smtClean="0"/>
              <a:t>cm</a:t>
            </a:r>
            <a:r>
              <a:rPr lang="cy-GB" dirty="0" smtClean="0"/>
              <a:t>. Beth oedd taldra ar gyfartaledd merch 20 oed yn 1980?</a:t>
            </a:r>
            <a:endParaRPr lang="cy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4" r="25064" b="2997"/>
          <a:stretch/>
        </p:blipFill>
        <p:spPr bwMode="auto">
          <a:xfrm>
            <a:off x="1244447" y="2157326"/>
            <a:ext cx="2571469" cy="3083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534" y="2669220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1328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472544" y="2157326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(</a:t>
            </a:r>
            <a:r>
              <a:rPr lang="cy-GB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01240" y="2312304"/>
            <a:ext cx="1274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dynion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70114" y="2982444"/>
            <a:ext cx="14636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merched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85651" y="5076761"/>
            <a:ext cx="11318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Oed (blynyddoedd)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6: Tyfu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 smtClean="0"/>
              <a:t>Ieuenctid yn tyfu’n </a:t>
            </a:r>
            <a:r>
              <a:rPr lang="cy-GB" b="1" dirty="0" err="1" smtClean="0"/>
              <a:t>dalach</a:t>
            </a:r>
            <a:endParaRPr lang="cy-GB" b="1" dirty="0" smtClean="0"/>
          </a:p>
          <a:p>
            <a:r>
              <a:rPr lang="cy-GB" dirty="0" smtClean="0"/>
              <a:t>Mae’r graff hwn yn cynrychioli taldra dynion a merched ifanc yr Iseldiroedd yn 1998.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cy-GB" b="1" dirty="0"/>
              <a:t>CWESTIWN </a:t>
            </a:r>
            <a:r>
              <a:rPr lang="en-US" b="1" dirty="0" smtClean="0"/>
              <a:t>6.2</a:t>
            </a:r>
          </a:p>
          <a:p>
            <a:r>
              <a:rPr lang="cy-GB" dirty="0" smtClean="0"/>
              <a:t>Esboniwch </a:t>
            </a:r>
            <a:r>
              <a:rPr lang="cy-GB" dirty="0"/>
              <a:t>sut mae’r graff yn dangos bod cyfradd twf ar gyfartaledd merched yn arafu ar ôl iddyn nhw droi’n 12 </a:t>
            </a:r>
            <a:r>
              <a:rPr lang="cy-GB" dirty="0" smtClean="0"/>
              <a:t>oed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4" r="25064" b="2997"/>
          <a:stretch/>
        </p:blipFill>
        <p:spPr bwMode="auto">
          <a:xfrm>
            <a:off x="1244447" y="2157326"/>
            <a:ext cx="2571469" cy="3083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534" y="2669220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1328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472544" y="2157326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(</a:t>
            </a:r>
            <a:r>
              <a:rPr lang="cy-GB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01240" y="2312304"/>
            <a:ext cx="1274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dynion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70114" y="2982444"/>
            <a:ext cx="14636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merched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85651" y="5076761"/>
            <a:ext cx="11318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Oed (blynyddoedd)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53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6: Tyfu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 smtClean="0"/>
              <a:t>Ieuenctid yn tyfu’n </a:t>
            </a:r>
            <a:r>
              <a:rPr lang="cy-GB" b="1" dirty="0" err="1" smtClean="0"/>
              <a:t>dalach</a:t>
            </a:r>
            <a:endParaRPr lang="cy-GB" b="1" dirty="0" smtClean="0"/>
          </a:p>
          <a:p>
            <a:r>
              <a:rPr lang="cy-GB" dirty="0" smtClean="0"/>
              <a:t>Mae’r graff hwn yn cynrychioli taldra dynion a merched ifanc yr Iseldiroedd yn 1998.</a:t>
            </a:r>
          </a:p>
          <a:p>
            <a:endParaRPr lang="cy-GB" dirty="0" smtClean="0"/>
          </a:p>
          <a:p>
            <a:endParaRPr lang="cy-GB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r>
              <a:rPr lang="cy-GB" b="1" dirty="0"/>
              <a:t>CWESTIWN 6.3</a:t>
            </a:r>
            <a:endParaRPr lang="cy-GB" b="1" dirty="0" smtClean="0"/>
          </a:p>
          <a:p>
            <a:r>
              <a:rPr lang="cy-GB" dirty="0" smtClean="0"/>
              <a:t>Yn ôl y graff hwn, ym mha gyfnod, ar gyfartaledd, mae merched yn </a:t>
            </a:r>
            <a:r>
              <a:rPr lang="cy-GB" dirty="0" err="1" smtClean="0"/>
              <a:t>dalach</a:t>
            </a:r>
            <a:r>
              <a:rPr lang="cy-GB" dirty="0" smtClean="0"/>
              <a:t> na bechgyn o’r un oed?</a:t>
            </a:r>
            <a:endParaRPr lang="cy-GB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4" r="25064" b="2997"/>
          <a:stretch/>
        </p:blipFill>
        <p:spPr bwMode="auto">
          <a:xfrm>
            <a:off x="1244447" y="2157326"/>
            <a:ext cx="2571469" cy="3083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534" y="2669220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1328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472544" y="2157326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(</a:t>
            </a:r>
            <a:r>
              <a:rPr lang="cy-GB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01240" y="2312304"/>
            <a:ext cx="1274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dynion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70114" y="2982444"/>
            <a:ext cx="14636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merched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85651" y="5076761"/>
            <a:ext cx="11318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Oed (blynyddoedd)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19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6: Tyfu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Ieuenctid yn tyfu’n </a:t>
            </a:r>
            <a:r>
              <a:rPr lang="cy-GB" b="1" dirty="0" err="1">
                <a:solidFill>
                  <a:schemeClr val="bg1">
                    <a:lumMod val="50000"/>
                  </a:schemeClr>
                </a:solidFill>
              </a:rPr>
              <a:t>dalach</a:t>
            </a:r>
            <a:endParaRPr lang="cy-GB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Mae’r graff hwn yn cynrychioli taldra ar gyfartaledd dynion a merched ifanc yr Iseldiroedd yn 1998.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CWESTIWN 6.3</a:t>
            </a:r>
          </a:p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Yn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ôl y graff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hwn</a:t>
            </a:r>
            <a:r>
              <a:rPr lang="cy-GB" dirty="0"/>
              <a:t>, ym mha gyfnod, ar gyfartaledd, mae merched yn </a:t>
            </a:r>
            <a:r>
              <a:rPr lang="cy-GB" dirty="0" err="1"/>
              <a:t>dalach</a:t>
            </a:r>
            <a:r>
              <a:rPr lang="cy-GB" dirty="0"/>
              <a:t> na bechgyn o’r un oed?</a:t>
            </a:r>
          </a:p>
          <a:p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4" r="25064" b="2997"/>
          <a:stretch/>
        </p:blipFill>
        <p:spPr bwMode="auto">
          <a:xfrm>
            <a:off x="1244447" y="2094321"/>
            <a:ext cx="2571469" cy="3083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534" y="2606215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069851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472544" y="2094321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(</a:t>
            </a:r>
            <a:r>
              <a:rPr lang="cy-GB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01240" y="2249299"/>
            <a:ext cx="1274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dynion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70114" y="2919439"/>
            <a:ext cx="14636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merched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85651" y="5013756"/>
            <a:ext cx="11318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Oed (blynyddoedd)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12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6: Tyfu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Ieuenctid yn tyfu’n </a:t>
            </a:r>
            <a:r>
              <a:rPr lang="cy-GB" b="1" dirty="0" err="1">
                <a:solidFill>
                  <a:schemeClr val="bg1">
                    <a:lumMod val="50000"/>
                  </a:schemeClr>
                </a:solidFill>
              </a:rPr>
              <a:t>dalach</a:t>
            </a:r>
            <a:endParaRPr lang="cy-GB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/>
              <a:t>Mae’r graff hwn yn cynrychioli taldra ar gyfartaledd dynion a merched ifanc yr Iseldiroedd yn 1998.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CWESTIWN 6.3</a:t>
            </a:r>
          </a:p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Yn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ôl y graff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hwn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, ym mha gyfnod, ar gyfartaledd, mae merched 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dalach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na bechgyn o’r un oed?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4" r="25064" b="2997"/>
          <a:stretch/>
        </p:blipFill>
        <p:spPr bwMode="auto">
          <a:xfrm>
            <a:off x="1244447" y="2311002"/>
            <a:ext cx="2571469" cy="3083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534" y="2822896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286532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472544" y="2311002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(</a:t>
            </a:r>
            <a:r>
              <a:rPr lang="cy-GB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01240" y="2465980"/>
            <a:ext cx="1274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dynion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70114" y="3136120"/>
            <a:ext cx="14636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merched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85651" y="5230437"/>
            <a:ext cx="11318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Oed (blynyddoedd)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70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6: Tyfu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Ieuenctid yn tyfu’n </a:t>
            </a:r>
            <a:r>
              <a:rPr lang="cy-GB" b="1" dirty="0" err="1">
                <a:solidFill>
                  <a:schemeClr val="bg1">
                    <a:lumMod val="50000"/>
                  </a:schemeClr>
                </a:solidFill>
              </a:rPr>
              <a:t>dalach</a:t>
            </a:r>
            <a:endParaRPr lang="cy-GB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Mae’r graff hwn yn cynrychioli taldra ar gyfartaledd dynion a merched ifanc yr Iseldiroedd yn 1998.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CWESTIWN 6.3</a:t>
            </a:r>
          </a:p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Yn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ôl y </a:t>
            </a:r>
            <a:r>
              <a:rPr lang="cy-GB" dirty="0"/>
              <a:t>graff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hwn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, ym mha gyfnod, ar gyfartaledd, mae merched yn </a:t>
            </a:r>
            <a:r>
              <a:rPr lang="cy-GB" dirty="0" err="1"/>
              <a:t>dalach</a:t>
            </a:r>
            <a:r>
              <a:rPr lang="cy-GB" dirty="0"/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na bechgyn o’r un oed?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4" r="25064" b="2997"/>
          <a:stretch/>
        </p:blipFill>
        <p:spPr bwMode="auto">
          <a:xfrm>
            <a:off x="1244447" y="2157326"/>
            <a:ext cx="2571469" cy="3083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534" y="2669220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1328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472544" y="2157326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(</a:t>
            </a:r>
            <a:r>
              <a:rPr lang="cy-GB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01240" y="2312304"/>
            <a:ext cx="1274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dynion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70114" y="2982444"/>
            <a:ext cx="14636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merched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85651" y="5076761"/>
            <a:ext cx="11318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Oed (blynyddoedd)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79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6: Tyfu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/>
              <a:t>Ieuenctid yn tyfu’n </a:t>
            </a:r>
            <a:r>
              <a:rPr lang="cy-GB" b="1" dirty="0" err="1"/>
              <a:t>dalach</a:t>
            </a:r>
            <a:endParaRPr lang="cy-GB" b="1" dirty="0"/>
          </a:p>
          <a:p>
            <a:r>
              <a:rPr lang="cy-GB" dirty="0"/>
              <a:t>Mae’r graff hwn yn cynrychioli taldra ar gyfartaledd dynion a merched ifanc yr Iseldiroedd yn 1998.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r>
              <a:rPr lang="cy-GB" b="1" dirty="0"/>
              <a:t>CWESTIWN </a:t>
            </a:r>
            <a:r>
              <a:rPr lang="en-US" b="1" dirty="0" smtClean="0"/>
              <a:t>6.3</a:t>
            </a:r>
          </a:p>
          <a:p>
            <a:r>
              <a:rPr lang="cy-GB" dirty="0" smtClean="0"/>
              <a:t>Yn </a:t>
            </a:r>
            <a:r>
              <a:rPr lang="cy-GB" dirty="0"/>
              <a:t>ôl y graff </a:t>
            </a:r>
            <a:r>
              <a:rPr lang="cy-GB" dirty="0" smtClean="0"/>
              <a:t>hwn</a:t>
            </a:r>
            <a:r>
              <a:rPr lang="cy-GB" dirty="0"/>
              <a:t>, ym mha gyfnod, ar gyfartaledd, mae merched yn </a:t>
            </a:r>
            <a:r>
              <a:rPr lang="cy-GB" dirty="0" err="1"/>
              <a:t>dalach</a:t>
            </a:r>
            <a:r>
              <a:rPr lang="cy-GB" dirty="0"/>
              <a:t> na bechgyn o’r un oed</a:t>
            </a:r>
            <a:r>
              <a:rPr lang="cy-GB" dirty="0" smtClean="0"/>
              <a:t>?</a:t>
            </a:r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4" r="25064" b="2997"/>
          <a:stretch/>
        </p:blipFill>
        <p:spPr bwMode="auto">
          <a:xfrm>
            <a:off x="1244447" y="2311002"/>
            <a:ext cx="2571469" cy="3083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534" y="2822896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286532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72544" y="2311002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(</a:t>
            </a:r>
            <a:r>
              <a:rPr lang="cy-GB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01240" y="2465980"/>
            <a:ext cx="1274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dynion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70114" y="3136120"/>
            <a:ext cx="14636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merched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85651" y="5230437"/>
            <a:ext cx="11318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Oed (blynyddoedd)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26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6: Tyfu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30697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Ieuenctid yn tyfu’n </a:t>
            </a:r>
            <a:r>
              <a:rPr lang="cy-GB" b="1" dirty="0" err="1">
                <a:solidFill>
                  <a:schemeClr val="bg1">
                    <a:lumMod val="50000"/>
                  </a:schemeClr>
                </a:solidFill>
              </a:rPr>
              <a:t>dalach</a:t>
            </a:r>
            <a:endParaRPr lang="cy-GB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Mae’r graff hwn yn cynrychioli taldra ar gyfartaledd dynion a merched ifanc yr Iseldiroedd yn 1998.</a:t>
            </a: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CWESTIWN 6.1</a:t>
            </a:r>
          </a:p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Ers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1980 mae taldra ar gyfartaledd merched 20 oed wedi codi 2.3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cm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i 170.6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cm</a:t>
            </a:r>
            <a:r>
              <a:rPr lang="cy-GB" dirty="0"/>
              <a:t>. Beth oedd taldra ar gyfartaledd merch 20 oed yn 1980</a:t>
            </a:r>
            <a:r>
              <a:rPr lang="cy-GB" dirty="0" smtClean="0"/>
              <a:t>?</a:t>
            </a:r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4" r="25064" b="2997"/>
          <a:stretch/>
        </p:blipFill>
        <p:spPr bwMode="auto">
          <a:xfrm>
            <a:off x="1244447" y="2157326"/>
            <a:ext cx="2571469" cy="3083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534" y="2669220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1328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472544" y="2157326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(</a:t>
            </a:r>
            <a:r>
              <a:rPr lang="cy-GB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01240" y="2312304"/>
            <a:ext cx="1274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dynion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70114" y="2982444"/>
            <a:ext cx="14636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merched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85651" y="5076761"/>
            <a:ext cx="11318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Oed (blynyddoedd)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64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6: Tyfu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Ieuenctid yn tyfu’n </a:t>
            </a:r>
            <a:r>
              <a:rPr lang="cy-GB" b="1" dirty="0" err="1">
                <a:solidFill>
                  <a:schemeClr val="bg1">
                    <a:lumMod val="50000"/>
                  </a:schemeClr>
                </a:solidFill>
              </a:rPr>
              <a:t>dalach</a:t>
            </a:r>
            <a:endParaRPr lang="cy-GB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Mae’r graff hwn yn cynrychioli taldra ar gyfartaledd dynion a merched ifanc yr Iseldiroedd yn 1998.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</a:t>
            </a:r>
            <a:r>
              <a:rPr lang="cy-GB" b="1" dirty="0"/>
              <a:t>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6.1</a:t>
            </a:r>
          </a:p>
          <a:p>
            <a:r>
              <a:rPr lang="cy-GB" dirty="0" smtClean="0"/>
              <a:t>Ers </a:t>
            </a:r>
            <a:r>
              <a:rPr lang="cy-GB" dirty="0"/>
              <a:t>1980 mae taldra ar gyfartaledd merched 20 oed wedi codi 2.3 </a:t>
            </a:r>
            <a:r>
              <a:rPr lang="cy-GB" dirty="0" err="1"/>
              <a:t>cm</a:t>
            </a:r>
            <a:r>
              <a:rPr lang="cy-GB" dirty="0"/>
              <a:t> i 170.6 </a:t>
            </a:r>
            <a:r>
              <a:rPr lang="cy-GB" dirty="0" err="1"/>
              <a:t>cm</a:t>
            </a:r>
            <a:r>
              <a:rPr lang="cy-GB" dirty="0"/>
              <a:t>.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oedd taldra ar gyfartaledd merch 20 oed yn 1980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4" r="25064" b="2997"/>
          <a:stretch/>
        </p:blipFill>
        <p:spPr bwMode="auto">
          <a:xfrm>
            <a:off x="1244447" y="2157326"/>
            <a:ext cx="2571469" cy="3083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534" y="2669220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1328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472544" y="2157326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(</a:t>
            </a:r>
            <a:r>
              <a:rPr lang="cy-GB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01240" y="2312304"/>
            <a:ext cx="1274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dynion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70114" y="2982444"/>
            <a:ext cx="14636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merched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85651" y="5076761"/>
            <a:ext cx="11318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Oed (blynyddoedd)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19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6: Tyfu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Ieuenctid yn tyfu’n </a:t>
            </a:r>
            <a:r>
              <a:rPr lang="cy-GB" b="1" dirty="0" err="1">
                <a:solidFill>
                  <a:schemeClr val="bg1">
                    <a:lumMod val="50000"/>
                  </a:schemeClr>
                </a:solidFill>
              </a:rPr>
              <a:t>dalach</a:t>
            </a:r>
            <a:endParaRPr lang="cy-GB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Mae’r graff hwn yn cynrychioli taldra ar gyfartaledd dynion a merched ifanc yr Iseldiroedd yn 1998.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</a:t>
            </a:r>
            <a:r>
              <a:rPr lang="cy-GB" b="1" dirty="0"/>
              <a:t>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6.1</a:t>
            </a:r>
          </a:p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Ers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1980 mae taldra ar gyfartaledd merched 20 oed wedi </a:t>
            </a:r>
            <a:r>
              <a:rPr lang="cy-GB" dirty="0"/>
              <a:t>codi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2.3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cm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i 170.6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cm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 Beth oedd taldra ar gyfartaledd merch 20 oed yn 1980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4" r="25064" b="2997"/>
          <a:stretch/>
        </p:blipFill>
        <p:spPr bwMode="auto">
          <a:xfrm>
            <a:off x="1244447" y="2157326"/>
            <a:ext cx="2571469" cy="3083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534" y="2669220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1328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472544" y="2157326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(</a:t>
            </a:r>
            <a:r>
              <a:rPr lang="cy-GB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01240" y="2312304"/>
            <a:ext cx="1274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dynion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70114" y="2982444"/>
            <a:ext cx="14636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merched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85651" y="5076761"/>
            <a:ext cx="11318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Oed (blynyddoedd)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42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6: Tyfu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/>
              <a:t>Ieuenctid yn tyfu’n </a:t>
            </a:r>
            <a:r>
              <a:rPr lang="cy-GB" b="1" dirty="0" err="1"/>
              <a:t>dalach</a:t>
            </a:r>
            <a:endParaRPr lang="cy-GB" b="1" dirty="0"/>
          </a:p>
          <a:p>
            <a:r>
              <a:rPr lang="cy-GB" dirty="0"/>
              <a:t>Mae’r graff hwn yn cynrychioli taldra ar gyfartaledd dynion a merched ifanc yr Iseldiroedd yn 1998.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cy-GB" b="1" dirty="0"/>
              <a:t>CWESTIWN </a:t>
            </a:r>
            <a:r>
              <a:rPr lang="en-US" b="1" dirty="0" smtClean="0"/>
              <a:t>6.1</a:t>
            </a:r>
          </a:p>
          <a:p>
            <a:r>
              <a:rPr lang="cy-GB" dirty="0" smtClean="0"/>
              <a:t>Ers </a:t>
            </a:r>
            <a:r>
              <a:rPr lang="cy-GB" dirty="0"/>
              <a:t>1980 mae taldra ar gyfartaledd merched 20 oed wedi codi 2.3 </a:t>
            </a:r>
            <a:r>
              <a:rPr lang="cy-GB" dirty="0" err="1"/>
              <a:t>cm</a:t>
            </a:r>
            <a:r>
              <a:rPr lang="cy-GB" dirty="0"/>
              <a:t> i 170.6 </a:t>
            </a:r>
            <a:r>
              <a:rPr lang="cy-GB" dirty="0" err="1"/>
              <a:t>cm</a:t>
            </a:r>
            <a:r>
              <a:rPr lang="cy-GB" dirty="0"/>
              <a:t>. Beth oedd taldra ar gyfartaledd merch 20 oed yn 1980</a:t>
            </a:r>
            <a:r>
              <a:rPr lang="cy-GB" dirty="0" smtClean="0"/>
              <a:t>?</a:t>
            </a:r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4" r="25064" b="2997"/>
          <a:stretch/>
        </p:blipFill>
        <p:spPr bwMode="auto">
          <a:xfrm>
            <a:off x="1244447" y="2157326"/>
            <a:ext cx="2571469" cy="3083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534" y="2669220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1328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472544" y="2157326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(</a:t>
            </a:r>
            <a:r>
              <a:rPr lang="cy-GB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01240" y="2312304"/>
            <a:ext cx="1274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dynion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70114" y="2982444"/>
            <a:ext cx="14636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merched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85651" y="5076761"/>
            <a:ext cx="11318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Oed (blynyddoedd)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09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6: Tyfu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/>
              <a:t>Ieuenctid yn tyfu’n </a:t>
            </a:r>
            <a:r>
              <a:rPr lang="cy-GB" b="1" dirty="0" err="1"/>
              <a:t>dalach</a:t>
            </a:r>
            <a:endParaRPr lang="cy-GB" b="1" dirty="0"/>
          </a:p>
          <a:p>
            <a:r>
              <a:rPr lang="cy-GB" dirty="0"/>
              <a:t>Mae’r graff hwn yn cynrychioli taldra ar gyfartaledd dynion a merched ifanc yr Iseldiroedd yn 1998.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cy-GB" b="1" dirty="0"/>
              <a:t>CWESTIWN </a:t>
            </a:r>
            <a:r>
              <a:rPr lang="en-US" b="1" dirty="0" smtClean="0"/>
              <a:t>6.2</a:t>
            </a:r>
          </a:p>
          <a:p>
            <a:r>
              <a:rPr lang="cy-GB" dirty="0" smtClean="0"/>
              <a:t>Esboniwch sut mae’r graff yn dangos bod cyfradd twf ar gyfartaledd merched yn arafu ar ôl iddyn nhw droi’n 12 oed.</a:t>
            </a:r>
            <a:endParaRPr lang="cy-GB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4" r="25064" b="2997"/>
          <a:stretch/>
        </p:blipFill>
        <p:spPr bwMode="auto">
          <a:xfrm>
            <a:off x="1244447" y="2157326"/>
            <a:ext cx="2571469" cy="3083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534" y="2669220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1328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472544" y="2157326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(</a:t>
            </a:r>
            <a:r>
              <a:rPr lang="cy-GB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01240" y="2312304"/>
            <a:ext cx="1274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dynion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70114" y="2982444"/>
            <a:ext cx="14636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merched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85651" y="5076761"/>
            <a:ext cx="11318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Oed (blynyddoedd)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53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6: Tyfu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Ieuenctid yn tyfu’n </a:t>
            </a:r>
            <a:r>
              <a:rPr lang="cy-GB" b="1" dirty="0" err="1">
                <a:solidFill>
                  <a:schemeClr val="bg1">
                    <a:lumMod val="50000"/>
                  </a:schemeClr>
                </a:solidFill>
              </a:rPr>
              <a:t>dalach</a:t>
            </a:r>
            <a:endParaRPr lang="cy-GB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Mae’r graff hwn yn cynrychioli taldra ar gyfartaledd dynion a merched ifanc yr Iseldiroedd yn 1998.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</a:t>
            </a:r>
            <a:r>
              <a:rPr lang="cy-GB" b="1" dirty="0"/>
              <a:t>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6.2</a:t>
            </a:r>
          </a:p>
          <a:p>
            <a:r>
              <a:rPr lang="cy-GB" dirty="0" smtClean="0"/>
              <a:t>Esboniwch </a:t>
            </a:r>
            <a:r>
              <a:rPr lang="cy-GB" dirty="0"/>
              <a:t>sut mae’r graff yn dangos bod cyfradd twf ar gyfartaledd merched yn arafu ar ôl iddyn nhw droi’n 12 </a:t>
            </a:r>
            <a:r>
              <a:rPr lang="cy-GB" dirty="0" smtClean="0"/>
              <a:t>oed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4" r="25064" b="2997"/>
          <a:stretch/>
        </p:blipFill>
        <p:spPr bwMode="auto">
          <a:xfrm>
            <a:off x="1244447" y="2157326"/>
            <a:ext cx="2571469" cy="3083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534" y="2669220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1328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472544" y="2157326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(</a:t>
            </a:r>
            <a:r>
              <a:rPr lang="cy-GB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01240" y="2312304"/>
            <a:ext cx="1274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dynion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70114" y="2982444"/>
            <a:ext cx="14636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merched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85651" y="5076761"/>
            <a:ext cx="11318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Oed (blynyddoedd)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26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6: Tyfu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844" y="1144869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 smtClean="0">
                <a:solidFill>
                  <a:schemeClr val="bg1">
                    <a:lumMod val="50000"/>
                  </a:schemeClr>
                </a:solidFill>
              </a:rPr>
              <a:t>Ieuenctid </a:t>
            </a:r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yn tyfu’n </a:t>
            </a:r>
            <a:r>
              <a:rPr lang="cy-GB" b="1" dirty="0" err="1">
                <a:solidFill>
                  <a:schemeClr val="bg1">
                    <a:lumMod val="50000"/>
                  </a:schemeClr>
                </a:solidFill>
              </a:rPr>
              <a:t>dalach</a:t>
            </a:r>
            <a:endParaRPr lang="cy-GB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/>
              <a:t>Mae’r graff hwn yn cynrychioli taldra ar gyfartaledd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dynion a </a:t>
            </a:r>
            <a:r>
              <a:rPr lang="cy-GB" dirty="0"/>
              <a:t>merched ifanc yr Iseldiroedd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1998.</a:t>
            </a:r>
          </a:p>
          <a:p>
            <a:endParaRPr lang="cy-GB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CWESTIWN 6.2</a:t>
            </a:r>
          </a:p>
          <a:p>
            <a:r>
              <a:rPr lang="cy-GB" dirty="0"/>
              <a:t>Esboniwch sut mae’r graff yn dangos bod cyfradd twf ar gyfartaledd merched yn arafu ar ôl iddyn nhw droi’n 12 oed.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4" r="25064" b="2997"/>
          <a:stretch/>
        </p:blipFill>
        <p:spPr bwMode="auto">
          <a:xfrm>
            <a:off x="1244447" y="2157326"/>
            <a:ext cx="2571469" cy="3083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534" y="2669220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1328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472544" y="2157326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(</a:t>
            </a:r>
            <a:r>
              <a:rPr lang="cy-GB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01240" y="2312304"/>
            <a:ext cx="1274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dynion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70114" y="2982444"/>
            <a:ext cx="14636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merched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85651" y="5076761"/>
            <a:ext cx="11318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Oed (blynyddoedd)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5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6: Tyfu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Ieuenctid yn tyfu’n </a:t>
            </a:r>
            <a:r>
              <a:rPr lang="cy-GB" b="1" dirty="0" err="1">
                <a:solidFill>
                  <a:schemeClr val="bg1">
                    <a:lumMod val="50000"/>
                  </a:schemeClr>
                </a:solidFill>
              </a:rPr>
              <a:t>dalach</a:t>
            </a:r>
            <a:endParaRPr lang="cy-GB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Mae’r graff hwn yn cynrychioli taldra ar gyfartaledd dynion a merched ifanc yr Iseldiroedd yn 1998.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</a:t>
            </a:r>
            <a:r>
              <a:rPr lang="cy-GB" b="1" dirty="0"/>
              <a:t>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6.2</a:t>
            </a:r>
          </a:p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Esboniwch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sut mae’r </a:t>
            </a:r>
            <a:r>
              <a:rPr lang="cy-GB" dirty="0"/>
              <a:t>graff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yn dangos bod </a:t>
            </a:r>
            <a:r>
              <a:rPr lang="cy-GB" dirty="0"/>
              <a:t>cyfradd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twf ar gyfartaledd merched yn arafu ar ôl iddyn nhw droi’n 12 oed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4" r="25064" b="2997"/>
          <a:stretch/>
        </p:blipFill>
        <p:spPr bwMode="auto">
          <a:xfrm>
            <a:off x="1244447" y="2157326"/>
            <a:ext cx="2571469" cy="3083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534" y="2669220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1328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472544" y="2157326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(</a:t>
            </a:r>
            <a:r>
              <a:rPr lang="cy-GB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01240" y="2312304"/>
            <a:ext cx="1274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dynion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70114" y="2982444"/>
            <a:ext cx="14636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Taldra merched ifanc ar gyfartaledd yn 1998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85651" y="5076761"/>
            <a:ext cx="11318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Oed (blynyddoedd)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76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2541</TotalTime>
  <Words>1631</Words>
  <Application>Microsoft Office PowerPoint</Application>
  <PresentationFormat>On-screen Show (4:3)</PresentationFormat>
  <Paragraphs>391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ＭＳ 明朝</vt:lpstr>
      <vt:lpstr>ＭＳ Ｐゴシック</vt:lpstr>
      <vt:lpstr>Arial</vt:lpstr>
      <vt:lpstr>Calibri</vt:lpstr>
      <vt:lpstr>Cambria</vt:lpstr>
      <vt:lpstr>Constantia</vt:lpstr>
      <vt:lpstr>HG明朝E</vt:lpstr>
      <vt:lpstr>Wingdings</vt:lpstr>
      <vt:lpstr>Brooklet</vt:lpstr>
      <vt:lpstr>Uned Fathemateg 6: Tyfu</vt:lpstr>
      <vt:lpstr>Uned Fathemateg 6: Tyfu</vt:lpstr>
      <vt:lpstr>Uned Fathemateg 6: Tyfu</vt:lpstr>
      <vt:lpstr>Uned Fathemateg 6: Tyfu</vt:lpstr>
      <vt:lpstr>Uned Fathemateg 6: Tyfu</vt:lpstr>
      <vt:lpstr>Uned Fathemateg 6: Tyfu</vt:lpstr>
      <vt:lpstr>Uned Fathemateg 6: Tyfu</vt:lpstr>
      <vt:lpstr>Uned Fathemateg 6: Tyfu</vt:lpstr>
      <vt:lpstr>Uned Fathemateg 6: Tyfu</vt:lpstr>
      <vt:lpstr>Uned Fathemateg 6: Tyfu</vt:lpstr>
      <vt:lpstr>Uned Fathemateg 6: Tyfu</vt:lpstr>
      <vt:lpstr>Uned Fathemateg 6: Tyfu</vt:lpstr>
      <vt:lpstr>Uned Fathemateg 6: Tyfu</vt:lpstr>
      <vt:lpstr>Uned Fathemateg 6: Tyfu</vt:lpstr>
      <vt:lpstr>Uned Fathemateg 6: Tyfu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Anwen Davies</dc:creator>
  <cp:lastModifiedBy>Anwen Davies</cp:lastModifiedBy>
  <cp:revision>80</cp:revision>
  <dcterms:created xsi:type="dcterms:W3CDTF">2010-03-16T17:53:16Z</dcterms:created>
  <dcterms:modified xsi:type="dcterms:W3CDTF">2015-04-24T13:11:01Z</dcterms:modified>
</cp:coreProperties>
</file>