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62" r:id="rId2"/>
    <p:sldId id="296" r:id="rId3"/>
    <p:sldId id="295" r:id="rId4"/>
    <p:sldId id="294" r:id="rId5"/>
    <p:sldId id="293" r:id="rId6"/>
    <p:sldId id="292" r:id="rId7"/>
    <p:sldId id="297" r:id="rId8"/>
    <p:sldId id="298" r:id="rId9"/>
    <p:sldId id="299" r:id="rId10"/>
    <p:sldId id="30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/>
                  <a:t>Mae cylchgrawn ceir yn defnyddio system raddio i werthuso ceir newydd ac yn rhoi gwobr “Car y Flwyddyn” i’r car gyda’r cyfanswm sgôr gorau. Mae pum car newydd yn cael eu gwerthuso a dangosir eu marciau yn y tabl.</a:t>
                </a:r>
              </a:p>
              <a:p>
                <a:endParaRPr lang="cy-GB" dirty="0"/>
              </a:p>
              <a:p>
                <a:endParaRPr lang="cy-GB" dirty="0" smtClean="0"/>
              </a:p>
              <a:p>
                <a:endParaRPr lang="cy-GB" dirty="0"/>
              </a:p>
              <a:p>
                <a:endParaRPr lang="cy-GB" dirty="0" smtClean="0"/>
              </a:p>
              <a:p>
                <a:endParaRPr lang="cy-GB" dirty="0" smtClean="0"/>
              </a:p>
              <a:p>
                <a:endParaRPr lang="cy-GB" dirty="0"/>
              </a:p>
              <a:p>
                <a:r>
                  <a:rPr lang="cy-GB" dirty="0" smtClean="0"/>
                  <a:t>Mae’r marciau wedi’u dehongi fel a ganlyn:</a:t>
                </a:r>
              </a:p>
              <a:p>
                <a:r>
                  <a:rPr lang="cy-GB" dirty="0" smtClean="0"/>
                  <a:t>3 phwynt = Ardderchog; 2 bwynt = Da; 1 pwynt = Gweddol</a:t>
                </a:r>
              </a:p>
              <a:p>
                <a:r>
                  <a:rPr lang="cy-GB" b="1" dirty="0" smtClean="0"/>
                  <a:t>CWESTIWN 25.1</a:t>
                </a:r>
              </a:p>
              <a:p>
                <a:r>
                  <a:rPr lang="cy-GB" dirty="0" smtClean="0"/>
                  <a:t>I gyfrifo cyfanswm sgôr car, mae’r cylchgrawn ceir yn defnyddio’r rheol ganlynol, sy’n swm pwysedig [weighted] o’r pwyntiau sgôr unigol:</a:t>
                </a:r>
              </a:p>
              <a:p>
                <a:r>
                  <a:rPr lang="cy-GB" dirty="0" smtClean="0"/>
                  <a:t>Cyfanswm sgôr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y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b="0" i="1" smtClean="0">
                            <a:latin typeface="Cambria Math"/>
                          </a:rPr>
                          <m:t>3</m:t>
                        </m:r>
                        <m:r>
                          <a:rPr lang="cy-GB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cy-GB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cy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cy-GB" dirty="0" smtClean="0"/>
              </a:p>
              <a:p>
                <a:r>
                  <a:rPr lang="cy-GB" dirty="0" smtClean="0"/>
                  <a:t>Cyfrifwch cyfanswm sgôr y car “Ca”.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tx1"/>
                </a:solidFill>
              </a:rPr>
              <a:t>ni’n</a:t>
            </a:r>
            <a:r>
              <a:rPr lang="cy-GB" dirty="0" smtClean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wedi'i ddysgu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5297424" cy="1475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2946" y="26369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1058" y="263191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1178" y="26269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4320" y="26436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/>
                  <a:t>Mae pum car newydd yn cael eu gwerthuso a dangosir eu marciau yn y tabl.</a:t>
                </a:r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r>
                  <a:rPr lang="cy-GB" b="1" dirty="0"/>
                  <a:t>CWESTIWN 25.2</a:t>
                </a:r>
                <a:endParaRPr lang="cy-GB" b="1" dirty="0"/>
              </a:p>
              <a:p>
                <a:r>
                  <a:rPr lang="cy-GB" dirty="0"/>
                  <a:t>Roedd gwneuthurwr y car “</a:t>
                </a:r>
                <a:r>
                  <a:rPr lang="cy-GB" dirty="0" err="1"/>
                  <a:t>Ca</a:t>
                </a:r>
                <a:r>
                  <a:rPr lang="cy-GB" dirty="0"/>
                  <a:t>” yn meddwl bod y rheol am gyfanswm y sgôr yn annheg.</a:t>
                </a:r>
              </a:p>
              <a:p>
                <a:r>
                  <a:rPr lang="cy-GB" dirty="0"/>
                  <a:t>Ysgrifennwch reol i gyfrifo cyfanswm y sgôr fel mae’r car “</a:t>
                </a:r>
                <a:r>
                  <a:rPr lang="cy-GB" dirty="0" err="1"/>
                  <a:t>Ca</a:t>
                </a:r>
                <a:r>
                  <a:rPr lang="cy-GB" dirty="0"/>
                  <a:t>” a fydd yn ennill. Dylai’ch rheol gynnwys pob un o’r pedwar newidyn. Dylech ysgrifennu’ch rheol drwy lenwi rhifau positif yn y pedwar bwlch yn yr hafaliad isod.</a:t>
                </a:r>
              </a:p>
              <a:p>
                <a:endParaRPr lang="cy-GB" dirty="0"/>
              </a:p>
              <a:p>
                <a:r>
                  <a:rPr lang="cy-GB" dirty="0"/>
                  <a:t>Cyfanswm sgôr=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…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y-GB" dirty="0"/>
                  <a:t>.</a:t>
                </a:r>
                <a:endParaRPr lang="cy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wedi'i ddysgu?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4" y="180975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809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180475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17997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3014" y="18165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cylchgrawn ceir yn defnyddio system raddio i werthuso ceir newydd ac yn rhoi gwobr “Car y Flwyddyn” i’r car gyda’r cyfanswm sgôr gorau. Mae pum car newydd yn cael eu gwerthuso a dangosir eu marciau yn y tabl.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marciau wedi’u dehongi fel a ganlyn: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3 phwynt = Ardderchog; 2 bwynt = Da; 1 pwynt = Gweddol</a:t>
                </a:r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25.1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I gyfrifo cyfanswm sgôr car, mae’r cylchgrawn ceir yn defnyddio’r rheol ganlynol, sy’n swm pwysedig [weighted] o’r pwyntiau sgôr unigol: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Cyfanswm sgôr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/>
                  <a:t>Cyfrifwch cyfanswm sgôr y car “Ca”.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wedi'i ddysgu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2946" y="26369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1058" y="263191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1178" y="26269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320" y="26436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cylchgrawn ceir yn defnyddio system raddio i werthuso ceir newydd ac yn rhoi gwobr “Car y Flwyddyn” i’r car gyda’r cyfanswm sgôr gorau. </a:t>
                </a:r>
                <a:r>
                  <a:rPr lang="cy-GB" dirty="0"/>
                  <a:t>Mae pum car newydd yn cael eu gwerthuso a dangosir eu marciau yn y tabl.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cy-GB" dirty="0"/>
                  <a:t>Mae’r marciau wedi’u dehongi fel a ganlyn:</a:t>
                </a:r>
              </a:p>
              <a:p>
                <a:r>
                  <a:rPr lang="cy-GB" dirty="0"/>
                  <a:t>3 phwynt = Ardderchog; 2 bwynt = Da; 1 pwynt = Gweddol</a:t>
                </a:r>
              </a:p>
              <a:p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CWESTIWN 25.1</a:t>
                </a:r>
              </a:p>
              <a:p>
                <a:r>
                  <a:rPr lang="cy-GB" dirty="0"/>
                  <a:t>I gyfrifo cyfanswm sgôr car, mae’r cylchgrawn ceir yn defnyddio’r rheol ganlynol, sy’n swm pwysedig [weighted] o’r pwyntiau sgôr unigol:</a:t>
                </a:r>
              </a:p>
              <a:p>
                <a:r>
                  <a:rPr lang="cy-GB" dirty="0"/>
                  <a:t>Cyfanswm sgôr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i="1">
                            <a:latin typeface="Cambria Math"/>
                          </a:rPr>
                          <m:t>3</m:t>
                        </m:r>
                        <m:r>
                          <a:rPr lang="cy-GB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cy-GB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cy-GB" i="1"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cy-GB" dirty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Cyfrifwch cyfanswm sgôr y car “Ca”.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tx1"/>
                </a:solidFill>
              </a:rPr>
              <a:t>ni’n</a:t>
            </a:r>
            <a:r>
              <a:rPr lang="cy-GB" dirty="0" smtClean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wedi'i ddysgu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2946" y="26369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1058" y="263191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1178" y="26269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320" y="26436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cylchgrawn ceir yn defnyddio system raddio i werthuso ceir newydd ac yn rhoi gwobr “Car y Flwyddyn” i’r car gyda’r cyfanswm sgôr gorau. Mae pum car newydd yn cael eu gwerthuso a dangosir eu marciau yn y </a:t>
                </a:r>
                <a:r>
                  <a:rPr lang="cy-GB" dirty="0"/>
                  <a:t>tabl.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Mae’r marciau wedi’u dehongi fel a ganlyn: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3 phwynt = Ardderchog; 2 bwynt = Da; 1 pwynt = Gweddol</a:t>
                </a:r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25.1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I gyfrifo cyfanswm sgôr car, mae’r cylchgrawn ceir yn defnyddio’r </a:t>
                </a:r>
                <a:r>
                  <a:rPr lang="cy-GB" dirty="0"/>
                  <a:t>rheol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ganlynol, sy’n swm pwysedig [weighted] o’r pwyntiau sgôr unigol: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Cyfanswm sgôr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Cyfrifwch cyfanswm sgôr y car “Ca”.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wedi'i ddysgu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2946" y="26369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1058" y="263191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1178" y="26269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320" y="26436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/>
                  <a:t>Mae cylchgrawn ceir yn defnyddio system raddio i werthuso ceir newydd ac yn rhoi gwobr “Car y Flwyddyn” i’r car gyda’r cyfanswm sgôr gorau. Mae pum car newydd yn cael eu gwerthuso a dangosir eu marciau yn y tabl.</a:t>
                </a:r>
              </a:p>
              <a:p>
                <a:endParaRPr lang="cy-GB" dirty="0"/>
              </a:p>
              <a:p>
                <a:endParaRPr lang="cy-GB" dirty="0"/>
              </a:p>
              <a:p>
                <a:endParaRPr lang="cy-GB" dirty="0"/>
              </a:p>
              <a:p>
                <a:endParaRPr lang="cy-GB" dirty="0"/>
              </a:p>
              <a:p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Mae’r marciau wedi’u </a:t>
                </a:r>
                <a:r>
                  <a:rPr lang="cy-GB" dirty="0" err="1"/>
                  <a:t>dehongi</a:t>
                </a:r>
                <a:r>
                  <a:rPr lang="cy-GB" dirty="0"/>
                  <a:t> fel a ganlyn:</a:t>
                </a:r>
              </a:p>
              <a:p>
                <a:r>
                  <a:rPr lang="cy-GB" dirty="0"/>
                  <a:t>3 phwynt = Ardderchog; 2 bwynt = Da; 1 pwynt = Gweddol</a:t>
                </a:r>
              </a:p>
              <a:p>
                <a:r>
                  <a:rPr lang="cy-GB" b="1" dirty="0"/>
                  <a:t>CWESTIWN 25.1</a:t>
                </a:r>
              </a:p>
              <a:p>
                <a:r>
                  <a:rPr lang="cy-GB" dirty="0"/>
                  <a:t>I gyfrifo cyfanswm sgôr car, mae’r cylchgrawn ceir yn defnyddio’r rheol ganlynol, sy’n swm pwysedig [</a:t>
                </a:r>
                <a:r>
                  <a:rPr lang="cy-GB" dirty="0" err="1"/>
                  <a:t>weighted</a:t>
                </a:r>
                <a:r>
                  <a:rPr lang="cy-GB" dirty="0"/>
                  <a:t>] o’r pwyntiau sgôr unigol:</a:t>
                </a:r>
              </a:p>
              <a:p>
                <a:r>
                  <a:rPr lang="cy-GB" dirty="0"/>
                  <a:t>Cyfanswm sgôr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y-GB" i="1">
                            <a:latin typeface="Cambria Math"/>
                          </a:rPr>
                          <m:t>3</m:t>
                        </m:r>
                        <m:r>
                          <a:rPr lang="cy-GB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cy-GB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cy-GB" i="1"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+</m:t>
                    </m:r>
                    <m:r>
                      <a:rPr lang="cy-GB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cy-GB" dirty="0"/>
              </a:p>
              <a:p>
                <a:r>
                  <a:rPr lang="cy-GB" dirty="0"/>
                  <a:t>Cyfrifwch cyfanswm sgôr y car “</a:t>
                </a:r>
                <a:r>
                  <a:rPr lang="cy-GB" dirty="0" err="1"/>
                  <a:t>Ca</a:t>
                </a:r>
                <a:r>
                  <a:rPr lang="cy-GB" dirty="0"/>
                  <a:t>”.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wedi'i ddysgu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2946" y="26369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1058" y="263191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1178" y="26269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320" y="26436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4869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/>
                  <a:t>Mae </a:t>
                </a:r>
                <a:r>
                  <a:rPr lang="cy-GB" dirty="0"/>
                  <a:t>pum car newydd yn cael eu gwerthuso a dangosir eu marciau yn y tabl</a:t>
                </a:r>
                <a:r>
                  <a:rPr lang="cy-GB" dirty="0" smtClean="0"/>
                  <a:t>.</a:t>
                </a:r>
                <a:endParaRPr lang="cy-GB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 smtClean="0"/>
              </a:p>
              <a:p>
                <a:r>
                  <a:rPr lang="cy-GB" b="1" dirty="0" smtClean="0"/>
                  <a:t>CWESTIWN 25.2</a:t>
                </a:r>
                <a:endParaRPr lang="cy-GB" b="1" dirty="0"/>
              </a:p>
              <a:p>
                <a:r>
                  <a:rPr lang="cy-GB" dirty="0" smtClean="0"/>
                  <a:t>Roedd gwneuthurwr y car “</a:t>
                </a:r>
                <a:r>
                  <a:rPr lang="cy-GB" dirty="0" err="1" smtClean="0"/>
                  <a:t>Ca</a:t>
                </a:r>
                <a:r>
                  <a:rPr lang="cy-GB" dirty="0" smtClean="0"/>
                  <a:t>” yn meddwl bod y rheol am gyfanswm y sgôr yn annheg.</a:t>
                </a:r>
                <a:endParaRPr lang="cy-GB" dirty="0" smtClean="0"/>
              </a:p>
              <a:p>
                <a:r>
                  <a:rPr lang="cy-GB" dirty="0" smtClean="0"/>
                  <a:t>Ysgrifennwch reol i gyfrifo cyfanswm y sgôr fel mae’r car “</a:t>
                </a:r>
                <a:r>
                  <a:rPr lang="cy-GB" dirty="0" err="1" smtClean="0"/>
                  <a:t>Ca</a:t>
                </a:r>
                <a:r>
                  <a:rPr lang="cy-GB" dirty="0" smtClean="0"/>
                  <a:t>” a fydd yn ennill. Dylai’ch rheol gynnwys pob un o’r pedwar newidyn. Dylech ysgrifennu’ch rheol drwy lenwi rhifau positif yn y pedwar bwlch yn yr hafaliad isod.</a:t>
                </a:r>
                <a:endParaRPr lang="cy-GB" dirty="0" smtClean="0"/>
              </a:p>
              <a:p>
                <a:endParaRPr lang="cy-GB" dirty="0"/>
              </a:p>
              <a:p>
                <a:r>
                  <a:rPr lang="cy-GB" dirty="0" smtClean="0"/>
                  <a:t>Cyfanswm sgôr=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/>
                      </a:rPr>
                      <m:t>…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y-GB" dirty="0" smtClean="0"/>
                  <a:t>.</a:t>
                </a:r>
                <a:endParaRPr lang="cy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4869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477" b="-4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tx1"/>
                </a:solidFill>
              </a:rPr>
              <a:t>ni’n</a:t>
            </a:r>
            <a:r>
              <a:rPr lang="cy-GB" dirty="0" smtClean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wedi'i ddysgu?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4" y="1809752"/>
            <a:ext cx="5297424" cy="1475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809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80475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7997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3014" y="18165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355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Mae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pum car newydd yn cael eu gwerthuso a dangosir eu marciau yn y tabl.</a:t>
                </a: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25.2</a:t>
                </a:r>
                <a:endParaRPr lang="cy-GB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Roedd gwneuthurwr y car “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” yn meddwl bod y rheol am gyfanswm y sgôr yn annheg.</a:t>
                </a:r>
              </a:p>
              <a:p>
                <a:r>
                  <a:rPr lang="cy-GB" dirty="0"/>
                  <a:t>Ysgrifennwch reol i gyfrifo cyfanswm y sgôr fel mae’r car “</a:t>
                </a:r>
                <a:r>
                  <a:rPr lang="cy-GB" dirty="0" err="1"/>
                  <a:t>Ca</a:t>
                </a:r>
                <a:r>
                  <a:rPr lang="cy-GB" dirty="0"/>
                  <a:t>” a fydd yn ennill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 Dylai’ch rheol gynnwys pob un o’r pedwar newidyn. Dylech ysgrifennu’ch rheol drwy lenwi rhifau positif yn y pedwar bwlch yn yr hafaliad isod.</a:t>
                </a: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Cyfanswm sgôr=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543" t="-339" b="-33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Beth rydyn ni am ei 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wedi'i ddysgu?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4" y="180975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809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180475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17997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3014" y="18165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/>
                  <a:t>Mae pum car newydd yn cael eu gwerthuso a dangosir eu marciau yn y tabl.</a:t>
                </a:r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endParaRPr lang="cy-GB" b="1" dirty="0" smtClean="0"/>
              </a:p>
              <a:p>
                <a:endParaRPr lang="cy-GB" b="1" dirty="0"/>
              </a:p>
              <a:p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CWESTIWN 25.2</a:t>
                </a:r>
                <a:endParaRPr lang="cy-GB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Roedd gwneuthurwr y car “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” yn meddwl bod y rheol am gyfanswm y sgôr yn annheg.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Ysgrifennwch reol i gyfrifo cyfanswm y sgôr fel mae’r car “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” a fydd yn ennill. Dylai’ch rheol gynnwys pob un o’r pedwar newidyn. Dylech ysgrifennu’ch rheol drwy lenwi rhifau positif yn y pedwar bwlch yn yr hafaliad isod.</a:t>
                </a: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Cyfanswm sgôr=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tx1"/>
                </a:solidFill>
              </a:rPr>
              <a:t>ni’n</a:t>
            </a:r>
            <a:r>
              <a:rPr lang="cy-GB" dirty="0" smtClean="0">
                <a:solidFill>
                  <a:schemeClr val="tx1"/>
                </a:solidFill>
              </a:rPr>
              <a:t> ei gwybod?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wedi'i ddysgu?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4" y="1809752"/>
            <a:ext cx="5297424" cy="1475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809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180475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17997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3014" y="18165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25: Y Car Gorau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355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Mae pum car newydd yn cael eu gwerthuso a dangosir eu marciau yn y tabl.</a:t>
                </a:r>
              </a:p>
              <a:p>
                <a:endParaRPr lang="cy-GB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</a:t>
                </a:r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25.2</a:t>
                </a:r>
                <a:endParaRPr lang="cy-GB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Roedd gwneuthurwr y car “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” yn meddwl bod y rheol am gyfanswm y sgôr yn annheg.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Ysgrifennwch</a:t>
                </a:r>
                <a:r>
                  <a:rPr lang="cy-GB" dirty="0"/>
                  <a:t> reol i gyfrifo cyfanswm y sgôr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fel mae’r car “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” a fydd yn ennill. Dylai’ch rheol gynnwys pob un o’r pedwar </a:t>
                </a:r>
                <a:r>
                  <a:rPr lang="cy-GB" dirty="0"/>
                  <a:t>newidyn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 Dylech ysgrifennu’ch rheol drwy lenwi </a:t>
                </a:r>
                <a:r>
                  <a:rPr lang="cy-GB" dirty="0"/>
                  <a:t>rhifau positif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yn y pedwar bwlch yn yr </a:t>
                </a:r>
                <a:r>
                  <a:rPr lang="cy-GB" dirty="0"/>
                  <a:t>hafaliad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isod.</a:t>
                </a: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 smtClean="0">
                    <a:solidFill>
                      <a:schemeClr val="tx1"/>
                    </a:solidFill>
                  </a:rPr>
                  <a:t>Cyfanswm sgôr=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+…×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y-GB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cy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543" t="-33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ei gwybod?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Beth rydyn ni wedi'i ddysgu?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Pa dechnegau mathemategol eraill sydd angen i ni eu defnyddio?</a:t>
            </a: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>
                <a:solidFill>
                  <a:schemeClr val="tx1"/>
                </a:solidFill>
              </a:rPr>
              <a:t>Yn ôl i'r cychwyn</a:t>
            </a:r>
            <a:endParaRPr lang="cy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4" y="1809752"/>
            <a:ext cx="5297424" cy="1475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809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Nodweddion Diogelwch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804754"/>
            <a:ext cx="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Effeithlonrwydd Tanwydd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17997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Golwg </a:t>
            </a:r>
          </a:p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3014" y="18165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Gosodiadau Mewnol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2452</TotalTime>
  <Words>1432</Words>
  <Application>Microsoft Office PowerPoint</Application>
  <PresentationFormat>On-screen Show (4:3)</PresentationFormat>
  <Paragraphs>234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明朝</vt:lpstr>
      <vt:lpstr>ＭＳ Ｐゴシック</vt:lpstr>
      <vt:lpstr>Arial</vt:lpstr>
      <vt:lpstr>Calibri</vt:lpstr>
      <vt:lpstr>Cambria</vt:lpstr>
      <vt:lpstr>Cambria Math</vt:lpstr>
      <vt:lpstr>Constantia</vt:lpstr>
      <vt:lpstr>HG明朝E</vt:lpstr>
      <vt:lpstr>Wingdings</vt:lpstr>
      <vt:lpstr>Brooklet</vt:lpstr>
      <vt:lpstr>Uned Fathemateg 25: Y Car Gorau</vt:lpstr>
      <vt:lpstr>Uned Fathemateg 25: Y Car Gorau</vt:lpstr>
      <vt:lpstr>Uned Fathemateg 25: Y Car Gorau</vt:lpstr>
      <vt:lpstr>Uned Fathemateg 25: Y Car Gorau</vt:lpstr>
      <vt:lpstr>Uned Fathemateg 25: Y Car Gorau</vt:lpstr>
      <vt:lpstr>Uned Fathemateg 25: Y Car Gorau</vt:lpstr>
      <vt:lpstr>Uned Fathemateg 25: Y Car Gorau</vt:lpstr>
      <vt:lpstr>Uned Fathemateg 25: Y Car Gorau</vt:lpstr>
      <vt:lpstr>Uned Fathemateg 25: Y Car Gorau</vt:lpstr>
      <vt:lpstr>Uned Fathemateg 25: Y Car Gorau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Anwen Davies</dc:creator>
  <cp:lastModifiedBy>Anwen Davies</cp:lastModifiedBy>
  <cp:revision>73</cp:revision>
  <dcterms:created xsi:type="dcterms:W3CDTF">2010-03-16T17:53:16Z</dcterms:created>
  <dcterms:modified xsi:type="dcterms:W3CDTF">2015-04-10T12:22:10Z</dcterms:modified>
</cp:coreProperties>
</file>