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2"/>
  </p:handoutMasterIdLst>
  <p:sldIdLst>
    <p:sldId id="262" r:id="rId2"/>
    <p:sldId id="296" r:id="rId3"/>
    <p:sldId id="295" r:id="rId4"/>
    <p:sldId id="294" r:id="rId5"/>
    <p:sldId id="293" r:id="rId6"/>
    <p:sldId id="292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CB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3.pn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6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07831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 Marc (o Sydney Awstralia) a Hans (o Berlin, yr Almaen) yn aml yn cyfathrebu â’i gilydd drwy “sgwrsio” dros y Rhyngrwyd. Rhaid iddyn nhw fewngofnodi i’r Rhyngrwyd ar yr un pryd i allu sgwrsio.</a:t>
            </a:r>
          </a:p>
          <a:p>
            <a:endParaRPr lang="cy-GB" dirty="0" smtClean="0"/>
          </a:p>
          <a:p>
            <a:r>
              <a:rPr lang="cy-GB" dirty="0" smtClean="0"/>
              <a:t>I gael amser addas i sgwrsio, edrychodd </a:t>
            </a:r>
            <a:r>
              <a:rPr lang="cy-GB" dirty="0" smtClean="0"/>
              <a:t>Marc </a:t>
            </a:r>
            <a:r>
              <a:rPr lang="cy-GB" dirty="0" smtClean="0"/>
              <a:t>ar siart o amseroedd y byd a gwelodd y canlynol: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11.1</a:t>
            </a:r>
          </a:p>
          <a:p>
            <a:r>
              <a:rPr lang="cy-GB" dirty="0" smtClean="0"/>
              <a:t>Am 7:00 PM yn Sydney, faint o’r gloch ydi hi yn Berlin?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1520" y="3645024"/>
            <a:ext cx="5391480" cy="1659456"/>
            <a:chOff x="251520" y="3645024"/>
            <a:chExt cx="5391480" cy="165945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3645024"/>
              <a:ext cx="5391480" cy="1659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51520" y="5042870"/>
              <a:ext cx="1872208" cy="25391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1050" dirty="0" smtClean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Greenwich 12 </a:t>
              </a:r>
              <a:r>
                <a:rPr lang="en-GB" sz="1050" dirty="0" err="1" smtClean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Ganol</a:t>
              </a:r>
              <a:r>
                <a:rPr lang="en-GB" sz="1050" dirty="0" smtClean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 </a:t>
              </a:r>
              <a:r>
                <a:rPr lang="en-GB" sz="1050" dirty="0" err="1" smtClean="0">
                  <a:solidFill>
                    <a:schemeClr val="bg2">
                      <a:lumMod val="50000"/>
                    </a:schemeClr>
                  </a:solidFill>
                  <a:latin typeface="Century Gothic" panose="020B0502020202020204" pitchFamily="34" charset="0"/>
                </a:rPr>
                <a:t>Nos</a:t>
              </a:r>
              <a:endParaRPr lang="en-GB" sz="105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11: 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 smtClean="0"/>
          </a:p>
          <a:p>
            <a:r>
              <a:rPr lang="cy-GB" b="1" dirty="0"/>
              <a:t>CWESTIWN 11.2</a:t>
            </a:r>
          </a:p>
          <a:p>
            <a:r>
              <a:rPr lang="cy-GB" dirty="0"/>
              <a:t>Dydi </a:t>
            </a:r>
            <a:r>
              <a:rPr lang="cy-GB" dirty="0" smtClean="0"/>
              <a:t>Marc </a:t>
            </a:r>
            <a:r>
              <a:rPr lang="cy-GB" dirty="0"/>
              <a:t>a Hans ddim yn gallu sgwrsio rhwng 9:00 AM and 4:30 PM  yn eu hamser lleol oherwydd mae’n rhaid iddyn nhw fynd i’r ysgol.  Hefyd, fyddan nhw ddim yn sgwrsio rhwng 11:00 PM a 7:00 AM eu hamser lleol oherwydd byddan </a:t>
            </a:r>
            <a:r>
              <a:rPr lang="cy-GB" dirty="0" err="1"/>
              <a:t>nhw’n</a:t>
            </a:r>
            <a:r>
              <a:rPr lang="cy-GB" dirty="0"/>
              <a:t> cysgu. Pryd byddai </a:t>
            </a:r>
            <a:r>
              <a:rPr lang="cy-GB" dirty="0" err="1"/>
              <a:t>hi’n</a:t>
            </a:r>
            <a:r>
              <a:rPr lang="cy-GB" dirty="0"/>
              <a:t> amser da </a:t>
            </a:r>
            <a:r>
              <a:rPr lang="cy-GB"/>
              <a:t>i </a:t>
            </a:r>
            <a:r>
              <a:rPr lang="cy-GB" smtClean="0"/>
              <a:t>Marc </a:t>
            </a:r>
            <a:r>
              <a:rPr lang="cy-GB" dirty="0"/>
              <a:t>a </a:t>
            </a:r>
            <a:r>
              <a:rPr lang="cy-GB" dirty="0" err="1"/>
              <a:t>Hans</a:t>
            </a:r>
            <a:r>
              <a:rPr lang="cy-GB" dirty="0"/>
              <a:t> sgwrsio? Ysgrifennwch yr amseroedd lleol yn y tabl.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22" y="1253411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47922" y="2651257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51911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171976" y="5402368"/>
            <a:ext cx="1527816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Dinas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79912" y="5405154"/>
            <a:ext cx="1496520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Amser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Marc (o Sydney Awstralia) a Hans (o Berlin, yr Almaen) yn aml yn cyfathrebu â’i gilydd drwy “sgwrsio”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dros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Rhyngrwyd. Rhaid iddyn nhw fewngofnodi i’r Rhyngrwyd ar yr un pryd i allu sgwrsio.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 gael amser addas i sgwrsio, edrychodd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siart o amseroedd y byd a gwelodd y canlynol: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11.1</a:t>
            </a:r>
          </a:p>
          <a:p>
            <a:r>
              <a:rPr lang="cy-GB" dirty="0"/>
              <a:t>Am 7:00 PM yn Sydney, faint o’r gloch ydi hi yn Berlin?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27" y="3501008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67427" y="4898854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 </a:t>
            </a:r>
            <a:r>
              <a:rPr lang="cy-GB" dirty="0"/>
              <a:t>Marc (o Sydney Awstralia) a Hans (o Berlin, yr Almaen)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aml yn cyfathrebu â’i gilydd drwy “sgwrsio”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dros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Rhyngrwyd</a:t>
            </a:r>
            <a:r>
              <a:rPr lang="cy-GB" dirty="0"/>
              <a:t>. Rhaid iddyn nhw fewngofnodi i’r Rhyngrwyd ar yr un pryd i allu sgwrsio.</a:t>
            </a:r>
          </a:p>
          <a:p>
            <a:endParaRPr lang="cy-GB" dirty="0"/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 gael amser addas i sgwrsio</a:t>
            </a:r>
            <a:r>
              <a:rPr lang="cy-GB" dirty="0"/>
              <a:t>, edrychodd </a:t>
            </a:r>
            <a:r>
              <a:rPr lang="cy-GB" dirty="0" smtClean="0"/>
              <a:t>Marc </a:t>
            </a:r>
            <a:r>
              <a:rPr lang="cy-GB" dirty="0"/>
              <a:t>ar siart o amseroedd y byd a gwelodd y canlynol: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11.1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Am 7:00 PM yn Sydney, faint o’r gloch ydi hi yn Berlin?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3717032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2844" y="5114878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Marc (o Sydney Awstralia) a Hans (o Berlin, yr Almaen) yn aml yn cyfathrebu â’i gilydd drwy “sgwrsio”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dros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Rhyngrwyd. Rhaid iddyn nhw fewngofnodi i’r Rhyngrwyd ar yr un pryd i allu sgwrsio.</a:t>
            </a:r>
          </a:p>
          <a:p>
            <a:endParaRPr lang="cy-GB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 gael amser addas i sgwrsio, edrychodd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ar siart o amseroedd y byd a gwelodd y canlynol: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11.1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Am 7:00 PM yn Sydney, faint o’r gloch ydi hi yn Berlin?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45024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51520" y="5042870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 Marc (o Sydney Awstralia) a Hans (o Berlin, yr Almaen) yn aml yn cyfathrebu â’i gilydd drwy “sgwrsio” </a:t>
            </a:r>
            <a:r>
              <a:rPr lang="cy-GB" dirty="0" smtClean="0"/>
              <a:t>dros </a:t>
            </a:r>
            <a:r>
              <a:rPr lang="cy-GB" dirty="0"/>
              <a:t>y Rhyngrwyd. Rhaid iddyn nhw fewngofnodi i’r Rhyngrwyd ar yr un pryd i allu sgwrsio.</a:t>
            </a:r>
          </a:p>
          <a:p>
            <a:endParaRPr lang="cy-GB" dirty="0"/>
          </a:p>
          <a:p>
            <a:r>
              <a:rPr lang="cy-GB" dirty="0"/>
              <a:t>I gael amser addas i sgwrsio, edrychodd </a:t>
            </a:r>
            <a:r>
              <a:rPr lang="cy-GB" dirty="0" smtClean="0"/>
              <a:t>Marc </a:t>
            </a:r>
            <a:r>
              <a:rPr lang="cy-GB" dirty="0"/>
              <a:t>ar siart o amseroedd y byd a gwelodd y canlynol: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11.1</a:t>
            </a:r>
          </a:p>
          <a:p>
            <a:r>
              <a:rPr lang="cy-GB" dirty="0"/>
              <a:t>Am 7:00 PM yn Sydney, faint o’r gloch ydi hi yn Berlin?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45024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51520" y="5042870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4869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r>
              <a:rPr lang="cy-GB" b="1" dirty="0" smtClean="0"/>
              <a:t>CWESTIWN 11.2</a:t>
            </a:r>
          </a:p>
          <a:p>
            <a:r>
              <a:rPr lang="cy-GB" dirty="0" smtClean="0"/>
              <a:t>Dydi Marc a Hans ddim yn gallu sgwrsio </a:t>
            </a:r>
            <a:r>
              <a:rPr lang="cy-GB" dirty="0"/>
              <a:t>rhwng 9:00 AM </a:t>
            </a:r>
            <a:r>
              <a:rPr lang="cy-GB" dirty="0" smtClean="0"/>
              <a:t>a </a:t>
            </a:r>
            <a:r>
              <a:rPr lang="cy-GB" dirty="0"/>
              <a:t>4:30 PM </a:t>
            </a:r>
            <a:r>
              <a:rPr lang="cy-GB" dirty="0" smtClean="0"/>
              <a:t> yn eu hamser lleol oherwydd mae’n rhaid iddyn nhw fynd i’r ysgol.  Hefyd, fyddan nhw ddim yn sgwrsio rhwng 11:00 PM a 7:00 AM eu hamser lleol oherwydd byddan </a:t>
            </a:r>
            <a:r>
              <a:rPr lang="cy-GB" dirty="0" err="1" smtClean="0"/>
              <a:t>nhw’n</a:t>
            </a:r>
            <a:r>
              <a:rPr lang="cy-GB" dirty="0" smtClean="0"/>
              <a:t> cysgu. Pryd byddai hi’n amser da i Marc a Hans sgwrsio? Ysgrifennwch yr amseroedd lleol yn y tabl.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22114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30416" y="2714492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cy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 Nos</a:t>
            </a:r>
            <a:endParaRPr lang="cy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520" y="5373216"/>
            <a:ext cx="5191125" cy="1323975"/>
            <a:chOff x="251520" y="5373216"/>
            <a:chExt cx="5191125" cy="132397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5373216"/>
              <a:ext cx="5191125" cy="1323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1171976" y="5402368"/>
              <a:ext cx="1527816" cy="400110"/>
            </a:xfrm>
            <a:prstGeom prst="rect">
              <a:avLst/>
            </a:prstGeom>
            <a:solidFill>
              <a:srgbClr val="B5CBE9"/>
            </a:solidFill>
          </p:spPr>
          <p:txBody>
            <a:bodyPr wrap="square" rtlCol="0">
              <a:spAutoFit/>
            </a:bodyPr>
            <a:lstStyle/>
            <a:p>
              <a:r>
                <a:rPr lang="cy-GB" sz="2000" dirty="0" smtClean="0">
                  <a:latin typeface="Tempus Sans ITC" panose="04020404030D07020202" pitchFamily="82" charset="0"/>
                </a:rPr>
                <a:t>Dinas</a:t>
              </a:r>
              <a:endParaRPr lang="cy-GB" sz="2000" dirty="0">
                <a:latin typeface="Tempus Sans ITC" panose="04020404030D07020202" pitchFamily="82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79912" y="5405154"/>
              <a:ext cx="1496520" cy="400110"/>
            </a:xfrm>
            <a:prstGeom prst="rect">
              <a:avLst/>
            </a:prstGeom>
            <a:solidFill>
              <a:srgbClr val="B5CBE9"/>
            </a:solidFill>
          </p:spPr>
          <p:txBody>
            <a:bodyPr wrap="square" rtlCol="0">
              <a:spAutoFit/>
            </a:bodyPr>
            <a:lstStyle/>
            <a:p>
              <a:r>
                <a:rPr lang="cy-GB" sz="2000" dirty="0" smtClean="0">
                  <a:latin typeface="Tempus Sans ITC" panose="04020404030D07020202" pitchFamily="82" charset="0"/>
                </a:rPr>
                <a:t>Amser</a:t>
              </a:r>
              <a:endParaRPr lang="cy-GB" sz="2000" dirty="0">
                <a:latin typeface="Tempus Sans ITC" panose="04020404030D07020202" pitchFamily="8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73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11.2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Dydi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Hans ddim yn gallu sgwrsio rhwng 9:00 AM and 4:30 PM  yn eu hamser lleol oherwydd mae’n rhaid iddyn nhw fynd i’r ysgol.  Hefyd, fyddan nhw ddim yn sgwrsio rhwng 11:00 PM a 7:00 AM eu hamser lleol oherwydd byddan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nhw’n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cysgu. </a:t>
            </a:r>
            <a:r>
              <a:rPr lang="cy-GB" dirty="0"/>
              <a:t>Pryd byddai hi’n amser da i </a:t>
            </a:r>
            <a:r>
              <a:rPr lang="cy-GB" dirty="0" smtClean="0"/>
              <a:t>Marc </a:t>
            </a:r>
            <a:r>
              <a:rPr lang="cy-GB" dirty="0"/>
              <a:t>a Hans sgwrsio?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Ysgrifennwch yr amseroedd lleol yn y tabl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9" y="1375136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80009" y="2772982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51911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208190" y="5402368"/>
            <a:ext cx="1527816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Dinas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6126" y="5405154"/>
            <a:ext cx="1496520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Amser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7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cy-GB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11.2</a:t>
            </a:r>
          </a:p>
          <a:p>
            <a:r>
              <a:rPr lang="cy-GB" dirty="0"/>
              <a:t>Dydi </a:t>
            </a:r>
            <a:r>
              <a:rPr lang="cy-GB" dirty="0" smtClean="0"/>
              <a:t>Marc </a:t>
            </a:r>
            <a:r>
              <a:rPr lang="cy-GB" dirty="0"/>
              <a:t>a Hans ddim yn gallu sgwrsio rhwng 9:00 AM and 4:30 PM  yn eu hamser lleol oherwydd mae’n rhaid iddyn nhw fynd i’r ysgol.  Hefyd, fyddan nhw ddim yn sgwrsio rhwng 11:00 PM a 7:00 AM eu hamser lleol oherwydd byddan </a:t>
            </a:r>
            <a:r>
              <a:rPr lang="cy-GB" dirty="0" err="1"/>
              <a:t>nhw’n</a:t>
            </a:r>
            <a:r>
              <a:rPr lang="cy-GB" dirty="0"/>
              <a:t> cysgu.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Pryd byddai hi’n amser da 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Hans sgwrsio? Ysgrifennwch yr amseroedd lleol yn y tabl.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71" y="1248073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7871" y="2645919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51911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171976" y="5402368"/>
            <a:ext cx="1527816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Dinas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79912" y="5405154"/>
            <a:ext cx="1496520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Amser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11: </a:t>
            </a:r>
            <a:r>
              <a:rPr lang="cy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Sgwrsio dros y Rhyngrwyd 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11.2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Dydi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Hans ddim yn gallu sgwrsio rhwng 9:00 AM and 4:30 PM  yn eu hamser lleol oherwydd mae’n rhaid iddyn nhw fynd i’r ysgol.  Hefyd, fyddan nhw ddim yn sgwrsio rhwng 11:00 PM a 7:00 AM eu hamser lleol oherwydd byddan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nhw’n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cysgu. Pryd byddai hi’n amser da 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Marc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a Hans sgwrsio? Ysgrifennwch yr amseroedd lleol yn y tabl.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57" y="1375136"/>
            <a:ext cx="5391480" cy="1659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01157" y="2772982"/>
            <a:ext cx="1872208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Greenwich 12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Ganol</a:t>
            </a:r>
            <a:r>
              <a:rPr lang="en-GB" sz="105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05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Nos</a:t>
            </a:r>
            <a:endParaRPr lang="en-GB" sz="105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373216"/>
            <a:ext cx="51911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171976" y="5402368"/>
            <a:ext cx="1527816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Dinas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79912" y="5405154"/>
            <a:ext cx="1496520" cy="400110"/>
          </a:xfrm>
          <a:prstGeom prst="rect">
            <a:avLst/>
          </a:prstGeom>
          <a:solidFill>
            <a:srgbClr val="B5CBE9"/>
          </a:solidFill>
        </p:spPr>
        <p:txBody>
          <a:bodyPr wrap="square" rtlCol="0">
            <a:spAutoFit/>
          </a:bodyPr>
          <a:lstStyle/>
          <a:p>
            <a:r>
              <a:rPr lang="cy-GB" sz="2000" dirty="0" smtClean="0">
                <a:latin typeface="Tempus Sans ITC" panose="04020404030D07020202" pitchFamily="82" charset="0"/>
              </a:rPr>
              <a:t>Amser</a:t>
            </a:r>
            <a:endParaRPr lang="cy-GB" sz="2000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6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2465</TotalTime>
  <Words>1227</Words>
  <Application>Microsoft Office PowerPoint</Application>
  <PresentationFormat>On-screen Show (4:3)</PresentationFormat>
  <Paragraphs>207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ＭＳ 明朝</vt:lpstr>
      <vt:lpstr>ＭＳ Ｐゴシック</vt:lpstr>
      <vt:lpstr>Arial</vt:lpstr>
      <vt:lpstr>Calibri</vt:lpstr>
      <vt:lpstr>Cambria</vt:lpstr>
      <vt:lpstr>Century Gothic</vt:lpstr>
      <vt:lpstr>Constantia</vt:lpstr>
      <vt:lpstr>HG明朝E</vt:lpstr>
      <vt:lpstr>Tempus Sans ITC</vt:lpstr>
      <vt:lpstr>Wingdings</vt:lpstr>
      <vt:lpstr>Brooklet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  <vt:lpstr>Uned Fathemateg 11: Sgwrsio dros y Rhyngrwyd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Bethan Cartwright</cp:lastModifiedBy>
  <cp:revision>76</cp:revision>
  <dcterms:created xsi:type="dcterms:W3CDTF">2010-03-16T17:53:16Z</dcterms:created>
  <dcterms:modified xsi:type="dcterms:W3CDTF">2015-05-01T14:37:36Z</dcterms:modified>
</cp:coreProperties>
</file>