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2"/>
  </p:handoutMasterIdLst>
  <p:sldIdLst>
    <p:sldId id="262" r:id="rId2"/>
    <p:sldId id="296" r:id="rId3"/>
    <p:sldId id="295" r:id="rId4"/>
    <p:sldId id="294" r:id="rId5"/>
    <p:sldId id="293" r:id="rId6"/>
    <p:sldId id="292" r:id="rId7"/>
    <p:sldId id="297" r:id="rId8"/>
    <p:sldId id="298" r:id="rId9"/>
    <p:sldId id="299" r:id="rId10"/>
    <p:sldId id="30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4/24/2015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6.xml"/><Relationship Id="rId4" Type="http://schemas.openxmlformats.org/officeDocument/2006/relationships/slide" Target="slid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6.xml"/><Relationship Id="rId4" Type="http://schemas.openxmlformats.org/officeDocument/2006/relationships/slide" Target="slide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6.xml"/><Relationship Id="rId4" Type="http://schemas.openxmlformats.org/officeDocument/2006/relationships/slide" Target="slide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slide" Target="slide6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13: Allforion</a:t>
            </a:r>
            <a:endParaRPr lang="cy-GB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 smtClean="0"/>
              <a:t>Mae’r graffeg isod yn dangos gwybodaeth am allforion o </a:t>
            </a:r>
            <a:r>
              <a:rPr lang="cy-GB" dirty="0" smtClean="0"/>
              <a:t>Wlad </a:t>
            </a:r>
            <a:r>
              <a:rPr lang="cy-GB" dirty="0" err="1" smtClean="0"/>
              <a:t>Zed</a:t>
            </a:r>
            <a:r>
              <a:rPr lang="cy-GB" dirty="0" smtClean="0"/>
              <a:t>, </a:t>
            </a:r>
            <a:r>
              <a:rPr lang="cy-GB" dirty="0" smtClean="0"/>
              <a:t>gwlad sy’n defnyddio </a:t>
            </a:r>
            <a:r>
              <a:rPr lang="cy-GB" dirty="0" err="1" smtClean="0"/>
              <a:t>zeds</a:t>
            </a:r>
            <a:r>
              <a:rPr lang="cy-GB" dirty="0" smtClean="0"/>
              <a:t> fel arian cyfred.</a:t>
            </a:r>
          </a:p>
          <a:p>
            <a:endParaRPr lang="cy-GB" dirty="0" smtClean="0"/>
          </a:p>
          <a:p>
            <a:endParaRPr lang="cy-GB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r>
              <a:rPr lang="cy-GB" b="1" dirty="0" smtClean="0"/>
              <a:t> </a:t>
            </a:r>
          </a:p>
          <a:p>
            <a:endParaRPr lang="cy-GB" b="1" dirty="0" smtClean="0"/>
          </a:p>
          <a:p>
            <a:r>
              <a:rPr lang="cy-GB" b="1" dirty="0" smtClean="0"/>
              <a:t>CWESTIWN 13.1</a:t>
            </a:r>
          </a:p>
          <a:p>
            <a:r>
              <a:rPr lang="cy-GB" dirty="0" smtClean="0"/>
              <a:t>Beth oedd cyfanswm gwerth allforion o </a:t>
            </a:r>
            <a:r>
              <a:rPr lang="cy-GB" dirty="0" smtClean="0"/>
              <a:t>Wlad </a:t>
            </a:r>
            <a:r>
              <a:rPr lang="cy-GB" dirty="0" err="1" smtClean="0"/>
              <a:t>Zed</a:t>
            </a:r>
            <a:r>
              <a:rPr lang="cy-GB" dirty="0" smtClean="0"/>
              <a:t> </a:t>
            </a:r>
            <a:r>
              <a:rPr lang="cy-GB" dirty="0" smtClean="0"/>
              <a:t>yn 1998 (mewn miliynau o </a:t>
            </a:r>
            <a:r>
              <a:rPr lang="cy-GB" dirty="0" err="1" smtClean="0"/>
              <a:t>zeds</a:t>
            </a:r>
            <a:r>
              <a:rPr lang="cy-GB" dirty="0" smtClean="0"/>
              <a:t>)?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52317" y="1931086"/>
            <a:ext cx="5815374" cy="3044549"/>
            <a:chOff x="251520" y="1824611"/>
            <a:chExt cx="5815374" cy="3044549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894" b="6241"/>
            <a:stretch/>
          </p:blipFill>
          <p:spPr>
            <a:xfrm>
              <a:off x="251520" y="2204864"/>
              <a:ext cx="5248656" cy="2664296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5130790" y="3572190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Cig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389027" y="4406915"/>
              <a:ext cx="4297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Reis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336596" y="4295404"/>
              <a:ext cx="86409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Sudd ffrwyth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883470" y="4133535"/>
              <a:ext cx="36555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Te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809703" y="2808571"/>
              <a:ext cx="51701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Arall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149347" y="2844783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Ffabrig cotwm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149347" y="3685152"/>
              <a:ext cx="5585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Gwlân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165085" y="3994743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Tybaco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494701" y="1824611"/>
              <a:ext cx="15865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200" b="1" dirty="0" smtClean="0">
                  <a:latin typeface="Tw Cen MT" panose="020B0602020104020603" pitchFamily="34" charset="0"/>
                </a:rPr>
                <a:t>Dosbarthiad allforion</a:t>
              </a:r>
            </a:p>
            <a:p>
              <a:r>
                <a:rPr lang="cy-GB" sz="1200" b="1" dirty="0" smtClean="0">
                  <a:latin typeface="Tw Cen MT" panose="020B0602020104020603" pitchFamily="34" charset="0"/>
                </a:rPr>
                <a:t>o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Wlad </a:t>
              </a:r>
              <a:r>
                <a:rPr lang="cy-GB" sz="1200" b="1" dirty="0" err="1" smtClean="0">
                  <a:latin typeface="Tw Cen MT" panose="020B0602020104020603" pitchFamily="34" charset="0"/>
                </a:rPr>
                <a:t>Zed</a:t>
              </a:r>
              <a:r>
                <a:rPr lang="cy-GB" sz="1200" b="1" dirty="0" smtClean="0">
                  <a:latin typeface="Tw Cen MT" panose="020B0602020104020603" pitchFamily="34" charset="0"/>
                </a:rPr>
                <a:t>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yn 2000</a:t>
              </a:r>
              <a:endParaRPr lang="cy-GB" sz="1200" b="1" dirty="0">
                <a:latin typeface="Tw Cen MT" panose="020B0602020104020603" pitchFamily="34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51520" y="1824611"/>
              <a:ext cx="299049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200" b="1" dirty="0" smtClean="0">
                  <a:latin typeface="Tw Cen MT" panose="020B0602020104020603" pitchFamily="34" charset="0"/>
                </a:rPr>
                <a:t>Cyfanswm allforion blynyddol o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Wlad </a:t>
              </a:r>
              <a:r>
                <a:rPr lang="cy-GB" sz="1200" b="1" dirty="0" err="1" smtClean="0">
                  <a:latin typeface="Tw Cen MT" panose="020B0602020104020603" pitchFamily="34" charset="0"/>
                </a:rPr>
                <a:t>Zed</a:t>
              </a:r>
              <a:r>
                <a:rPr lang="cy-GB" sz="1200" b="1" dirty="0" smtClean="0">
                  <a:latin typeface="Tw Cen MT" panose="020B0602020104020603" pitchFamily="34" charset="0"/>
                </a:rPr>
                <a:t>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mewn miliynau o </a:t>
              </a:r>
              <a:r>
                <a:rPr lang="cy-GB" sz="1200" b="1" dirty="0" err="1" smtClean="0">
                  <a:latin typeface="Tw Cen MT" panose="020B0602020104020603" pitchFamily="34" charset="0"/>
                </a:rPr>
                <a:t>zeds</a:t>
              </a:r>
              <a:r>
                <a:rPr lang="cy-GB" sz="1200" b="1" dirty="0" smtClean="0">
                  <a:latin typeface="Tw Cen MT" panose="020B0602020104020603" pitchFamily="34" charset="0"/>
                </a:rPr>
                <a:t>, 1996 hyd 2000</a:t>
              </a:r>
              <a:endParaRPr lang="cy-GB" sz="1200" b="1" dirty="0">
                <a:latin typeface="Tw Cen MT" panose="020B0602020104020603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13: Allforion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cy-GB" b="1" dirty="0"/>
              <a:t>CWESTIWN 13.2</a:t>
            </a:r>
          </a:p>
          <a:p>
            <a:r>
              <a:rPr lang="cy-GB" dirty="0"/>
              <a:t>Beth oedd gwerth y sudd ffrwyth a allforiwyd o </a:t>
            </a:r>
            <a:r>
              <a:rPr lang="cy-GB" dirty="0" smtClean="0"/>
              <a:t>Wlad </a:t>
            </a:r>
            <a:r>
              <a:rPr lang="cy-GB" dirty="0" err="1" smtClean="0"/>
              <a:t>Zed</a:t>
            </a:r>
            <a:r>
              <a:rPr lang="cy-GB" dirty="0" smtClean="0"/>
              <a:t> </a:t>
            </a:r>
            <a:r>
              <a:rPr lang="cy-GB" dirty="0"/>
              <a:t>yn 2000?</a:t>
            </a:r>
          </a:p>
          <a:p>
            <a:pPr marL="342900" indent="-342900">
              <a:buAutoNum type="alphaUcPeriod"/>
            </a:pPr>
            <a:r>
              <a:rPr lang="cy-GB" dirty="0"/>
              <a:t>1.8 miliwn </a:t>
            </a:r>
            <a:r>
              <a:rPr lang="cy-GB" dirty="0" err="1"/>
              <a:t>zed</a:t>
            </a:r>
            <a:r>
              <a:rPr lang="cy-GB" dirty="0"/>
              <a:t>.</a:t>
            </a:r>
          </a:p>
          <a:p>
            <a:pPr marL="342900" indent="-342900">
              <a:buAutoNum type="alphaUcPeriod"/>
            </a:pPr>
            <a:r>
              <a:rPr lang="cy-GB" dirty="0"/>
              <a:t>2.3 miliwn </a:t>
            </a:r>
            <a:r>
              <a:rPr lang="cy-GB" dirty="0" err="1"/>
              <a:t>zed</a:t>
            </a:r>
            <a:r>
              <a:rPr lang="cy-GB" dirty="0"/>
              <a:t>.</a:t>
            </a:r>
          </a:p>
          <a:p>
            <a:pPr marL="342900" indent="-342900">
              <a:buAutoNum type="alphaUcPeriod"/>
            </a:pPr>
            <a:r>
              <a:rPr lang="cy-GB" dirty="0"/>
              <a:t>2.4 miliwn </a:t>
            </a:r>
            <a:r>
              <a:rPr lang="cy-GB" dirty="0" err="1"/>
              <a:t>zed</a:t>
            </a:r>
            <a:r>
              <a:rPr lang="cy-GB" dirty="0"/>
              <a:t>.</a:t>
            </a:r>
          </a:p>
          <a:p>
            <a:pPr marL="342900" indent="-342900">
              <a:buAutoNum type="alphaUcPeriod"/>
            </a:pPr>
            <a:r>
              <a:rPr lang="cy-GB" dirty="0"/>
              <a:t>3.4 miliwn </a:t>
            </a:r>
            <a:r>
              <a:rPr lang="cy-GB" dirty="0" err="1"/>
              <a:t>zed</a:t>
            </a:r>
            <a:r>
              <a:rPr lang="cy-GB" dirty="0"/>
              <a:t>.</a:t>
            </a:r>
          </a:p>
          <a:p>
            <a:pPr marL="342900" indent="-342900">
              <a:buAutoNum type="alphaUcPeriod"/>
            </a:pPr>
            <a:r>
              <a:rPr lang="cy-GB" dirty="0"/>
              <a:t>3.8 miliwn </a:t>
            </a:r>
            <a:r>
              <a:rPr lang="cy-GB" dirty="0" err="1"/>
              <a:t>zed</a:t>
            </a:r>
            <a:r>
              <a:rPr lang="cy-GB" dirty="0"/>
              <a:t>.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51520" y="1268760"/>
            <a:ext cx="5815374" cy="3044549"/>
            <a:chOff x="251520" y="1824611"/>
            <a:chExt cx="5815374" cy="3044549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894" b="6241"/>
            <a:stretch/>
          </p:blipFill>
          <p:spPr>
            <a:xfrm>
              <a:off x="251520" y="2204864"/>
              <a:ext cx="5248656" cy="2664296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5130790" y="3572190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Cig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389027" y="4406915"/>
              <a:ext cx="4297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Reis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336596" y="4295404"/>
              <a:ext cx="86409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Sudd ffrwyth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883470" y="4133535"/>
              <a:ext cx="36555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Te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809703" y="2808571"/>
              <a:ext cx="51701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Arall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49347" y="2844783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Ffabrig cotwm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149347" y="3685152"/>
              <a:ext cx="5585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Gwlân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65085" y="3994743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Tybaco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494701" y="1824611"/>
              <a:ext cx="15865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200" b="1" dirty="0" smtClean="0">
                  <a:latin typeface="Tw Cen MT" panose="020B0602020104020603" pitchFamily="34" charset="0"/>
                </a:rPr>
                <a:t>Dosbarthiad allforion</a:t>
              </a:r>
            </a:p>
            <a:p>
              <a:r>
                <a:rPr lang="cy-GB" sz="1200" b="1" dirty="0" smtClean="0">
                  <a:latin typeface="Tw Cen MT" panose="020B0602020104020603" pitchFamily="34" charset="0"/>
                </a:rPr>
                <a:t>o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Wlad </a:t>
              </a:r>
              <a:r>
                <a:rPr lang="cy-GB" sz="1200" b="1" dirty="0" err="1" smtClean="0">
                  <a:latin typeface="Tw Cen MT" panose="020B0602020104020603" pitchFamily="34" charset="0"/>
                </a:rPr>
                <a:t>Zed</a:t>
              </a:r>
              <a:r>
                <a:rPr lang="cy-GB" sz="1200" b="1" dirty="0" smtClean="0">
                  <a:latin typeface="Tw Cen MT" panose="020B0602020104020603" pitchFamily="34" charset="0"/>
                </a:rPr>
                <a:t>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yn 2000</a:t>
              </a:r>
              <a:endParaRPr lang="cy-GB" sz="1200" b="1" dirty="0">
                <a:latin typeface="Tw Cen MT" panose="020B0602020104020603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51520" y="1824611"/>
              <a:ext cx="3028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200" b="1" dirty="0" smtClean="0">
                  <a:latin typeface="Tw Cen MT" panose="020B0602020104020603" pitchFamily="34" charset="0"/>
                </a:rPr>
                <a:t>Cyfanswm allforion blynyddol o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Wlad </a:t>
              </a:r>
              <a:r>
                <a:rPr lang="cy-GB" sz="1200" b="1" dirty="0" err="1" smtClean="0">
                  <a:latin typeface="Tw Cen MT" panose="020B0602020104020603" pitchFamily="34" charset="0"/>
                </a:rPr>
                <a:t>Zed</a:t>
              </a:r>
              <a:r>
                <a:rPr lang="cy-GB" sz="1200" b="1" dirty="0" smtClean="0">
                  <a:latin typeface="Tw Cen MT" panose="020B0602020104020603" pitchFamily="34" charset="0"/>
                </a:rPr>
                <a:t>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mewn miliynau o </a:t>
              </a:r>
              <a:r>
                <a:rPr lang="cy-GB" sz="1200" b="1" dirty="0" err="1" smtClean="0">
                  <a:latin typeface="Tw Cen MT" panose="020B0602020104020603" pitchFamily="34" charset="0"/>
                </a:rPr>
                <a:t>zeds</a:t>
              </a:r>
              <a:r>
                <a:rPr lang="cy-GB" sz="1200" b="1" dirty="0" smtClean="0">
                  <a:latin typeface="Tw Cen MT" panose="020B0602020104020603" pitchFamily="34" charset="0"/>
                </a:rPr>
                <a:t>, 1996 hyd 2000</a:t>
              </a:r>
              <a:endParaRPr lang="cy-GB" sz="1200" b="1" dirty="0"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0314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13: Allforion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227676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Mae’r graffeg isod yn dangos gwybodaeth am allforion o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Wlad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Zed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gwlad sy’n defnyddio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zeds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fel arian cyfred.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cy-GB" b="1" dirty="0"/>
              <a:t>CWESTIWN 13.1</a:t>
            </a:r>
          </a:p>
          <a:p>
            <a:r>
              <a:rPr lang="cy-GB" dirty="0"/>
              <a:t>Beth oedd cyfanswm gwerth allforion o </a:t>
            </a:r>
            <a:r>
              <a:rPr lang="cy-GB" dirty="0" smtClean="0"/>
              <a:t>Wlad </a:t>
            </a:r>
            <a:r>
              <a:rPr lang="cy-GB" dirty="0" err="1" smtClean="0"/>
              <a:t>Zed</a:t>
            </a:r>
            <a:r>
              <a:rPr lang="cy-GB" dirty="0" smtClean="0"/>
              <a:t> </a:t>
            </a:r>
            <a:r>
              <a:rPr lang="cy-GB" dirty="0"/>
              <a:t>yn 1998 (mewn miliynau o </a:t>
            </a:r>
            <a:r>
              <a:rPr lang="cy-GB" dirty="0" err="1"/>
              <a:t>zeds</a:t>
            </a:r>
            <a:r>
              <a:rPr lang="cy-GB" dirty="0"/>
              <a:t>)?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51520" y="1896619"/>
            <a:ext cx="5815374" cy="3044549"/>
            <a:chOff x="251520" y="1824611"/>
            <a:chExt cx="5815374" cy="3044549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894" b="6241"/>
            <a:stretch/>
          </p:blipFill>
          <p:spPr>
            <a:xfrm>
              <a:off x="251520" y="2204864"/>
              <a:ext cx="5248656" cy="2664296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5130790" y="3572190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Cig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389027" y="4406915"/>
              <a:ext cx="4297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Reis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336596" y="4295404"/>
              <a:ext cx="86409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Sudd ffrwyth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883470" y="4133535"/>
              <a:ext cx="36555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Te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809703" y="2808571"/>
              <a:ext cx="51701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Arall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49347" y="2844783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Ffabrig cotwm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149347" y="3685152"/>
              <a:ext cx="5585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Gwlân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65085" y="3994743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Tybaco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494701" y="1824611"/>
              <a:ext cx="15865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200" b="1" dirty="0" smtClean="0">
                  <a:latin typeface="Tw Cen MT" panose="020B0602020104020603" pitchFamily="34" charset="0"/>
                </a:rPr>
                <a:t>Dosbarthiad allforion</a:t>
              </a:r>
            </a:p>
            <a:p>
              <a:r>
                <a:rPr lang="cy-GB" sz="1200" b="1" dirty="0" smtClean="0">
                  <a:latin typeface="Tw Cen MT" panose="020B0602020104020603" pitchFamily="34" charset="0"/>
                </a:rPr>
                <a:t>o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Wlad </a:t>
              </a:r>
              <a:r>
                <a:rPr lang="cy-GB" sz="1200" b="1" dirty="0" err="1" smtClean="0">
                  <a:latin typeface="Tw Cen MT" panose="020B0602020104020603" pitchFamily="34" charset="0"/>
                </a:rPr>
                <a:t>Zed</a:t>
              </a:r>
              <a:r>
                <a:rPr lang="cy-GB" sz="1200" b="1" dirty="0" smtClean="0">
                  <a:latin typeface="Tw Cen MT" panose="020B0602020104020603" pitchFamily="34" charset="0"/>
                </a:rPr>
                <a:t>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yn 2000</a:t>
              </a:r>
              <a:endParaRPr lang="cy-GB" sz="1200" b="1" dirty="0">
                <a:latin typeface="Tw Cen MT" panose="020B0602020104020603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51520" y="1824611"/>
              <a:ext cx="3028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200" b="1" dirty="0">
                  <a:latin typeface="Tw Cen MT" panose="020B0602020104020603" pitchFamily="34" charset="0"/>
                </a:rPr>
                <a:t>Cyfanswm allforion blynyddol o Wlad </a:t>
              </a:r>
              <a:r>
                <a:rPr lang="cy-GB" sz="1200" b="1" dirty="0" err="1">
                  <a:latin typeface="Tw Cen MT" panose="020B0602020104020603" pitchFamily="34" charset="0"/>
                </a:rPr>
                <a:t>Zed</a:t>
              </a:r>
              <a:r>
                <a:rPr lang="cy-GB" sz="1200" b="1" dirty="0">
                  <a:latin typeface="Tw Cen MT" panose="020B0602020104020603" pitchFamily="34" charset="0"/>
                </a:rPr>
                <a:t> mewn miliynau o </a:t>
              </a:r>
              <a:r>
                <a:rPr lang="cy-GB" sz="1200" b="1" dirty="0" err="1">
                  <a:latin typeface="Tw Cen MT" panose="020B0602020104020603" pitchFamily="34" charset="0"/>
                </a:rPr>
                <a:t>zeds</a:t>
              </a:r>
              <a:r>
                <a:rPr lang="cy-GB" sz="1200" b="1" dirty="0">
                  <a:latin typeface="Tw Cen MT" panose="020B0602020104020603" pitchFamily="34" charset="0"/>
                </a:rPr>
                <a:t>, 1996 hyd 2000</a:t>
              </a:r>
              <a:endParaRPr lang="cy-GB" sz="1200" b="1" dirty="0"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13: Allforion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83392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Mae’r </a:t>
            </a:r>
            <a:r>
              <a:rPr lang="cy-GB" dirty="0"/>
              <a:t>graffeg isod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dangos gwybodaeth am allforion o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Wlad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Zed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gwlad sy’n defnyddio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zeds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fel arian cyfred.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13.1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oedd cyfanswm gwerth allforion o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Wlad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Zed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1998 (mewn miliynau o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zeds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)?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51520" y="1978733"/>
            <a:ext cx="5815374" cy="3044549"/>
            <a:chOff x="251520" y="1824611"/>
            <a:chExt cx="5815374" cy="3044549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894" b="6241"/>
            <a:stretch/>
          </p:blipFill>
          <p:spPr>
            <a:xfrm>
              <a:off x="251520" y="2204864"/>
              <a:ext cx="5248656" cy="2664296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5130790" y="3572190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Cig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389027" y="4406915"/>
              <a:ext cx="4297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Reis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336596" y="4295404"/>
              <a:ext cx="86409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Sudd ffrwyth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883470" y="4133535"/>
              <a:ext cx="36555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Te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809703" y="2808571"/>
              <a:ext cx="51701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Arall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49347" y="2844783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Ffabrig cotwm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149347" y="3685152"/>
              <a:ext cx="5585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Gwlân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65085" y="3994743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Tybaco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494701" y="1824611"/>
              <a:ext cx="15865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200" b="1" dirty="0" smtClean="0">
                  <a:latin typeface="Tw Cen MT" panose="020B0602020104020603" pitchFamily="34" charset="0"/>
                </a:rPr>
                <a:t>Dosbarthiad allforion</a:t>
              </a:r>
            </a:p>
            <a:p>
              <a:r>
                <a:rPr lang="cy-GB" sz="1200" b="1" dirty="0" smtClean="0">
                  <a:latin typeface="Tw Cen MT" panose="020B0602020104020603" pitchFamily="34" charset="0"/>
                </a:rPr>
                <a:t>o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Wlad </a:t>
              </a:r>
              <a:r>
                <a:rPr lang="cy-GB" sz="1200" b="1" dirty="0" err="1" smtClean="0">
                  <a:latin typeface="Tw Cen MT" panose="020B0602020104020603" pitchFamily="34" charset="0"/>
                </a:rPr>
                <a:t>Zed</a:t>
              </a:r>
              <a:r>
                <a:rPr lang="cy-GB" sz="1200" b="1" dirty="0" smtClean="0">
                  <a:latin typeface="Tw Cen MT" panose="020B0602020104020603" pitchFamily="34" charset="0"/>
                </a:rPr>
                <a:t>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yn 2000</a:t>
              </a:r>
              <a:endParaRPr lang="cy-GB" sz="1200" b="1" dirty="0">
                <a:latin typeface="Tw Cen MT" panose="020B0602020104020603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51520" y="1824611"/>
              <a:ext cx="3028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200" b="1" dirty="0">
                  <a:latin typeface="Tw Cen MT" panose="020B0602020104020603" pitchFamily="34" charset="0"/>
                </a:rPr>
                <a:t>Cyfanswm allforion blynyddol o Wlad </a:t>
              </a:r>
              <a:r>
                <a:rPr lang="cy-GB" sz="1200" b="1" dirty="0" err="1">
                  <a:latin typeface="Tw Cen MT" panose="020B0602020104020603" pitchFamily="34" charset="0"/>
                </a:rPr>
                <a:t>Zed</a:t>
              </a:r>
              <a:r>
                <a:rPr lang="cy-GB" sz="1200" b="1" dirty="0">
                  <a:latin typeface="Tw Cen MT" panose="020B0602020104020603" pitchFamily="34" charset="0"/>
                </a:rPr>
                <a:t> mewn miliynau o </a:t>
              </a:r>
              <a:r>
                <a:rPr lang="cy-GB" sz="1200" b="1" dirty="0" err="1">
                  <a:latin typeface="Tw Cen MT" panose="020B0602020104020603" pitchFamily="34" charset="0"/>
                </a:rPr>
                <a:t>zeds</a:t>
              </a:r>
              <a:r>
                <a:rPr lang="cy-GB" sz="1200" b="1" dirty="0">
                  <a:latin typeface="Tw Cen MT" panose="020B0602020104020603" pitchFamily="34" charset="0"/>
                </a:rPr>
                <a:t>, 1996 hyd 2000</a:t>
              </a:r>
              <a:endParaRPr lang="cy-GB" sz="1200" b="1" dirty="0"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13: Allforion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Mae’r </a:t>
            </a:r>
            <a:r>
              <a:rPr lang="cy-GB" dirty="0"/>
              <a:t>graffeg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isod</a:t>
            </a:r>
            <a:r>
              <a:rPr lang="cy-GB" dirty="0"/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dangos gwybodaeth am allforion o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Wlad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Zed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gwlad sy’n defnyddio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zeds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fel arian cyfred.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13.1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oedd cyfanswm gwerth allforion o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Wlad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Zed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1998 (mewn miliynau o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zeds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51520" y="1896619"/>
            <a:ext cx="5815374" cy="3044549"/>
            <a:chOff x="251520" y="1824611"/>
            <a:chExt cx="5815374" cy="3044549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894" b="6241"/>
            <a:stretch/>
          </p:blipFill>
          <p:spPr>
            <a:xfrm>
              <a:off x="251520" y="2204864"/>
              <a:ext cx="5248656" cy="2664296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5130790" y="3572190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Cig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389027" y="4406915"/>
              <a:ext cx="4297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Reis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336596" y="4295404"/>
              <a:ext cx="86409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Sudd ffrwyth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883470" y="4133535"/>
              <a:ext cx="36555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Te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809703" y="2808571"/>
              <a:ext cx="51701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Arall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49347" y="2844783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Ffabrig cotwm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149347" y="3685152"/>
              <a:ext cx="5585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Gwlân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65085" y="3994743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Tybaco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494701" y="1824611"/>
              <a:ext cx="15865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200" b="1" dirty="0" smtClean="0">
                  <a:latin typeface="Tw Cen MT" panose="020B0602020104020603" pitchFamily="34" charset="0"/>
                </a:rPr>
                <a:t>Dosbarthiad allforion</a:t>
              </a:r>
            </a:p>
            <a:p>
              <a:r>
                <a:rPr lang="cy-GB" sz="1200" b="1" dirty="0" smtClean="0">
                  <a:latin typeface="Tw Cen MT" panose="020B0602020104020603" pitchFamily="34" charset="0"/>
                </a:rPr>
                <a:t>o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Wlad </a:t>
              </a:r>
              <a:r>
                <a:rPr lang="cy-GB" sz="1200" b="1" dirty="0" err="1" smtClean="0">
                  <a:latin typeface="Tw Cen MT" panose="020B0602020104020603" pitchFamily="34" charset="0"/>
                </a:rPr>
                <a:t>Zed</a:t>
              </a:r>
              <a:r>
                <a:rPr lang="cy-GB" sz="1200" b="1" dirty="0" smtClean="0">
                  <a:latin typeface="Tw Cen MT" panose="020B0602020104020603" pitchFamily="34" charset="0"/>
                </a:rPr>
                <a:t>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yn 2000</a:t>
              </a:r>
              <a:endParaRPr lang="cy-GB" sz="1200" b="1" dirty="0">
                <a:latin typeface="Tw Cen MT" panose="020B0602020104020603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51520" y="1824611"/>
              <a:ext cx="3028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200" b="1" dirty="0">
                  <a:latin typeface="Tw Cen MT" panose="020B0602020104020603" pitchFamily="34" charset="0"/>
                </a:rPr>
                <a:t>Cyfanswm allforion blynyddol o Wlad </a:t>
              </a:r>
              <a:r>
                <a:rPr lang="cy-GB" sz="1200" b="1" dirty="0" err="1">
                  <a:latin typeface="Tw Cen MT" panose="020B0602020104020603" pitchFamily="34" charset="0"/>
                </a:rPr>
                <a:t>Zed</a:t>
              </a:r>
              <a:r>
                <a:rPr lang="cy-GB" sz="1200" b="1" dirty="0">
                  <a:latin typeface="Tw Cen MT" panose="020B0602020104020603" pitchFamily="34" charset="0"/>
                </a:rPr>
                <a:t> mewn miliynau o </a:t>
              </a:r>
              <a:r>
                <a:rPr lang="cy-GB" sz="1200" b="1" dirty="0" err="1">
                  <a:latin typeface="Tw Cen MT" panose="020B0602020104020603" pitchFamily="34" charset="0"/>
                </a:rPr>
                <a:t>zeds</a:t>
              </a:r>
              <a:r>
                <a:rPr lang="cy-GB" sz="1200" b="1" dirty="0">
                  <a:latin typeface="Tw Cen MT" panose="020B0602020104020603" pitchFamily="34" charset="0"/>
                </a:rPr>
                <a:t>, 1996 hyd 2000</a:t>
              </a:r>
              <a:endParaRPr lang="cy-GB" sz="1200" b="1" dirty="0"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13: Allforion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35531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dirty="0"/>
              <a:t>Mae’r graffeg isod yn dangos gwybodaeth am allforion o </a:t>
            </a:r>
            <a:r>
              <a:rPr lang="cy-GB" dirty="0" smtClean="0"/>
              <a:t>Wlad </a:t>
            </a:r>
            <a:r>
              <a:rPr lang="cy-GB" dirty="0" err="1" smtClean="0"/>
              <a:t>Zed</a:t>
            </a:r>
            <a:r>
              <a:rPr lang="cy-GB" dirty="0" smtClean="0"/>
              <a:t>, </a:t>
            </a:r>
            <a:r>
              <a:rPr lang="cy-GB" dirty="0"/>
              <a:t>gwlad sy’n defnyddio </a:t>
            </a:r>
            <a:r>
              <a:rPr lang="cy-GB" dirty="0" err="1"/>
              <a:t>zeds</a:t>
            </a:r>
            <a:r>
              <a:rPr lang="cy-GB" dirty="0"/>
              <a:t> fel arian cyfred.</a:t>
            </a:r>
          </a:p>
          <a:p>
            <a:endParaRPr lang="en-US" dirty="0"/>
          </a:p>
          <a:p>
            <a:endParaRPr lang="en-US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cy-GB" b="1" dirty="0"/>
              <a:t>CWESTIWN 13.1</a:t>
            </a:r>
          </a:p>
          <a:p>
            <a:r>
              <a:rPr lang="cy-GB" dirty="0"/>
              <a:t>Beth oedd cyfanswm gwerth allforion o </a:t>
            </a:r>
            <a:r>
              <a:rPr lang="cy-GB" dirty="0" smtClean="0"/>
              <a:t>Wlad </a:t>
            </a:r>
            <a:r>
              <a:rPr lang="cy-GB" dirty="0" err="1" smtClean="0"/>
              <a:t>Zed</a:t>
            </a:r>
            <a:r>
              <a:rPr lang="cy-GB" dirty="0" smtClean="0"/>
              <a:t> </a:t>
            </a:r>
            <a:r>
              <a:rPr lang="cy-GB" dirty="0"/>
              <a:t>yn 1998 (mewn miliynau o </a:t>
            </a:r>
            <a:r>
              <a:rPr lang="cy-GB" dirty="0" err="1"/>
              <a:t>zeds</a:t>
            </a:r>
            <a:r>
              <a:rPr lang="cy-GB" dirty="0"/>
              <a:t>)?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51520" y="1968627"/>
            <a:ext cx="5815374" cy="3044549"/>
            <a:chOff x="251520" y="1824611"/>
            <a:chExt cx="5815374" cy="3044549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894" b="6241"/>
            <a:stretch/>
          </p:blipFill>
          <p:spPr>
            <a:xfrm>
              <a:off x="251520" y="2204864"/>
              <a:ext cx="5248656" cy="2664296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5130790" y="3572190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Cig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389027" y="4406915"/>
              <a:ext cx="4297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Reis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336596" y="4295404"/>
              <a:ext cx="86409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Sudd ffrwyth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883470" y="4133535"/>
              <a:ext cx="36555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Te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809703" y="2808571"/>
              <a:ext cx="51701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Arall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49347" y="2844783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Ffabrig cotwm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149347" y="3685152"/>
              <a:ext cx="5585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Gwlân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65085" y="3994743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Tybaco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494701" y="1824611"/>
              <a:ext cx="15865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200" b="1" dirty="0" smtClean="0">
                  <a:latin typeface="Tw Cen MT" panose="020B0602020104020603" pitchFamily="34" charset="0"/>
                </a:rPr>
                <a:t>Dosbarthiad allforion</a:t>
              </a:r>
            </a:p>
            <a:p>
              <a:r>
                <a:rPr lang="cy-GB" sz="1200" b="1" dirty="0" smtClean="0">
                  <a:latin typeface="Tw Cen MT" panose="020B0602020104020603" pitchFamily="34" charset="0"/>
                </a:rPr>
                <a:t>o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Wlad </a:t>
              </a:r>
              <a:r>
                <a:rPr lang="cy-GB" sz="1200" b="1" dirty="0" err="1" smtClean="0">
                  <a:latin typeface="Tw Cen MT" panose="020B0602020104020603" pitchFamily="34" charset="0"/>
                </a:rPr>
                <a:t>Zed</a:t>
              </a:r>
              <a:r>
                <a:rPr lang="cy-GB" sz="1200" b="1" dirty="0" smtClean="0">
                  <a:latin typeface="Tw Cen MT" panose="020B0602020104020603" pitchFamily="34" charset="0"/>
                </a:rPr>
                <a:t>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yn 2000</a:t>
              </a:r>
              <a:endParaRPr lang="cy-GB" sz="1200" b="1" dirty="0">
                <a:latin typeface="Tw Cen MT" panose="020B0602020104020603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51520" y="1824611"/>
              <a:ext cx="29135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200" b="1" dirty="0">
                  <a:latin typeface="Tw Cen MT" panose="020B0602020104020603" pitchFamily="34" charset="0"/>
                </a:rPr>
                <a:t>Cyfanswm allforion blynyddol o Wlad </a:t>
              </a:r>
              <a:r>
                <a:rPr lang="cy-GB" sz="1200" b="1" dirty="0" err="1">
                  <a:latin typeface="Tw Cen MT" panose="020B0602020104020603" pitchFamily="34" charset="0"/>
                </a:rPr>
                <a:t>Zed</a:t>
              </a:r>
              <a:r>
                <a:rPr lang="cy-GB" sz="1200" b="1" dirty="0">
                  <a:latin typeface="Tw Cen MT" panose="020B0602020104020603" pitchFamily="34" charset="0"/>
                </a:rPr>
                <a:t> mewn miliynau o </a:t>
              </a:r>
              <a:r>
                <a:rPr lang="cy-GB" sz="1200" b="1" dirty="0" err="1">
                  <a:latin typeface="Tw Cen MT" panose="020B0602020104020603" pitchFamily="34" charset="0"/>
                </a:rPr>
                <a:t>zeds</a:t>
              </a:r>
              <a:r>
                <a:rPr lang="cy-GB" sz="1200" b="1" dirty="0">
                  <a:latin typeface="Tw Cen MT" panose="020B0602020104020603" pitchFamily="34" charset="0"/>
                </a:rPr>
                <a:t>, 1996 hyd 2000</a:t>
              </a:r>
              <a:endParaRPr lang="cy-GB" sz="1200" b="1" dirty="0"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13: Allforion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cy-GB" dirty="0" smtClean="0"/>
          </a:p>
          <a:p>
            <a:endParaRPr lang="cy-GB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endParaRPr lang="cy-GB" b="1" dirty="0" smtClean="0"/>
          </a:p>
          <a:p>
            <a:r>
              <a:rPr lang="cy-GB" b="1" dirty="0" smtClean="0"/>
              <a:t>CWESTIWN 13.2</a:t>
            </a:r>
          </a:p>
          <a:p>
            <a:r>
              <a:rPr lang="cy-GB" dirty="0" smtClean="0"/>
              <a:t>Beth oedd gwerth y sudd ffrwyth a allforiwyd o </a:t>
            </a:r>
            <a:r>
              <a:rPr lang="cy-GB" dirty="0" smtClean="0"/>
              <a:t>Wlad </a:t>
            </a:r>
            <a:r>
              <a:rPr lang="cy-GB" dirty="0" err="1" smtClean="0"/>
              <a:t>Zed</a:t>
            </a:r>
            <a:r>
              <a:rPr lang="cy-GB" dirty="0" smtClean="0"/>
              <a:t> </a:t>
            </a:r>
            <a:r>
              <a:rPr lang="cy-GB" dirty="0" smtClean="0"/>
              <a:t>yn 2000?</a:t>
            </a:r>
          </a:p>
          <a:p>
            <a:pPr marL="342900" indent="-342900">
              <a:buAutoNum type="alphaUcPeriod"/>
            </a:pPr>
            <a:r>
              <a:rPr lang="cy-GB" dirty="0" smtClean="0"/>
              <a:t>1.8 miliwn </a:t>
            </a:r>
            <a:r>
              <a:rPr lang="cy-GB" dirty="0" err="1" smtClean="0"/>
              <a:t>zed</a:t>
            </a:r>
            <a:r>
              <a:rPr lang="cy-GB" dirty="0" smtClean="0"/>
              <a:t>.</a:t>
            </a:r>
          </a:p>
          <a:p>
            <a:pPr marL="342900" indent="-342900">
              <a:buAutoNum type="alphaUcPeriod"/>
            </a:pPr>
            <a:r>
              <a:rPr lang="cy-GB" dirty="0"/>
              <a:t>2.3 miliwn </a:t>
            </a:r>
            <a:r>
              <a:rPr lang="cy-GB" dirty="0" err="1"/>
              <a:t>zed</a:t>
            </a:r>
            <a:r>
              <a:rPr lang="cy-GB" dirty="0" smtClean="0"/>
              <a:t>.</a:t>
            </a:r>
          </a:p>
          <a:p>
            <a:pPr marL="342900" indent="-342900">
              <a:buAutoNum type="alphaUcPeriod"/>
            </a:pPr>
            <a:r>
              <a:rPr lang="cy-GB" dirty="0"/>
              <a:t>2.4 miliwn </a:t>
            </a:r>
            <a:r>
              <a:rPr lang="cy-GB" dirty="0" err="1"/>
              <a:t>zed</a:t>
            </a:r>
            <a:r>
              <a:rPr lang="cy-GB" dirty="0" smtClean="0"/>
              <a:t>.</a:t>
            </a:r>
          </a:p>
          <a:p>
            <a:pPr marL="342900" indent="-342900">
              <a:buAutoNum type="alphaUcPeriod"/>
            </a:pPr>
            <a:r>
              <a:rPr lang="cy-GB" dirty="0"/>
              <a:t>3.4 miliwn </a:t>
            </a:r>
            <a:r>
              <a:rPr lang="cy-GB" dirty="0" err="1"/>
              <a:t>zed</a:t>
            </a:r>
            <a:r>
              <a:rPr lang="cy-GB" dirty="0" smtClean="0"/>
              <a:t>.</a:t>
            </a:r>
          </a:p>
          <a:p>
            <a:pPr marL="342900" indent="-342900">
              <a:buAutoNum type="alphaUcPeriod"/>
            </a:pPr>
            <a:r>
              <a:rPr lang="cy-GB" dirty="0"/>
              <a:t>3.8 miliwn </a:t>
            </a:r>
            <a:r>
              <a:rPr lang="cy-GB" dirty="0" err="1"/>
              <a:t>zed</a:t>
            </a:r>
            <a:r>
              <a:rPr lang="cy-GB" dirty="0" smtClean="0"/>
              <a:t>.</a:t>
            </a:r>
            <a:endParaRPr lang="cy-GB" dirty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51520" y="1340768"/>
            <a:ext cx="5815374" cy="3044549"/>
            <a:chOff x="251520" y="1824611"/>
            <a:chExt cx="5815374" cy="3044549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894" b="6241"/>
            <a:stretch/>
          </p:blipFill>
          <p:spPr>
            <a:xfrm>
              <a:off x="251520" y="2204864"/>
              <a:ext cx="5248656" cy="2664296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5130790" y="3572190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Cig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389027" y="4406915"/>
              <a:ext cx="4297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Reis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336596" y="4295404"/>
              <a:ext cx="86409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Sudd ffrwyth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883470" y="4133535"/>
              <a:ext cx="36555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Te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809703" y="2808571"/>
              <a:ext cx="51701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Arall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149347" y="2844783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Ffabrig cotwm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149347" y="3685152"/>
              <a:ext cx="5585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Gwlân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65085" y="3994743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Tybaco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494701" y="1824611"/>
              <a:ext cx="15865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200" b="1" dirty="0" smtClean="0">
                  <a:latin typeface="Tw Cen MT" panose="020B0602020104020603" pitchFamily="34" charset="0"/>
                </a:rPr>
                <a:t>Dosbarthiad allforion</a:t>
              </a:r>
            </a:p>
            <a:p>
              <a:r>
                <a:rPr lang="cy-GB" sz="1200" b="1" dirty="0" smtClean="0">
                  <a:latin typeface="Tw Cen MT" panose="020B0602020104020603" pitchFamily="34" charset="0"/>
                </a:rPr>
                <a:t>o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Wlad </a:t>
              </a:r>
              <a:r>
                <a:rPr lang="cy-GB" sz="1200" b="1" dirty="0" err="1" smtClean="0">
                  <a:latin typeface="Tw Cen MT" panose="020B0602020104020603" pitchFamily="34" charset="0"/>
                </a:rPr>
                <a:t>Zed</a:t>
              </a:r>
              <a:r>
                <a:rPr lang="cy-GB" sz="1200" b="1" dirty="0" smtClean="0">
                  <a:latin typeface="Tw Cen MT" panose="020B0602020104020603" pitchFamily="34" charset="0"/>
                </a:rPr>
                <a:t>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yn 2000</a:t>
              </a:r>
              <a:endParaRPr lang="cy-GB" sz="1200" b="1" dirty="0">
                <a:latin typeface="Tw Cen MT" panose="020B0602020104020603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51520" y="1824611"/>
              <a:ext cx="3028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200" b="1" dirty="0">
                  <a:latin typeface="Tw Cen MT" panose="020B0602020104020603" pitchFamily="34" charset="0"/>
                </a:rPr>
                <a:t>Cyfanswm allforion blynyddol o Wlad </a:t>
              </a:r>
              <a:r>
                <a:rPr lang="cy-GB" sz="1200" b="1" dirty="0" err="1">
                  <a:latin typeface="Tw Cen MT" panose="020B0602020104020603" pitchFamily="34" charset="0"/>
                </a:rPr>
                <a:t>Zed</a:t>
              </a:r>
              <a:r>
                <a:rPr lang="cy-GB" sz="1200" b="1" dirty="0">
                  <a:latin typeface="Tw Cen MT" panose="020B0602020104020603" pitchFamily="34" charset="0"/>
                </a:rPr>
                <a:t> mewn miliynau o </a:t>
              </a:r>
              <a:r>
                <a:rPr lang="cy-GB" sz="1200" b="1" dirty="0" err="1">
                  <a:latin typeface="Tw Cen MT" panose="020B0602020104020603" pitchFamily="34" charset="0"/>
                </a:rPr>
                <a:t>zeds</a:t>
              </a:r>
              <a:r>
                <a:rPr lang="cy-GB" sz="1200" b="1" dirty="0">
                  <a:latin typeface="Tw Cen MT" panose="020B0602020104020603" pitchFamily="34" charset="0"/>
                </a:rPr>
                <a:t>, 1996 hyd 2000</a:t>
              </a:r>
              <a:endParaRPr lang="cy-GB" sz="1200" b="1" dirty="0"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3738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13: Allforion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cy-GB" b="1" dirty="0"/>
              <a:t>CWESTIWN 13.2</a:t>
            </a:r>
          </a:p>
          <a:p>
            <a:r>
              <a:rPr lang="cy-GB" dirty="0"/>
              <a:t>Beth oedd gwerth y sudd ffrwyth a allforiwyd o </a:t>
            </a:r>
            <a:r>
              <a:rPr lang="cy-GB" dirty="0" smtClean="0"/>
              <a:t>Wlad </a:t>
            </a:r>
            <a:r>
              <a:rPr lang="cy-GB" dirty="0" err="1" smtClean="0"/>
              <a:t>Zed</a:t>
            </a:r>
            <a:r>
              <a:rPr lang="cy-GB" dirty="0" smtClean="0"/>
              <a:t> </a:t>
            </a:r>
            <a:r>
              <a:rPr lang="cy-GB" dirty="0"/>
              <a:t>yn 2000?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1.8 miliwn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zed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2.3 miliwn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zed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2.4 miliwn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zed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3.4 miliwn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zed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3.8 miliwn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zed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51520" y="1248547"/>
            <a:ext cx="5815374" cy="3044549"/>
            <a:chOff x="251520" y="1824611"/>
            <a:chExt cx="5815374" cy="3044549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894" b="6241"/>
            <a:stretch/>
          </p:blipFill>
          <p:spPr>
            <a:xfrm>
              <a:off x="251520" y="2204864"/>
              <a:ext cx="5248656" cy="2664296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5130790" y="3572190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Cig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389027" y="4406915"/>
              <a:ext cx="4297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Reis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336596" y="4295404"/>
              <a:ext cx="86409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Sudd ffrwyth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883470" y="4133535"/>
              <a:ext cx="36555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Te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809703" y="2808571"/>
              <a:ext cx="51701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Arall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49347" y="2844783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Ffabrig cotwm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149347" y="3685152"/>
              <a:ext cx="5585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Gwlân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65085" y="3994743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Tybaco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494701" y="1824611"/>
              <a:ext cx="15865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200" b="1" dirty="0" smtClean="0">
                  <a:latin typeface="Tw Cen MT" panose="020B0602020104020603" pitchFamily="34" charset="0"/>
                </a:rPr>
                <a:t>Dosbarthiad allforion</a:t>
              </a:r>
            </a:p>
            <a:p>
              <a:r>
                <a:rPr lang="cy-GB" sz="1200" b="1" dirty="0" smtClean="0">
                  <a:latin typeface="Tw Cen MT" panose="020B0602020104020603" pitchFamily="34" charset="0"/>
                </a:rPr>
                <a:t>o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Wlad </a:t>
              </a:r>
              <a:r>
                <a:rPr lang="cy-GB" sz="1200" b="1" dirty="0" err="1" smtClean="0">
                  <a:latin typeface="Tw Cen MT" panose="020B0602020104020603" pitchFamily="34" charset="0"/>
                </a:rPr>
                <a:t>Zed</a:t>
              </a:r>
              <a:r>
                <a:rPr lang="cy-GB" sz="1200" b="1" dirty="0" smtClean="0">
                  <a:latin typeface="Tw Cen MT" panose="020B0602020104020603" pitchFamily="34" charset="0"/>
                </a:rPr>
                <a:t>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yn 2000</a:t>
              </a:r>
              <a:endParaRPr lang="cy-GB" sz="1200" b="1" dirty="0">
                <a:latin typeface="Tw Cen MT" panose="020B0602020104020603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51520" y="1824611"/>
              <a:ext cx="3028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200" b="1" dirty="0">
                  <a:latin typeface="Tw Cen MT" panose="020B0602020104020603" pitchFamily="34" charset="0"/>
                </a:rPr>
                <a:t>Cyfanswm allforion blynyddol o Wlad </a:t>
              </a:r>
              <a:r>
                <a:rPr lang="cy-GB" sz="1200" b="1" dirty="0" err="1">
                  <a:latin typeface="Tw Cen MT" panose="020B0602020104020603" pitchFamily="34" charset="0"/>
                </a:rPr>
                <a:t>Zed</a:t>
              </a:r>
              <a:r>
                <a:rPr lang="cy-GB" sz="1200" b="1" dirty="0">
                  <a:latin typeface="Tw Cen MT" panose="020B0602020104020603" pitchFamily="34" charset="0"/>
                </a:rPr>
                <a:t> mewn miliynau o </a:t>
              </a:r>
              <a:r>
                <a:rPr lang="cy-GB" sz="1200" b="1" dirty="0" err="1">
                  <a:latin typeface="Tw Cen MT" panose="020B0602020104020603" pitchFamily="34" charset="0"/>
                </a:rPr>
                <a:t>zeds</a:t>
              </a:r>
              <a:r>
                <a:rPr lang="cy-GB" sz="1200" b="1" dirty="0">
                  <a:latin typeface="Tw Cen MT" panose="020B0602020104020603" pitchFamily="34" charset="0"/>
                </a:rPr>
                <a:t>, 1996 hyd 2000</a:t>
              </a:r>
              <a:endParaRPr lang="cy-GB" sz="1200" b="1" dirty="0"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5170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13: Allforion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13.2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oedd gwerth y sudd ffrwyth a allforiwyd o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Wlad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Zed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2000?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1.8 miliwn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zed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2.3 miliwn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zed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2.4 miliwn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zed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3.4 miliwn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zed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3.8 miliwn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zed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251520" y="1248547"/>
            <a:ext cx="5815374" cy="3044549"/>
            <a:chOff x="251520" y="1824611"/>
            <a:chExt cx="5815374" cy="3044549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894" b="6241"/>
            <a:stretch/>
          </p:blipFill>
          <p:spPr>
            <a:xfrm>
              <a:off x="251520" y="2204864"/>
              <a:ext cx="5248656" cy="2664296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5130790" y="3572190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Cig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389027" y="4406915"/>
              <a:ext cx="4297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Reis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336596" y="4295404"/>
              <a:ext cx="86409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Sudd ffrwyth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883470" y="4133535"/>
              <a:ext cx="36555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Te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809703" y="2808571"/>
              <a:ext cx="51701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Arall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49347" y="2844783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Ffabrig cotwm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149347" y="3685152"/>
              <a:ext cx="5585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Gwlân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65085" y="3994743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Tybaco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494701" y="1824611"/>
              <a:ext cx="15865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200" b="1" dirty="0" smtClean="0">
                  <a:latin typeface="Tw Cen MT" panose="020B0602020104020603" pitchFamily="34" charset="0"/>
                </a:rPr>
                <a:t>Dosbarthiad allforion</a:t>
              </a:r>
            </a:p>
            <a:p>
              <a:r>
                <a:rPr lang="cy-GB" sz="1200" b="1" dirty="0" smtClean="0">
                  <a:latin typeface="Tw Cen MT" panose="020B0602020104020603" pitchFamily="34" charset="0"/>
                </a:rPr>
                <a:t>o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Wlad </a:t>
              </a:r>
              <a:r>
                <a:rPr lang="cy-GB" sz="1200" b="1" dirty="0" err="1" smtClean="0">
                  <a:latin typeface="Tw Cen MT" panose="020B0602020104020603" pitchFamily="34" charset="0"/>
                </a:rPr>
                <a:t>Zed</a:t>
              </a:r>
              <a:r>
                <a:rPr lang="cy-GB" sz="1200" b="1" dirty="0" smtClean="0">
                  <a:latin typeface="Tw Cen MT" panose="020B0602020104020603" pitchFamily="34" charset="0"/>
                </a:rPr>
                <a:t>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yn 2000</a:t>
              </a:r>
              <a:endParaRPr lang="cy-GB" sz="1200" b="1" dirty="0">
                <a:latin typeface="Tw Cen MT" panose="020B0602020104020603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51520" y="1824611"/>
              <a:ext cx="30283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200" b="1" dirty="0">
                  <a:latin typeface="Tw Cen MT" panose="020B0602020104020603" pitchFamily="34" charset="0"/>
                </a:rPr>
                <a:t>Cyfanswm allforion blynyddol o Wlad </a:t>
              </a:r>
              <a:r>
                <a:rPr lang="cy-GB" sz="1200" b="1" dirty="0" err="1">
                  <a:latin typeface="Tw Cen MT" panose="020B0602020104020603" pitchFamily="34" charset="0"/>
                </a:rPr>
                <a:t>Zed</a:t>
              </a:r>
              <a:r>
                <a:rPr lang="cy-GB" sz="1200" b="1" dirty="0">
                  <a:latin typeface="Tw Cen MT" panose="020B0602020104020603" pitchFamily="34" charset="0"/>
                </a:rPr>
                <a:t> mewn miliynau o </a:t>
              </a:r>
              <a:r>
                <a:rPr lang="cy-GB" sz="1200" b="1" dirty="0" err="1">
                  <a:latin typeface="Tw Cen MT" panose="020B0602020104020603" pitchFamily="34" charset="0"/>
                </a:rPr>
                <a:t>zeds</a:t>
              </a:r>
              <a:r>
                <a:rPr lang="cy-GB" sz="1200" b="1" dirty="0">
                  <a:latin typeface="Tw Cen MT" panose="020B0602020104020603" pitchFamily="34" charset="0"/>
                </a:rPr>
                <a:t>, 1996 hyd 2000</a:t>
              </a:r>
              <a:endParaRPr lang="cy-GB" sz="1200" b="1" dirty="0"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287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13: Allforion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CWESTIWN 13.2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oedd gwerth y sudd ffrwyth a allforiwyd o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Wlad </a:t>
            </a:r>
            <a:r>
              <a:rPr lang="cy-GB" dirty="0" err="1" smtClean="0">
                <a:solidFill>
                  <a:schemeClr val="bg1">
                    <a:lumMod val="50000"/>
                  </a:schemeClr>
                </a:solidFill>
              </a:rPr>
              <a:t>Zed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yn 2000?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1.8 miliwn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zed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2.3 miliwn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zed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2.4 miliwn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zed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3.4 miliwn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zed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pPr marL="342900" indent="-342900">
              <a:buAutoNum type="alphaUcPeriod"/>
            </a:pP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3.8 miliwn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zed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251520" y="1268760"/>
            <a:ext cx="5815374" cy="3044549"/>
            <a:chOff x="251520" y="1824611"/>
            <a:chExt cx="5815374" cy="3044549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894" b="6241"/>
            <a:stretch/>
          </p:blipFill>
          <p:spPr>
            <a:xfrm>
              <a:off x="251520" y="2204864"/>
              <a:ext cx="5248656" cy="2664296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5130790" y="3572190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Cig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389027" y="4406915"/>
              <a:ext cx="42972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Reis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336596" y="4295404"/>
              <a:ext cx="86409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Sudd ffrwyth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883470" y="4133535"/>
              <a:ext cx="365552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Te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809703" y="2808571"/>
              <a:ext cx="51701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Arall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49347" y="2844783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Ffabrig cotwm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149347" y="3685152"/>
              <a:ext cx="5585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Gwlân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165085" y="3994743"/>
              <a:ext cx="93610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000" dirty="0" smtClean="0">
                  <a:latin typeface="Tw Cen MT" panose="020B0602020104020603" pitchFamily="34" charset="0"/>
                </a:rPr>
                <a:t>Tybaco</a:t>
              </a:r>
              <a:endParaRPr lang="cy-GB" sz="1000" dirty="0">
                <a:latin typeface="Tw Cen MT" panose="020B0602020104020603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494701" y="1824611"/>
              <a:ext cx="15865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200" b="1" dirty="0" smtClean="0">
                  <a:latin typeface="Tw Cen MT" panose="020B0602020104020603" pitchFamily="34" charset="0"/>
                </a:rPr>
                <a:t>Dosbarthiad allforion</a:t>
              </a:r>
            </a:p>
            <a:p>
              <a:r>
                <a:rPr lang="cy-GB" sz="1200" b="1" dirty="0" smtClean="0">
                  <a:latin typeface="Tw Cen MT" panose="020B0602020104020603" pitchFamily="34" charset="0"/>
                </a:rPr>
                <a:t>o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Wlad </a:t>
              </a:r>
              <a:r>
                <a:rPr lang="cy-GB" sz="1200" b="1" dirty="0" err="1" smtClean="0">
                  <a:latin typeface="Tw Cen MT" panose="020B0602020104020603" pitchFamily="34" charset="0"/>
                </a:rPr>
                <a:t>Zed</a:t>
              </a:r>
              <a:r>
                <a:rPr lang="cy-GB" sz="1200" b="1" dirty="0" smtClean="0">
                  <a:latin typeface="Tw Cen MT" panose="020B0602020104020603" pitchFamily="34" charset="0"/>
                </a:rPr>
                <a:t>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yn 2000</a:t>
              </a:r>
              <a:endParaRPr lang="cy-GB" sz="1200" b="1" dirty="0">
                <a:latin typeface="Tw Cen MT" panose="020B0602020104020603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51520" y="1824611"/>
              <a:ext cx="291356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y-GB" sz="1200" b="1" dirty="0" smtClean="0">
                  <a:latin typeface="Tw Cen MT" panose="020B0602020104020603" pitchFamily="34" charset="0"/>
                </a:rPr>
                <a:t>Cyfanswm allforion blynyddol o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Wlad </a:t>
              </a:r>
              <a:r>
                <a:rPr lang="cy-GB" sz="1200" b="1" dirty="0" err="1" smtClean="0">
                  <a:latin typeface="Tw Cen MT" panose="020B0602020104020603" pitchFamily="34" charset="0"/>
                </a:rPr>
                <a:t>Zed</a:t>
              </a:r>
              <a:r>
                <a:rPr lang="cy-GB" sz="1200" b="1" dirty="0" smtClean="0">
                  <a:latin typeface="Tw Cen MT" panose="020B0602020104020603" pitchFamily="34" charset="0"/>
                </a:rPr>
                <a:t> </a:t>
              </a:r>
              <a:r>
                <a:rPr lang="cy-GB" sz="1200" b="1" dirty="0" smtClean="0">
                  <a:latin typeface="Tw Cen MT" panose="020B0602020104020603" pitchFamily="34" charset="0"/>
                </a:rPr>
                <a:t>mewn miliynau o </a:t>
              </a:r>
              <a:r>
                <a:rPr lang="cy-GB" sz="1200" b="1" dirty="0" err="1" smtClean="0">
                  <a:latin typeface="Tw Cen MT" panose="020B0602020104020603" pitchFamily="34" charset="0"/>
                </a:rPr>
                <a:t>zeds</a:t>
              </a:r>
              <a:r>
                <a:rPr lang="cy-GB" sz="1200" b="1" dirty="0" smtClean="0">
                  <a:latin typeface="Tw Cen MT" panose="020B0602020104020603" pitchFamily="34" charset="0"/>
                </a:rPr>
                <a:t>, 1996 hyd 2000</a:t>
              </a:r>
              <a:endParaRPr lang="cy-GB" sz="1200" b="1" dirty="0"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167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2452</TotalTime>
  <Words>1084</Words>
  <Application>Microsoft Office PowerPoint</Application>
  <PresentationFormat>On-screen Show (4:3)</PresentationFormat>
  <Paragraphs>348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ＭＳ 明朝</vt:lpstr>
      <vt:lpstr>ＭＳ Ｐゴシック</vt:lpstr>
      <vt:lpstr>Arial</vt:lpstr>
      <vt:lpstr>Calibri</vt:lpstr>
      <vt:lpstr>Cambria</vt:lpstr>
      <vt:lpstr>Constantia</vt:lpstr>
      <vt:lpstr>HG明朝E</vt:lpstr>
      <vt:lpstr>Tw Cen MT</vt:lpstr>
      <vt:lpstr>Wingdings</vt:lpstr>
      <vt:lpstr>Brooklet</vt:lpstr>
      <vt:lpstr>Uned Fathemateg 13: Allforion</vt:lpstr>
      <vt:lpstr>Uned Fathemateg 13: Allforion</vt:lpstr>
      <vt:lpstr>Uned Fathemateg 13: Allforion</vt:lpstr>
      <vt:lpstr>Uned Fathemateg 13: Allforion</vt:lpstr>
      <vt:lpstr>Uned Fathemateg 13: Allforion</vt:lpstr>
      <vt:lpstr>Uned Fathemateg 13: Allforion</vt:lpstr>
      <vt:lpstr>Uned Fathemateg 13: Allforion</vt:lpstr>
      <vt:lpstr>Uned Fathemateg 13: Allforion</vt:lpstr>
      <vt:lpstr>Uned Fathemateg 13: Allforion</vt:lpstr>
      <vt:lpstr>Uned Fathemateg 13: Allforion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Anwen Davies</dc:creator>
  <cp:lastModifiedBy>Anwen Davies</cp:lastModifiedBy>
  <cp:revision>73</cp:revision>
  <dcterms:created xsi:type="dcterms:W3CDTF">2010-03-16T17:53:16Z</dcterms:created>
  <dcterms:modified xsi:type="dcterms:W3CDTF">2015-04-24T10:52:29Z</dcterms:modified>
</cp:coreProperties>
</file>