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7"/>
  </p:handoutMasterIdLst>
  <p:sldIdLst>
    <p:sldId id="262" r:id="rId2"/>
    <p:sldId id="296" r:id="rId3"/>
    <p:sldId id="295" r:id="rId4"/>
    <p:sldId id="294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DC2B39-586A-4E9A-99CB-9F8F55CC6911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D69FB-8FAF-4A94-9D63-C720AD245C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0814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sp>
        <p:nvSpPr>
          <p:cNvPr id="2" name="図形 1"/>
          <p:cNvSpPr>
            <a:spLocks noGrp="1"/>
          </p:cNvSpPr>
          <p:nvPr>
            <p:ph type="ctrTitle"/>
          </p:nvPr>
        </p:nvSpPr>
        <p:spPr>
          <a:xfrm>
            <a:off x="642910" y="2214554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8" name="図形 7"/>
          <p:cNvSpPr>
            <a:spLocks noGrp="1"/>
          </p:cNvSpPr>
          <p:nvPr>
            <p:ph type="subTitle" idx="1"/>
          </p:nvPr>
        </p:nvSpPr>
        <p:spPr>
          <a:xfrm>
            <a:off x="642910" y="3699318"/>
            <a:ext cx="7772400" cy="900122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 dirty="0"/>
          </a:p>
        </p:txBody>
      </p:sp>
      <p:sp>
        <p:nvSpPr>
          <p:cNvPr id="12" name="図形 11"/>
          <p:cNvSpPr>
            <a:spLocks noGrp="1"/>
          </p:cNvSpPr>
          <p:nvPr>
            <p:ph type="dt" sz="half" idx="10"/>
          </p:nvPr>
        </p:nvSpPr>
        <p:spPr>
          <a:xfrm>
            <a:off x="4471200" y="6492874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ftr" sz="quarter" idx="11"/>
          </p:nvPr>
        </p:nvSpPr>
        <p:spPr>
          <a:xfrm>
            <a:off x="6048000" y="6492875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図形 17"/>
          <p:cNvSpPr>
            <a:spLocks noGrp="1"/>
          </p:cNvSpPr>
          <p:nvPr>
            <p:ph type="sldNum" sz="quarter" idx="12"/>
          </p:nvPr>
        </p:nvSpPr>
        <p:spPr>
          <a:xfrm>
            <a:off x="8499632" y="6492875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図形 9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rgbClr val="FFFFFF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grpSp>
        <p:nvGrpSpPr>
          <p:cNvPr id="4" name="グループ化 12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66696" y="1500178"/>
            <a:ext cx="8247600" cy="4857780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6083318"/>
          </a:xfrm>
        </p:spPr>
        <p:txBody>
          <a:bodyPr vert="eaVert"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6083319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466696" y="1857370"/>
            <a:ext cx="8248708" cy="4429151"/>
          </a:xfrm>
        </p:spPr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828676" y="3357551"/>
            <a:ext cx="681515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828676" y="1857364"/>
            <a:ext cx="6815158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2874"/>
            <a:ext cx="239553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2875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sz="half" idx="1"/>
          </p:nvPr>
        </p:nvSpPr>
        <p:spPr>
          <a:xfrm>
            <a:off x="457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648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553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457200" y="132079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57200" y="1960561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body" sz="quarter" idx="3"/>
          </p:nvPr>
        </p:nvSpPr>
        <p:spPr>
          <a:xfrm>
            <a:off x="4645025" y="1320799"/>
            <a:ext cx="4039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/>
          </a:p>
        </p:txBody>
      </p:sp>
      <p:sp>
        <p:nvSpPr>
          <p:cNvPr id="6" name="図形 5"/>
          <p:cNvSpPr>
            <a:spLocks noGrp="1"/>
          </p:cNvSpPr>
          <p:nvPr>
            <p:ph sz="quarter" idx="4"/>
          </p:nvPr>
        </p:nvSpPr>
        <p:spPr>
          <a:xfrm>
            <a:off x="4645025" y="1960561"/>
            <a:ext cx="4039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7" name="図形 6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8" name="図形 7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図形 8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グループ化 11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8" name="図形 17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528638" y="2501900"/>
            <a:ext cx="8229600" cy="1143000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3" name="図形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47647" y="785794"/>
            <a:ext cx="276703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3357554" y="785794"/>
            <a:ext cx="4572032" cy="56436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457202" y="2000240"/>
            <a:ext cx="2767032" cy="4429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図形 8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10" name="図形 9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2214546" y="285728"/>
            <a:ext cx="4786346" cy="5413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 useBgFill="1">
        <p:nvSpPr>
          <p:cNvPr id="3" name="図形 2"/>
          <p:cNvSpPr>
            <a:spLocks noGrp="1"/>
          </p:cNvSpPr>
          <p:nvPr>
            <p:ph type="pic" idx="1"/>
          </p:nvPr>
        </p:nvSpPr>
        <p:spPr>
          <a:xfrm>
            <a:off x="2433623" y="1142984"/>
            <a:ext cx="4357718" cy="3438395"/>
          </a:xfrm>
          <a:noFill/>
          <a:ln w="254000" cap="flat" cmpd="sng">
            <a:gradFill>
              <a:gsLst>
                <a:gs pos="0">
                  <a:schemeClr val="bg1"/>
                </a:gs>
                <a:gs pos="100000">
                  <a:schemeClr val="bg1">
                    <a:alpha val="50000"/>
                  </a:schemeClr>
                </a:gs>
              </a:gsLst>
              <a:lin ang="5400000" scaled="1"/>
            </a:gradFill>
            <a:prstDash val="solid"/>
            <a:beve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en-US" altLang="ja-JP" smtClean="0"/>
              <a:t>Click icon to add picture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1928794" y="4929199"/>
            <a:ext cx="5642016" cy="10414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図形 165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2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sp>
        <p:nvSpPr>
          <p:cNvPr id="18" name="正方形/長方形 17"/>
          <p:cNvSpPr>
            <a:spLocks noGrp="1"/>
          </p:cNvSpPr>
          <p:nvPr>
            <p:ph type="body" idx="1"/>
          </p:nvPr>
        </p:nvSpPr>
        <p:spPr>
          <a:xfrm>
            <a:off x="466696" y="1857370"/>
            <a:ext cx="8248708" cy="4500589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lang="ja-JP" dirty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</a:p>
          <a:p>
            <a:pPr lvl="5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7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9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29" name="正方形/長方形 28"/>
          <p:cNvSpPr>
            <a:spLocks noGrp="1"/>
          </p:cNvSpPr>
          <p:nvPr>
            <p:ph type="dt" sz="half" idx="2"/>
          </p:nvPr>
        </p:nvSpPr>
        <p:spPr>
          <a:xfrm>
            <a:off x="4471958" y="6492899"/>
            <a:ext cx="1528802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fld id="{8BFBFB68-8C59-4F93-8ECF-07464F62292A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3"/>
          </p:nvPr>
        </p:nvSpPr>
        <p:spPr>
          <a:xfrm>
            <a:off x="6048632" y="6492899"/>
            <a:ext cx="2395534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正方形/長方形 9"/>
          <p:cNvSpPr>
            <a:spLocks noGrp="1"/>
          </p:cNvSpPr>
          <p:nvPr>
            <p:ph type="sldNum" sz="quarter" idx="4"/>
          </p:nvPr>
        </p:nvSpPr>
        <p:spPr>
          <a:xfrm>
            <a:off x="8501090" y="6492900"/>
            <a:ext cx="642942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6" name="正方形/長方形 185"/>
          <p:cNvSpPr>
            <a:spLocks noChangeArrowheads="1"/>
          </p:cNvSpPr>
          <p:nvPr/>
        </p:nvSpPr>
        <p:spPr bwMode="auto">
          <a:xfrm>
            <a:off x="8469297" y="5716564"/>
            <a:ext cx="0" cy="369332"/>
          </a:xfrm>
          <a:prstGeom prst="rect">
            <a:avLst/>
          </a:prstGeom>
          <a:solidFill>
            <a:srgbClr val="FFFFFF">
              <a:alpha val="25098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anchor="t" compatLnSpc="1">
            <a:sp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endParaRPr kumimoji="1" lang="ja-JP" altLang="ja-JP" sz="2400">
              <a:solidFill>
                <a:schemeClr val="tx1">
                  <a:alpha val="100000"/>
                </a:schemeClr>
              </a:solidFill>
              <a:latin typeface="Arial"/>
              <a:ea typeface="ＭＳ Ｐゴシック"/>
            </a:endParaRPr>
          </a:p>
        </p:txBody>
      </p:sp>
      <p:sp>
        <p:nvSpPr>
          <p:cNvPr id="22" name="正方形/長方形 2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grpSp>
        <p:nvGrpSpPr>
          <p:cNvPr id="2" name="グループ化 11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3" name="図形 12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0" name="図形 89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  <a:noFill/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solidFill>
            <a:schemeClr val="tx2"/>
          </a:solidFill>
          <a:effectLst>
            <a:glow rad="101600">
              <a:schemeClr val="bg1">
                <a:alpha val="60000"/>
              </a:schemeClr>
            </a:glo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55000"/>
        <a:buFont typeface="Wingdings"/>
        <a:buChar char="p"/>
        <a:defRPr kumimoji="1" sz="32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"/>
        <a:buChar char="n"/>
        <a:defRPr kumimoji="1" sz="28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48000"/>
        <a:buFont typeface="Wingdings"/>
        <a:buChar char="n"/>
        <a:defRPr kumimoji="1" sz="24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4"/>
        </a:buClr>
        <a:buSzPct val="45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5"/>
        </a:buClr>
        <a:buSzPct val="40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5" Type="http://schemas.openxmlformats.org/officeDocument/2006/relationships/slide" Target="slide4.xml"/><Relationship Id="rId4" Type="http://schemas.openxmlformats.org/officeDocument/2006/relationships/slide" Target="slid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5" Type="http://schemas.openxmlformats.org/officeDocument/2006/relationships/slide" Target="slide1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</a:t>
            </a:r>
            <a:r>
              <a:rPr lang="cy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14</a:t>
            </a:r>
            <a:r>
              <a:rPr lang="cy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Fferins Lliw</a:t>
            </a:r>
            <a:endParaRPr lang="cy-GB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b="1" dirty="0" smtClean="0"/>
              <a:t>CWESTIWN 14.1</a:t>
            </a:r>
          </a:p>
          <a:p>
            <a:r>
              <a:rPr lang="cy-GB" dirty="0" smtClean="0"/>
              <a:t>Mae mam Robert yn gadael iddo ddewis un fferen allan o fag. Dydi o ddim yn gallu gweld y fferins. Mae’r graff yn dangos nifer y fferins o bob lliw sydd yn y bag. Beth yw’r tebygolrwydd y bydd Robert yn dewis fferen goch?</a:t>
            </a:r>
          </a:p>
          <a:p>
            <a:pPr marL="342900" indent="-342900">
              <a:buAutoNum type="alphaUcPeriod"/>
            </a:pPr>
            <a:r>
              <a:rPr lang="cy-GB" dirty="0" smtClean="0"/>
              <a:t>10%</a:t>
            </a:r>
          </a:p>
          <a:p>
            <a:pPr marL="342900" indent="-342900">
              <a:buAutoNum type="alphaUcPeriod"/>
            </a:pPr>
            <a:r>
              <a:rPr lang="cy-GB" dirty="0" smtClean="0"/>
              <a:t>20%</a:t>
            </a:r>
          </a:p>
          <a:p>
            <a:pPr marL="342900" indent="-342900">
              <a:buAutoNum type="alphaUcPeriod"/>
            </a:pPr>
            <a:r>
              <a:rPr lang="cy-GB" dirty="0" smtClean="0"/>
              <a:t>25%</a:t>
            </a:r>
          </a:p>
          <a:p>
            <a:pPr marL="342900" indent="-342900">
              <a:buAutoNum type="alphaUcPeriod"/>
            </a:pPr>
            <a:r>
              <a:rPr lang="cy-GB" dirty="0" smtClean="0"/>
              <a:t>50%</a:t>
            </a:r>
          </a:p>
          <a:p>
            <a:pPr marL="342900" indent="-342900">
              <a:buAutoNum type="alphaUcPeriod"/>
            </a:pPr>
            <a:endParaRPr lang="cy-GB" dirty="0" smtClean="0"/>
          </a:p>
          <a:p>
            <a:pPr marL="342900" indent="-342900">
              <a:buAutoNum type="alphaUcPeriod"/>
            </a:pPr>
            <a:endParaRPr lang="cy-GB" dirty="0" smtClean="0"/>
          </a:p>
          <a:p>
            <a:pPr marL="342900" indent="-342900">
              <a:buAutoNum type="alphaUcPeriod"/>
            </a:pPr>
            <a:endParaRPr lang="cy-GB" dirty="0" smtClean="0"/>
          </a:p>
          <a:p>
            <a:pPr marL="342900" indent="-342900">
              <a:buAutoNum type="alphaUcPeriod"/>
            </a:pPr>
            <a:endParaRPr lang="cy-GB" dirty="0" smtClean="0"/>
          </a:p>
          <a:p>
            <a:pPr marL="342900" indent="-342900">
              <a:buAutoNum type="alphaUcPeriod"/>
            </a:pPr>
            <a:endParaRPr lang="cy-GB" dirty="0" smtClean="0"/>
          </a:p>
          <a:p>
            <a:pPr marL="342900" indent="-342900">
              <a:buAutoNum type="alphaUcPeriod"/>
            </a:pPr>
            <a:endParaRPr lang="cy-GB" dirty="0" smtClean="0"/>
          </a:p>
          <a:p>
            <a:pPr marL="342900" indent="-342900">
              <a:buAutoNum type="alphaUcPeriod"/>
            </a:pPr>
            <a:endParaRPr lang="cy-GB" dirty="0" smtClean="0"/>
          </a:p>
          <a:p>
            <a:pPr marL="342900" indent="-342900">
              <a:buAutoNum type="alphaUcPeriod"/>
            </a:pPr>
            <a:endParaRPr lang="cy-GB" dirty="0" smtClean="0"/>
          </a:p>
          <a:p>
            <a:pPr marL="342900" indent="-342900">
              <a:buAutoNum type="alphaUcPeriod"/>
            </a:pPr>
            <a:endParaRPr lang="cy-GB" dirty="0" smtClean="0"/>
          </a:p>
          <a:p>
            <a:endParaRPr lang="cy-GB" dirty="0" smtClean="0"/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Beth rydyn ni am ei wybod?</a:t>
            </a: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wybodaeth ddefnyddiol rydyn </a:t>
            </a:r>
            <a:r>
              <a:rPr lang="cy-GB" dirty="0" err="1">
                <a:solidFill>
                  <a:schemeClr val="tx1"/>
                </a:solidFill>
              </a:rPr>
              <a:t>ni’n</a:t>
            </a:r>
            <a:r>
              <a:rPr lang="cy-GB" dirty="0">
                <a:solidFill>
                  <a:schemeClr val="tx1"/>
                </a:solidFill>
              </a:rPr>
              <a:t> ei gwybod?</a:t>
            </a: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Beth </a:t>
            </a:r>
            <a:r>
              <a:rPr lang="en-GB" dirty="0" err="1">
                <a:solidFill>
                  <a:schemeClr val="tx1"/>
                </a:solidFill>
              </a:rPr>
              <a:t>ydyn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ni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wedi’i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ddysgu</a:t>
            </a:r>
            <a:r>
              <a:rPr lang="en-GB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dechnegau mathemategol eraill sydd angen i ni eu defnyddio?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203013" y="3501008"/>
            <a:ext cx="4226011" cy="3274287"/>
            <a:chOff x="1203013" y="3501008"/>
            <a:chExt cx="4226011" cy="3274287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0330"/>
            <a:stretch/>
          </p:blipFill>
          <p:spPr>
            <a:xfrm>
              <a:off x="1203013" y="3501008"/>
              <a:ext cx="4226011" cy="2500527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 rot="5400000">
              <a:off x="1373437" y="6036263"/>
              <a:ext cx="6920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600" dirty="0" smtClean="0">
                  <a:latin typeface="Tw Cen MT" panose="020B0602020104020603" pitchFamily="34" charset="0"/>
                </a:rPr>
                <a:t>Coch</a:t>
              </a:r>
              <a:endParaRPr lang="cy-GB" sz="1600" dirty="0">
                <a:latin typeface="Tw Cen MT" panose="020B0602020104020603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 rot="5400000">
              <a:off x="1851810" y="6047163"/>
              <a:ext cx="6920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600" dirty="0" smtClean="0">
                  <a:latin typeface="Tw Cen MT" panose="020B0602020104020603" pitchFamily="34" charset="0"/>
                </a:rPr>
                <a:t>Oren</a:t>
              </a:r>
              <a:endParaRPr lang="cy-GB" sz="1600" dirty="0">
                <a:latin typeface="Tw Cen MT" panose="020B0602020104020603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 rot="5400000">
              <a:off x="2226660" y="6138497"/>
              <a:ext cx="87468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600" dirty="0" smtClean="0">
                  <a:latin typeface="Tw Cen MT" panose="020B0602020104020603" pitchFamily="34" charset="0"/>
                </a:rPr>
                <a:t>Melyn</a:t>
              </a:r>
              <a:endParaRPr lang="cy-GB" sz="1600" dirty="0">
                <a:latin typeface="Tw Cen MT" panose="020B0602020104020603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 rot="5400000">
              <a:off x="2700509" y="6164152"/>
              <a:ext cx="8837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600" dirty="0" smtClean="0">
                  <a:latin typeface="Tw Cen MT" panose="020B0602020104020603" pitchFamily="34" charset="0"/>
                </a:rPr>
                <a:t>Gwyrdd</a:t>
              </a:r>
              <a:endParaRPr lang="cy-GB" sz="1600" dirty="0">
                <a:latin typeface="Tw Cen MT" panose="020B0602020104020603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 rot="5400000">
              <a:off x="3168770" y="6123108"/>
              <a:ext cx="8746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dirty="0" smtClean="0">
                  <a:latin typeface="Tw Cen MT" panose="020B0602020104020603" pitchFamily="34" charset="0"/>
                </a:rPr>
                <a:t>Glas</a:t>
              </a:r>
              <a:endParaRPr lang="cy-GB" dirty="0">
                <a:latin typeface="Tw Cen MT" panose="020B0602020104020603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 rot="5400000">
              <a:off x="3717200" y="6020874"/>
              <a:ext cx="7191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dirty="0" smtClean="0">
                  <a:latin typeface="Tw Cen MT" panose="020B0602020104020603" pitchFamily="34" charset="0"/>
                </a:rPr>
                <a:t>Pinc</a:t>
              </a:r>
              <a:endParaRPr lang="cy-GB" dirty="0">
                <a:latin typeface="Tw Cen MT" panose="020B0602020104020603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 rot="5400000">
              <a:off x="4116791" y="6130517"/>
              <a:ext cx="8746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dirty="0" smtClean="0">
                  <a:latin typeface="Tw Cen MT" panose="020B0602020104020603" pitchFamily="34" charset="0"/>
                </a:rPr>
                <a:t>Porffor</a:t>
              </a:r>
              <a:endParaRPr lang="cy-GB" dirty="0">
                <a:latin typeface="Tw Cen MT" panose="020B0602020104020603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 rot="5400000">
              <a:off x="4594161" y="6123108"/>
              <a:ext cx="8746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dirty="0" smtClean="0">
                  <a:latin typeface="Tw Cen MT" panose="020B0602020104020603" pitchFamily="34" charset="0"/>
                </a:rPr>
                <a:t>Brown</a:t>
              </a:r>
              <a:endParaRPr lang="cy-GB" dirty="0">
                <a:latin typeface="Tw Cen MT" panose="020B0602020104020603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</a:t>
            </a:r>
            <a:r>
              <a:rPr lang="cy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14</a:t>
            </a:r>
            <a:r>
              <a:rPr lang="cy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Fferins Lliw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Beth rydyn ni am ei wybod?</a:t>
            </a:r>
          </a:p>
        </p:txBody>
      </p:sp>
      <p:sp>
        <p:nvSpPr>
          <p:cNvPr id="16" name="Rounded Rectangle 15">
            <a:hlinkClick r:id="rId2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wybodaeth ddefnyddiol rydyn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ni’n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ei gwybod?</a:t>
            </a:r>
          </a:p>
        </p:txBody>
      </p:sp>
      <p:sp>
        <p:nvSpPr>
          <p:cNvPr id="17" name="Rounded Rectangle 16">
            <a:hlinkClick r:id="rId3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Beth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ydyn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wedi’i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ddysgu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dechnegau mathemategol eraill sydd angen i ni eu defnyddio?</a:t>
            </a: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b="1" dirty="0">
                <a:solidFill>
                  <a:schemeClr val="bg1">
                    <a:lumMod val="50000"/>
                  </a:schemeClr>
                </a:solidFill>
              </a:rPr>
              <a:t>CWESTIWN 14.1</a:t>
            </a: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Mae mam Robert yn gadael iddo ddewis un fferen allan</a:t>
            </a:r>
            <a:r>
              <a:rPr lang="cy-GB" dirty="0"/>
              <a:t> </a:t>
            </a:r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o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fag. Dydi o ddim yn gallu gweld y fferins. Mae’r graff yn dangos nifer y fferins o bob lliw sydd yn y bag. </a:t>
            </a:r>
            <a:r>
              <a:rPr lang="cy-GB" dirty="0"/>
              <a:t>Beth yw’r tebygolrwydd y bydd Robert yn dewis fferen goch?</a:t>
            </a:r>
          </a:p>
          <a:p>
            <a:pPr marL="342900" indent="-342900">
              <a:buAutoNum type="alphaUcPeriod"/>
            </a:pP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10%</a:t>
            </a:r>
          </a:p>
          <a:p>
            <a:pPr marL="342900" indent="-342900">
              <a:buAutoNum type="alphaUcPeriod"/>
            </a:pP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20%</a:t>
            </a:r>
          </a:p>
          <a:p>
            <a:pPr marL="342900" indent="-342900">
              <a:buAutoNum type="alphaUcPeriod"/>
            </a:pP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25%</a:t>
            </a:r>
          </a:p>
          <a:p>
            <a:pPr marL="342900" indent="-342900">
              <a:buAutoNum type="alphaUcPeriod"/>
            </a:pP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50%</a:t>
            </a:r>
          </a:p>
          <a:p>
            <a:pPr marL="342900" indent="-342900">
              <a:buAutoNum type="alphaUcPeriod"/>
            </a:pPr>
            <a:endParaRPr lang="en-US" dirty="0"/>
          </a:p>
          <a:p>
            <a:pPr marL="342900" indent="-342900">
              <a:buAutoNum type="alphaUcPeriod"/>
            </a:pPr>
            <a:endParaRPr lang="en-GB" dirty="0"/>
          </a:p>
          <a:p>
            <a:pPr marL="342900" indent="-342900">
              <a:buAutoNum type="alphaUcPeriod"/>
            </a:pPr>
            <a:endParaRPr lang="en-GB" dirty="0"/>
          </a:p>
          <a:p>
            <a:pPr marL="342900" indent="-342900">
              <a:buAutoNum type="alphaUcPeriod"/>
            </a:pPr>
            <a:endParaRPr lang="en-GB" dirty="0"/>
          </a:p>
          <a:p>
            <a:pPr marL="342900" indent="-342900">
              <a:buAutoNum type="alphaUcPeriod"/>
            </a:pPr>
            <a:endParaRPr lang="en-GB" dirty="0"/>
          </a:p>
          <a:p>
            <a:pPr marL="342900" indent="-342900">
              <a:buAutoNum type="alphaUcPeriod"/>
            </a:pPr>
            <a:endParaRPr lang="en-GB" dirty="0"/>
          </a:p>
          <a:p>
            <a:pPr marL="342900" indent="-342900">
              <a:buAutoNum type="alphaUcPeriod"/>
            </a:pPr>
            <a:endParaRPr lang="en-GB" dirty="0"/>
          </a:p>
          <a:p>
            <a:pPr marL="342900" indent="-342900">
              <a:buAutoNum type="alphaUcPeriod"/>
            </a:pPr>
            <a:endParaRPr lang="en-GB" dirty="0"/>
          </a:p>
          <a:p>
            <a:pPr marL="342900" indent="-342900">
              <a:buAutoNum type="alphaUcPeriod"/>
            </a:pPr>
            <a:endParaRPr lang="en-GB" dirty="0"/>
          </a:p>
          <a:p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1203013" y="3501008"/>
            <a:ext cx="4226011" cy="3274287"/>
            <a:chOff x="1203013" y="3501008"/>
            <a:chExt cx="4226011" cy="3274287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0330"/>
            <a:stretch/>
          </p:blipFill>
          <p:spPr>
            <a:xfrm>
              <a:off x="1203013" y="3501008"/>
              <a:ext cx="4226011" cy="2500527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 rot="5400000">
              <a:off x="1373437" y="6036263"/>
              <a:ext cx="6920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600" dirty="0" smtClean="0">
                  <a:latin typeface="Tw Cen MT" panose="020B0602020104020603" pitchFamily="34" charset="0"/>
                </a:rPr>
                <a:t>Coch</a:t>
              </a:r>
              <a:endParaRPr lang="cy-GB" sz="1600" dirty="0">
                <a:latin typeface="Tw Cen MT" panose="020B0602020104020603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 rot="5400000">
              <a:off x="1851810" y="6047163"/>
              <a:ext cx="6920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600" dirty="0" smtClean="0">
                  <a:latin typeface="Tw Cen MT" panose="020B0602020104020603" pitchFamily="34" charset="0"/>
                </a:rPr>
                <a:t>Oren</a:t>
              </a:r>
              <a:endParaRPr lang="cy-GB" sz="1600" dirty="0">
                <a:latin typeface="Tw Cen MT" panose="020B0602020104020603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 rot="5400000">
              <a:off x="2226660" y="6138497"/>
              <a:ext cx="87468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600" dirty="0" smtClean="0">
                  <a:latin typeface="Tw Cen MT" panose="020B0602020104020603" pitchFamily="34" charset="0"/>
                </a:rPr>
                <a:t>Melyn</a:t>
              </a:r>
              <a:endParaRPr lang="cy-GB" sz="1600" dirty="0">
                <a:latin typeface="Tw Cen MT" panose="020B0602020104020603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 rot="5400000">
              <a:off x="2700509" y="6164152"/>
              <a:ext cx="8837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600" dirty="0" smtClean="0">
                  <a:latin typeface="Tw Cen MT" panose="020B0602020104020603" pitchFamily="34" charset="0"/>
                </a:rPr>
                <a:t>Gwyrdd</a:t>
              </a:r>
              <a:endParaRPr lang="cy-GB" sz="1600" dirty="0">
                <a:latin typeface="Tw Cen MT" panose="020B0602020104020603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 rot="5400000">
              <a:off x="3168770" y="6123108"/>
              <a:ext cx="8746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dirty="0" smtClean="0">
                  <a:latin typeface="Tw Cen MT" panose="020B0602020104020603" pitchFamily="34" charset="0"/>
                </a:rPr>
                <a:t>Glas</a:t>
              </a:r>
              <a:endParaRPr lang="cy-GB" dirty="0">
                <a:latin typeface="Tw Cen MT" panose="020B0602020104020603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 rot="5400000">
              <a:off x="3717200" y="6020874"/>
              <a:ext cx="7191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dirty="0" smtClean="0">
                  <a:latin typeface="Tw Cen MT" panose="020B0602020104020603" pitchFamily="34" charset="0"/>
                </a:rPr>
                <a:t>Pinc</a:t>
              </a:r>
              <a:endParaRPr lang="cy-GB" dirty="0">
                <a:latin typeface="Tw Cen MT" panose="020B0602020104020603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 rot="5400000">
              <a:off x="4116791" y="6130517"/>
              <a:ext cx="8746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dirty="0" smtClean="0">
                  <a:latin typeface="Tw Cen MT" panose="020B0602020104020603" pitchFamily="34" charset="0"/>
                </a:rPr>
                <a:t>Porffor</a:t>
              </a:r>
              <a:endParaRPr lang="cy-GB" dirty="0">
                <a:latin typeface="Tw Cen MT" panose="020B0602020104020603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 rot="5400000">
              <a:off x="4594161" y="6123108"/>
              <a:ext cx="8746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dirty="0" smtClean="0">
                  <a:latin typeface="Tw Cen MT" panose="020B0602020104020603" pitchFamily="34" charset="0"/>
                </a:rPr>
                <a:t>Brown</a:t>
              </a:r>
              <a:endParaRPr lang="cy-GB" dirty="0">
                <a:latin typeface="Tw Cen MT" panose="020B06020201040206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188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</a:t>
            </a:r>
            <a:r>
              <a:rPr lang="cy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14</a:t>
            </a:r>
            <a:r>
              <a:rPr lang="cy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Fferins Lliw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Beth rydyn ni am ei wybod?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wybodaeth ddefnyddiol rydyn </a:t>
            </a:r>
            <a:r>
              <a:rPr lang="cy-GB" dirty="0" err="1">
                <a:solidFill>
                  <a:schemeClr val="tx1"/>
                </a:solidFill>
              </a:rPr>
              <a:t>ni’n</a:t>
            </a:r>
            <a:r>
              <a:rPr lang="cy-GB" dirty="0">
                <a:solidFill>
                  <a:schemeClr val="tx1"/>
                </a:solidFill>
              </a:rPr>
              <a:t> ei gwybod?</a:t>
            </a:r>
          </a:p>
        </p:txBody>
      </p:sp>
      <p:sp>
        <p:nvSpPr>
          <p:cNvPr id="17" name="Rounded Rectangle 16">
            <a:hlinkClick r:id="rId3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Beth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ydyn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wedi’i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ddysgu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dechnegau mathemategol eraill sydd angen i ni eu defnyddio?</a:t>
            </a: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b="1" dirty="0">
                <a:solidFill>
                  <a:schemeClr val="bg1">
                    <a:lumMod val="50000"/>
                  </a:schemeClr>
                </a:solidFill>
              </a:rPr>
              <a:t>CWESTIWN 14.1</a:t>
            </a: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Mae mam Robert yn gadael iddo ddewis un </a:t>
            </a:r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fferen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allan</a:t>
            </a:r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o fag. Dydi o ddim yn gallu gweld y fferins. </a:t>
            </a:r>
            <a:r>
              <a:rPr lang="cy-GB" dirty="0"/>
              <a:t>Mae’r graff yn dangos nifer y fferins o bob lliw sydd yn y bag.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Beth yw’r tebygolrwydd y bydd Robert yn dewis fferen goch?</a:t>
            </a:r>
          </a:p>
          <a:p>
            <a:pPr marL="342900" indent="-342900">
              <a:buAutoNum type="alphaUcPeriod"/>
            </a:pP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10%</a:t>
            </a:r>
          </a:p>
          <a:p>
            <a:pPr marL="342900" indent="-342900">
              <a:buAutoNum type="alphaUcPeriod"/>
            </a:pP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20%</a:t>
            </a:r>
          </a:p>
          <a:p>
            <a:pPr marL="342900" indent="-342900">
              <a:buAutoNum type="alphaUcPeriod"/>
            </a:pP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25%</a:t>
            </a:r>
          </a:p>
          <a:p>
            <a:pPr marL="342900" indent="-342900">
              <a:buAutoNum type="alphaUcPeriod"/>
            </a:pP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50%</a:t>
            </a:r>
          </a:p>
          <a:p>
            <a:pPr marL="342900" indent="-342900">
              <a:buAutoNum type="alphaUcPeriod"/>
            </a:pPr>
            <a:endParaRPr lang="en-US" dirty="0"/>
          </a:p>
          <a:p>
            <a:pPr marL="342900" indent="-342900">
              <a:buAutoNum type="alphaUcPeriod"/>
            </a:pPr>
            <a:endParaRPr lang="en-GB" dirty="0"/>
          </a:p>
          <a:p>
            <a:pPr marL="342900" indent="-342900">
              <a:buAutoNum type="alphaUcPeriod"/>
            </a:pPr>
            <a:endParaRPr lang="en-GB" dirty="0"/>
          </a:p>
          <a:p>
            <a:pPr marL="342900" indent="-342900">
              <a:buAutoNum type="alphaUcPeriod"/>
            </a:pPr>
            <a:endParaRPr lang="en-GB" dirty="0"/>
          </a:p>
          <a:p>
            <a:pPr marL="342900" indent="-342900">
              <a:buAutoNum type="alphaUcPeriod"/>
            </a:pPr>
            <a:endParaRPr lang="en-GB" dirty="0"/>
          </a:p>
          <a:p>
            <a:pPr marL="342900" indent="-342900">
              <a:buAutoNum type="alphaUcPeriod"/>
            </a:pPr>
            <a:endParaRPr lang="en-GB" dirty="0"/>
          </a:p>
          <a:p>
            <a:pPr marL="342900" indent="-342900">
              <a:buAutoNum type="alphaUcPeriod"/>
            </a:pPr>
            <a:endParaRPr lang="en-GB" dirty="0"/>
          </a:p>
          <a:p>
            <a:pPr marL="342900" indent="-342900">
              <a:buAutoNum type="alphaUcPeriod"/>
            </a:pPr>
            <a:endParaRPr lang="en-GB" dirty="0"/>
          </a:p>
          <a:p>
            <a:pPr marL="342900" indent="-342900">
              <a:buAutoNum type="alphaUcPeriod"/>
            </a:pPr>
            <a:endParaRPr lang="en-GB" dirty="0"/>
          </a:p>
          <a:p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1203013" y="3501008"/>
            <a:ext cx="4226011" cy="3274287"/>
            <a:chOff x="1203013" y="3501008"/>
            <a:chExt cx="4226011" cy="3274287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0330"/>
            <a:stretch/>
          </p:blipFill>
          <p:spPr>
            <a:xfrm>
              <a:off x="1203013" y="3501008"/>
              <a:ext cx="4226011" cy="2500527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 rot="5400000">
              <a:off x="1373437" y="6036263"/>
              <a:ext cx="6920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600" dirty="0" smtClean="0">
                  <a:latin typeface="Tw Cen MT" panose="020B0602020104020603" pitchFamily="34" charset="0"/>
                </a:rPr>
                <a:t>Coch</a:t>
              </a:r>
              <a:endParaRPr lang="cy-GB" sz="1600" dirty="0">
                <a:latin typeface="Tw Cen MT" panose="020B0602020104020603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 rot="5400000">
              <a:off x="1851810" y="6047163"/>
              <a:ext cx="6920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600" dirty="0" smtClean="0">
                  <a:latin typeface="Tw Cen MT" panose="020B0602020104020603" pitchFamily="34" charset="0"/>
                </a:rPr>
                <a:t>Oren</a:t>
              </a:r>
              <a:endParaRPr lang="cy-GB" sz="1600" dirty="0">
                <a:latin typeface="Tw Cen MT" panose="020B0602020104020603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 rot="5400000">
              <a:off x="2226660" y="6138497"/>
              <a:ext cx="87468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600" dirty="0" smtClean="0">
                  <a:latin typeface="Tw Cen MT" panose="020B0602020104020603" pitchFamily="34" charset="0"/>
                </a:rPr>
                <a:t>Melyn</a:t>
              </a:r>
              <a:endParaRPr lang="cy-GB" sz="1600" dirty="0">
                <a:latin typeface="Tw Cen MT" panose="020B0602020104020603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 rot="5400000">
              <a:off x="2700509" y="6164152"/>
              <a:ext cx="8837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600" dirty="0" smtClean="0">
                  <a:latin typeface="Tw Cen MT" panose="020B0602020104020603" pitchFamily="34" charset="0"/>
                </a:rPr>
                <a:t>Gwyrdd</a:t>
              </a:r>
              <a:endParaRPr lang="cy-GB" sz="1600" dirty="0">
                <a:latin typeface="Tw Cen MT" panose="020B0602020104020603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 rot="5400000">
              <a:off x="3168770" y="6123108"/>
              <a:ext cx="8746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dirty="0" smtClean="0">
                  <a:latin typeface="Tw Cen MT" panose="020B0602020104020603" pitchFamily="34" charset="0"/>
                </a:rPr>
                <a:t>Glas</a:t>
              </a:r>
              <a:endParaRPr lang="cy-GB" dirty="0">
                <a:latin typeface="Tw Cen MT" panose="020B0602020104020603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 rot="5400000">
              <a:off x="3717200" y="6020874"/>
              <a:ext cx="7191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dirty="0" smtClean="0">
                  <a:latin typeface="Tw Cen MT" panose="020B0602020104020603" pitchFamily="34" charset="0"/>
                </a:rPr>
                <a:t>Pinc</a:t>
              </a:r>
              <a:endParaRPr lang="cy-GB" dirty="0">
                <a:latin typeface="Tw Cen MT" panose="020B0602020104020603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 rot="5400000">
              <a:off x="4116791" y="6130517"/>
              <a:ext cx="8746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dirty="0" smtClean="0">
                  <a:latin typeface="Tw Cen MT" panose="020B0602020104020603" pitchFamily="34" charset="0"/>
                </a:rPr>
                <a:t>Porffor</a:t>
              </a:r>
              <a:endParaRPr lang="cy-GB" dirty="0">
                <a:latin typeface="Tw Cen MT" panose="020B0602020104020603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 rot="5400000">
              <a:off x="4594161" y="6123108"/>
              <a:ext cx="8746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dirty="0" smtClean="0">
                  <a:latin typeface="Tw Cen MT" panose="020B0602020104020603" pitchFamily="34" charset="0"/>
                </a:rPr>
                <a:t>Brown</a:t>
              </a:r>
              <a:endParaRPr lang="cy-GB" dirty="0">
                <a:latin typeface="Tw Cen MT" panose="020B06020201040206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870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</a:t>
            </a:r>
            <a:r>
              <a:rPr lang="cy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14</a:t>
            </a:r>
            <a:r>
              <a:rPr lang="cy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Fferins Lliw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Beth rydyn ni am ei wybod?</a:t>
            </a: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wybodaeth ddefnyddiol rydyn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ni’n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ei gwybod?</a:t>
            </a: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Beth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ydyn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wedi’i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ddysgu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dechnegau mathemategol eraill sydd angen i ni eu defnyddio?</a:t>
            </a: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79640" y="6415255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b="1" dirty="0">
                <a:solidFill>
                  <a:schemeClr val="bg1">
                    <a:lumMod val="50000"/>
                  </a:schemeClr>
                </a:solidFill>
              </a:rPr>
              <a:t>CWESTIWN 14.1</a:t>
            </a: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Mae mam Robert yn gadael iddo ddewis un fferen allan </a:t>
            </a:r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o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fag. Dydi o ddim yn gallu gweld y fferins. Mae’r </a:t>
            </a:r>
            <a:r>
              <a:rPr lang="cy-GB" dirty="0"/>
              <a:t>graff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yn dangos nifer y fferins o bob lliw sydd yn y bag. Beth yw’r </a:t>
            </a:r>
            <a:r>
              <a:rPr lang="cy-GB" dirty="0"/>
              <a:t>tebygolrwydd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y bydd Robert yn dewis fferen goch?</a:t>
            </a:r>
          </a:p>
          <a:p>
            <a:pPr marL="342900" indent="-342900">
              <a:buAutoNum type="alphaUcPeriod"/>
            </a:pP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10%</a:t>
            </a:r>
          </a:p>
          <a:p>
            <a:pPr marL="342900" indent="-342900">
              <a:buAutoNum type="alphaUcPeriod"/>
            </a:pP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20%</a:t>
            </a:r>
          </a:p>
          <a:p>
            <a:pPr marL="342900" indent="-342900">
              <a:buAutoNum type="alphaUcPeriod"/>
            </a:pP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25%</a:t>
            </a:r>
          </a:p>
          <a:p>
            <a:pPr marL="342900" indent="-342900">
              <a:buAutoNum type="alphaUcPeriod"/>
            </a:pP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50%</a:t>
            </a:r>
          </a:p>
          <a:p>
            <a:pPr marL="342900" indent="-342900">
              <a:buAutoNum type="alphaUcPeriod"/>
            </a:pPr>
            <a:endParaRPr lang="en-US" dirty="0"/>
          </a:p>
          <a:p>
            <a:pPr marL="342900" indent="-342900">
              <a:buAutoNum type="alphaUcPeriod"/>
            </a:pPr>
            <a:endParaRPr lang="en-GB" dirty="0"/>
          </a:p>
          <a:p>
            <a:pPr marL="342900" indent="-342900">
              <a:buAutoNum type="alphaUcPeriod"/>
            </a:pPr>
            <a:endParaRPr lang="en-GB" dirty="0"/>
          </a:p>
          <a:p>
            <a:pPr marL="342900" indent="-342900">
              <a:buAutoNum type="alphaUcPeriod"/>
            </a:pPr>
            <a:endParaRPr lang="en-GB" dirty="0"/>
          </a:p>
          <a:p>
            <a:pPr marL="342900" indent="-342900">
              <a:buAutoNum type="alphaUcPeriod"/>
            </a:pPr>
            <a:endParaRPr lang="en-GB" dirty="0"/>
          </a:p>
          <a:p>
            <a:pPr marL="342900" indent="-342900">
              <a:buAutoNum type="alphaUcPeriod"/>
            </a:pPr>
            <a:endParaRPr lang="en-GB" dirty="0"/>
          </a:p>
          <a:p>
            <a:pPr marL="342900" indent="-342900">
              <a:buAutoNum type="alphaUcPeriod"/>
            </a:pPr>
            <a:endParaRPr lang="en-GB" dirty="0"/>
          </a:p>
          <a:p>
            <a:pPr marL="342900" indent="-342900">
              <a:buAutoNum type="alphaUcPeriod"/>
            </a:pPr>
            <a:endParaRPr lang="en-GB" dirty="0"/>
          </a:p>
          <a:p>
            <a:pPr marL="342900" indent="-342900">
              <a:buAutoNum type="alphaUcPeriod"/>
            </a:pPr>
            <a:endParaRPr lang="en-GB" dirty="0"/>
          </a:p>
          <a:p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1203013" y="3501008"/>
            <a:ext cx="4226011" cy="3274287"/>
            <a:chOff x="1203013" y="3501008"/>
            <a:chExt cx="4226011" cy="3274287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0330"/>
            <a:stretch/>
          </p:blipFill>
          <p:spPr>
            <a:xfrm>
              <a:off x="1203013" y="3501008"/>
              <a:ext cx="4226011" cy="2500527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 rot="5400000">
              <a:off x="1373437" y="6036263"/>
              <a:ext cx="6920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600" dirty="0" smtClean="0">
                  <a:latin typeface="Tw Cen MT" panose="020B0602020104020603" pitchFamily="34" charset="0"/>
                </a:rPr>
                <a:t>Coch</a:t>
              </a:r>
              <a:endParaRPr lang="cy-GB" sz="1600" dirty="0">
                <a:latin typeface="Tw Cen MT" panose="020B0602020104020603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 rot="5400000">
              <a:off x="1851810" y="6047163"/>
              <a:ext cx="6920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600" dirty="0" smtClean="0">
                  <a:latin typeface="Tw Cen MT" panose="020B0602020104020603" pitchFamily="34" charset="0"/>
                </a:rPr>
                <a:t>Oren</a:t>
              </a:r>
              <a:endParaRPr lang="cy-GB" sz="1600" dirty="0">
                <a:latin typeface="Tw Cen MT" panose="020B0602020104020603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 rot="5400000">
              <a:off x="2226660" y="6138497"/>
              <a:ext cx="87468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600" dirty="0" smtClean="0">
                  <a:latin typeface="Tw Cen MT" panose="020B0602020104020603" pitchFamily="34" charset="0"/>
                </a:rPr>
                <a:t>Melyn</a:t>
              </a:r>
              <a:endParaRPr lang="cy-GB" sz="1600" dirty="0">
                <a:latin typeface="Tw Cen MT" panose="020B0602020104020603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 rot="5400000">
              <a:off x="2700509" y="6164152"/>
              <a:ext cx="8837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600" dirty="0" smtClean="0">
                  <a:latin typeface="Tw Cen MT" panose="020B0602020104020603" pitchFamily="34" charset="0"/>
                </a:rPr>
                <a:t>Gwyrdd</a:t>
              </a:r>
              <a:endParaRPr lang="cy-GB" sz="1600" dirty="0">
                <a:latin typeface="Tw Cen MT" panose="020B0602020104020603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 rot="5400000">
              <a:off x="3168770" y="6123108"/>
              <a:ext cx="8746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dirty="0" smtClean="0">
                  <a:latin typeface="Tw Cen MT" panose="020B0602020104020603" pitchFamily="34" charset="0"/>
                </a:rPr>
                <a:t>Glas</a:t>
              </a:r>
              <a:endParaRPr lang="cy-GB" dirty="0">
                <a:latin typeface="Tw Cen MT" panose="020B0602020104020603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 rot="5400000">
              <a:off x="3717200" y="6020874"/>
              <a:ext cx="7191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dirty="0" smtClean="0">
                  <a:latin typeface="Tw Cen MT" panose="020B0602020104020603" pitchFamily="34" charset="0"/>
                </a:rPr>
                <a:t>Pinc</a:t>
              </a:r>
              <a:endParaRPr lang="cy-GB" dirty="0">
                <a:latin typeface="Tw Cen MT" panose="020B0602020104020603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 rot="5400000">
              <a:off x="4116791" y="6130517"/>
              <a:ext cx="8746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dirty="0" smtClean="0">
                  <a:latin typeface="Tw Cen MT" panose="020B0602020104020603" pitchFamily="34" charset="0"/>
                </a:rPr>
                <a:t>Porffor</a:t>
              </a:r>
              <a:endParaRPr lang="cy-GB" dirty="0">
                <a:latin typeface="Tw Cen MT" panose="020B0602020104020603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 rot="5400000">
              <a:off x="4594161" y="6123108"/>
              <a:ext cx="8746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dirty="0" smtClean="0">
                  <a:latin typeface="Tw Cen MT" panose="020B0602020104020603" pitchFamily="34" charset="0"/>
                </a:rPr>
                <a:t>Brown</a:t>
              </a:r>
              <a:endParaRPr lang="cy-GB" dirty="0">
                <a:latin typeface="Tw Cen MT" panose="020B06020201040206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678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</a:t>
            </a:r>
            <a:r>
              <a:rPr lang="cy-GB" sz="4000">
                <a:solidFill>
                  <a:schemeClr val="tx1">
                    <a:lumMod val="95000"/>
                    <a:lumOff val="5000"/>
                  </a:schemeClr>
                </a:solidFill>
              </a:rPr>
              <a:t>Fathemateg </a:t>
            </a:r>
            <a:r>
              <a:rPr lang="cy-GB" sz="400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14</a:t>
            </a:r>
            <a:r>
              <a:rPr lang="cy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Fferins Lliw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Beth rydyn ni am ei wybod?</a:t>
            </a: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wybodaeth ddefnyddiol rydyn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ni’n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ei gwybod?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Beth </a:t>
            </a:r>
            <a:r>
              <a:rPr lang="en-GB" dirty="0" err="1">
                <a:solidFill>
                  <a:schemeClr val="tx1"/>
                </a:solidFill>
              </a:rPr>
              <a:t>ydyn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ni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wedi’i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ddysgu</a:t>
            </a:r>
            <a:r>
              <a:rPr lang="en-GB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dechnegau mathemategol eraill sydd angen i ni eu defnyddio?</a:t>
            </a: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b="1" dirty="0"/>
              <a:t>CWESTIWN 14.1</a:t>
            </a:r>
          </a:p>
          <a:p>
            <a:r>
              <a:rPr lang="cy-GB" dirty="0"/>
              <a:t>Mae mam Robert yn gadael iddo ddewis un fferen allan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y-GB" dirty="0" smtClean="0"/>
              <a:t>o </a:t>
            </a:r>
            <a:r>
              <a:rPr lang="cy-GB" dirty="0"/>
              <a:t>fag. Dydi o ddim yn gallu gweld y fferins. Mae’r graff yn dangos nifer y fferins o bob lliw sydd yn y bag. Beth yw’r tebygolrwydd y bydd Robert yn dewis fferen goch?</a:t>
            </a:r>
          </a:p>
          <a:p>
            <a:pPr marL="342900" indent="-342900">
              <a:buAutoNum type="alphaUcPeriod"/>
            </a:pPr>
            <a:r>
              <a:rPr lang="cy-GB" dirty="0"/>
              <a:t>10%</a:t>
            </a:r>
          </a:p>
          <a:p>
            <a:pPr marL="342900" indent="-342900">
              <a:buAutoNum type="alphaUcPeriod"/>
            </a:pPr>
            <a:r>
              <a:rPr lang="cy-GB" dirty="0"/>
              <a:t>20%</a:t>
            </a:r>
          </a:p>
          <a:p>
            <a:pPr marL="342900" indent="-342900">
              <a:buAutoNum type="alphaUcPeriod"/>
            </a:pPr>
            <a:r>
              <a:rPr lang="cy-GB" dirty="0"/>
              <a:t>25%</a:t>
            </a:r>
          </a:p>
          <a:p>
            <a:pPr marL="342900" indent="-342900">
              <a:buAutoNum type="alphaUcPeriod"/>
            </a:pPr>
            <a:r>
              <a:rPr lang="cy-GB" dirty="0"/>
              <a:t>50</a:t>
            </a:r>
            <a:r>
              <a:rPr lang="cy-GB" dirty="0" smtClean="0"/>
              <a:t>%</a:t>
            </a:r>
            <a:endParaRPr lang="en-US" dirty="0"/>
          </a:p>
          <a:p>
            <a:pPr marL="342900" indent="-342900">
              <a:buAutoNum type="alphaUcPeriod"/>
            </a:pPr>
            <a:endParaRPr lang="en-GB" dirty="0"/>
          </a:p>
          <a:p>
            <a:pPr marL="342900" indent="-342900">
              <a:buAutoNum type="alphaUcPeriod"/>
            </a:pPr>
            <a:endParaRPr lang="en-GB" dirty="0"/>
          </a:p>
          <a:p>
            <a:pPr marL="342900" indent="-342900">
              <a:buAutoNum type="alphaUcPeriod"/>
            </a:pPr>
            <a:endParaRPr lang="en-GB" dirty="0"/>
          </a:p>
          <a:p>
            <a:pPr marL="342900" indent="-342900">
              <a:buAutoNum type="alphaUcPeriod"/>
            </a:pPr>
            <a:endParaRPr lang="en-GB" dirty="0"/>
          </a:p>
          <a:p>
            <a:pPr marL="342900" indent="-342900">
              <a:buAutoNum type="alphaUcPeriod"/>
            </a:pPr>
            <a:endParaRPr lang="en-GB" dirty="0"/>
          </a:p>
          <a:p>
            <a:pPr marL="342900" indent="-342900">
              <a:buAutoNum type="alphaUcPeriod"/>
            </a:pPr>
            <a:endParaRPr lang="en-GB" dirty="0"/>
          </a:p>
          <a:p>
            <a:pPr marL="342900" indent="-342900">
              <a:buAutoNum type="alphaUcPeriod"/>
            </a:pPr>
            <a:endParaRPr lang="en-GB" dirty="0"/>
          </a:p>
          <a:p>
            <a:pPr marL="342900" indent="-342900">
              <a:buAutoNum type="alphaUcPeriod"/>
            </a:pPr>
            <a:endParaRPr lang="en-GB" dirty="0"/>
          </a:p>
          <a:p>
            <a:endParaRPr lang="en-US" dirty="0" smtClean="0"/>
          </a:p>
          <a:p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1259632" y="3395073"/>
            <a:ext cx="4226011" cy="3274287"/>
            <a:chOff x="1203013" y="3501008"/>
            <a:chExt cx="4226011" cy="3274287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0330"/>
            <a:stretch/>
          </p:blipFill>
          <p:spPr>
            <a:xfrm>
              <a:off x="1203013" y="3501008"/>
              <a:ext cx="4226011" cy="2500527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 rot="5400000">
              <a:off x="1373437" y="6036263"/>
              <a:ext cx="6920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600" dirty="0" smtClean="0">
                  <a:latin typeface="Tw Cen MT" panose="020B0602020104020603" pitchFamily="34" charset="0"/>
                </a:rPr>
                <a:t>Coch</a:t>
              </a:r>
              <a:endParaRPr lang="cy-GB" sz="1600" dirty="0">
                <a:latin typeface="Tw Cen MT" panose="020B0602020104020603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 rot="5400000">
              <a:off x="1851810" y="6047163"/>
              <a:ext cx="6920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600" dirty="0" smtClean="0">
                  <a:latin typeface="Tw Cen MT" panose="020B0602020104020603" pitchFamily="34" charset="0"/>
                </a:rPr>
                <a:t>Oren</a:t>
              </a:r>
              <a:endParaRPr lang="cy-GB" sz="1600" dirty="0">
                <a:latin typeface="Tw Cen MT" panose="020B0602020104020603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 rot="5400000">
              <a:off x="2226660" y="6138497"/>
              <a:ext cx="87468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600" dirty="0" smtClean="0">
                  <a:latin typeface="Tw Cen MT" panose="020B0602020104020603" pitchFamily="34" charset="0"/>
                </a:rPr>
                <a:t>Melyn</a:t>
              </a:r>
              <a:endParaRPr lang="cy-GB" sz="1600" dirty="0">
                <a:latin typeface="Tw Cen MT" panose="020B0602020104020603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 rot="5400000">
              <a:off x="2700509" y="6164152"/>
              <a:ext cx="8837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sz="1600" dirty="0" smtClean="0">
                  <a:latin typeface="Tw Cen MT" panose="020B0602020104020603" pitchFamily="34" charset="0"/>
                </a:rPr>
                <a:t>Gwyrdd</a:t>
              </a:r>
              <a:endParaRPr lang="cy-GB" sz="1600" dirty="0">
                <a:latin typeface="Tw Cen MT" panose="020B0602020104020603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 rot="5400000">
              <a:off x="3168770" y="6123108"/>
              <a:ext cx="8746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dirty="0" smtClean="0">
                  <a:latin typeface="Tw Cen MT" panose="020B0602020104020603" pitchFamily="34" charset="0"/>
                </a:rPr>
                <a:t>Glas</a:t>
              </a:r>
              <a:endParaRPr lang="cy-GB" dirty="0">
                <a:latin typeface="Tw Cen MT" panose="020B0602020104020603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 rot="5400000">
              <a:off x="3717200" y="6020874"/>
              <a:ext cx="7191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dirty="0" smtClean="0">
                  <a:latin typeface="Tw Cen MT" panose="020B0602020104020603" pitchFamily="34" charset="0"/>
                </a:rPr>
                <a:t>Pinc</a:t>
              </a:r>
              <a:endParaRPr lang="cy-GB" dirty="0">
                <a:latin typeface="Tw Cen MT" panose="020B0602020104020603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 rot="5400000">
              <a:off x="4116791" y="6130517"/>
              <a:ext cx="8746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dirty="0" smtClean="0">
                  <a:latin typeface="Tw Cen MT" panose="020B0602020104020603" pitchFamily="34" charset="0"/>
                </a:rPr>
                <a:t>Porffor</a:t>
              </a:r>
              <a:endParaRPr lang="cy-GB" dirty="0">
                <a:latin typeface="Tw Cen MT" panose="020B0602020104020603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 rot="5400000">
              <a:off x="4594161" y="6123108"/>
              <a:ext cx="8746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y-GB" dirty="0" smtClean="0">
                  <a:latin typeface="Tw Cen MT" panose="020B0602020104020603" pitchFamily="34" charset="0"/>
                </a:rPr>
                <a:t>Brown</a:t>
              </a:r>
              <a:endParaRPr lang="cy-GB" dirty="0">
                <a:latin typeface="Tw Cen MT" panose="020B06020201040206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3761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ooklet">
  <a:themeElements>
    <a:clrScheme name="Brooklet">
      <a:dk1>
        <a:sysClr val="windowText" lastClr="000000"/>
      </a:dk1>
      <a:lt1>
        <a:sysClr val="window" lastClr="FFFFFF"/>
      </a:lt1>
      <a:dk2>
        <a:srgbClr val="4062E3"/>
      </a:dk2>
      <a:lt2>
        <a:srgbClr val="C7E4F8"/>
      </a:lt2>
      <a:accent1>
        <a:srgbClr val="79498D"/>
      </a:accent1>
      <a:accent2>
        <a:srgbClr val="AE236A"/>
      </a:accent2>
      <a:accent3>
        <a:srgbClr val="F88941"/>
      </a:accent3>
      <a:accent4>
        <a:srgbClr val="DEC441"/>
      </a:accent4>
      <a:accent5>
        <a:srgbClr val="9FA500"/>
      </a:accent5>
      <a:accent6>
        <a:srgbClr val="707070"/>
      </a:accent6>
      <a:hlink>
        <a:srgbClr val="0000E1"/>
      </a:hlink>
      <a:folHlink>
        <a:srgbClr val="800080"/>
      </a:folHlink>
    </a:clrScheme>
    <a:fontScheme name="Brooklet">
      <a:majorFont>
        <a:latin typeface="Constantia"/>
        <a:ea typeface=""/>
        <a:cs typeface=""/>
        <a:font script="Jpan" typeface="HG明朝E"/>
        <a:font script="Hang" typeface="궁서"/>
        <a:font script="Hans" typeface="华文中宋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华文楷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rooklet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6175" cap="flat" cmpd="sng" algn="ctr">
          <a:solidFill>
            <a:schemeClr val="phClr">
              <a:alpha val="100000"/>
            </a:schemeClr>
          </a:solidFill>
          <a:prstDash val="solid"/>
        </a:ln>
        <a:ln w="16350" cap="flat" cmpd="sng" algn="ctr">
          <a:solidFill>
            <a:schemeClr val="phClr">
              <a:alpha val="100000"/>
            </a:schemeClr>
          </a:solidFill>
          <a:prstDash val="solid"/>
        </a:ln>
        <a:ln w="29525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orthographicFront"/>
            <a:lightRig rig="soft" dir="t">
              <a:rot lat="0" lon="0" rev="0"/>
            </a:lightRig>
          </a:scene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7200000"/>
            <a:lightRig rig="glow" dir="t">
              <a:rot lat="0" lon="0" rev="21000000"/>
            </a:lightRig>
          </a:scene3d>
          <a:sp3d>
            <a:bevelT w="304800" h="44450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0"/>
            <a:lightRig rig="glow" dir="t">
              <a:rot lat="0" lon="0" rev="21000000"/>
            </a:lightRig>
          </a:scene3d>
          <a:sp3d>
            <a:bevelT w="342900" h="38100" prst="softRound"/>
            <a:bevelB w="342900" h="38100" prst="softRound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75000"/>
              </a:schemeClr>
            </a:gs>
            <a:gs pos="65000">
              <a:schemeClr val="phClr">
                <a:shade val="75000"/>
              </a:schemeClr>
            </a:gs>
            <a:gs pos="100000">
              <a:schemeClr val="phClr">
                <a:shade val="75000"/>
              </a:schemeClr>
            </a:gs>
          </a:gsLst>
          <a:lin ang="16200000" scaled="1"/>
        </a:gradFill>
        <a:blipFill rotWithShape="0">
          <a:blip xmlns:r="http://schemas.openxmlformats.org/officeDocument/2006/relationships" r:embed="rId1">
            <a:duotone>
              <a:schemeClr val="phClr">
                <a:shade val="50000"/>
              </a:schemeClr>
              <a:schemeClr val="phClr">
                <a:tint val="75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Brooklet</Template>
  <TotalTime>2538</TotalTime>
  <Words>536</Words>
  <Application>Microsoft Office PowerPoint</Application>
  <PresentationFormat>On-screen Show (4:3)</PresentationFormat>
  <Paragraphs>139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ＭＳ 明朝</vt:lpstr>
      <vt:lpstr>ＭＳ Ｐゴシック</vt:lpstr>
      <vt:lpstr>Arial</vt:lpstr>
      <vt:lpstr>Calibri</vt:lpstr>
      <vt:lpstr>Cambria</vt:lpstr>
      <vt:lpstr>Constantia</vt:lpstr>
      <vt:lpstr>HG明朝E</vt:lpstr>
      <vt:lpstr>Tw Cen MT</vt:lpstr>
      <vt:lpstr>Wingdings</vt:lpstr>
      <vt:lpstr>Brooklet</vt:lpstr>
      <vt:lpstr>Uned Fathemateg 14: Fferins Lliw</vt:lpstr>
      <vt:lpstr>Uned Fathemateg 14: Fferins Lliw</vt:lpstr>
      <vt:lpstr>Uned Fathemateg 14: Fferins Lliw</vt:lpstr>
      <vt:lpstr>Uned Fathemateg 14: Fferins Lliw</vt:lpstr>
      <vt:lpstr>Uned Fathemateg 14: Fferins Lliw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Anwen Davies</dc:creator>
  <cp:lastModifiedBy>Anwen Davies</cp:lastModifiedBy>
  <cp:revision>73</cp:revision>
  <dcterms:created xsi:type="dcterms:W3CDTF">2010-03-16T17:53:16Z</dcterms:created>
  <dcterms:modified xsi:type="dcterms:W3CDTF">2015-04-10T13:10:43Z</dcterms:modified>
</cp:coreProperties>
</file>