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4/9/2015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18: Daeargryn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142844" y="1142984"/>
                <a:ext cx="5572164" cy="52232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 prstMaterial="dkEdge"/>
            </p:spPr>
            <p:txBody>
              <a:bodyPr wrap="square" rtlCol="0">
                <a:spAutoFit/>
              </a:bodyPr>
              <a:lstStyle/>
              <a:p>
                <a:r>
                  <a:rPr lang="cy-GB" sz="1600" b="1" dirty="0"/>
                  <a:t>CWESTIWN </a:t>
                </a:r>
                <a:r>
                  <a:rPr lang="cy-GB" sz="1600" b="1" dirty="0"/>
                  <a:t>18.1</a:t>
                </a:r>
              </a:p>
              <a:p>
                <a:r>
                  <a:rPr lang="cy-GB" sz="1600" dirty="0"/>
                  <a:t>Darlledwyd rhaglen ddogfen am ddaeargrynfeydd a pha mor aml y maen </a:t>
                </a:r>
                <a:r>
                  <a:rPr lang="cy-GB" sz="1600" dirty="0" err="1"/>
                  <a:t>nhw’n</a:t>
                </a:r>
                <a:r>
                  <a:rPr lang="cy-GB" sz="1600" dirty="0"/>
                  <a:t> digwydd. Roedd ynddi drafodaeth a oedd </a:t>
                </a:r>
                <a:r>
                  <a:rPr lang="cy-GB" sz="1600" dirty="0" err="1"/>
                  <a:t>hi’n</a:t>
                </a:r>
                <a:r>
                  <a:rPr lang="cy-GB" sz="1600" dirty="0"/>
                  <a:t> bosibl rhagweld daeargrynfeydd.</a:t>
                </a:r>
                <a:endParaRPr lang="cy-GB" sz="1600" dirty="0"/>
              </a:p>
              <a:p>
                <a:r>
                  <a:rPr lang="cy-GB" sz="1600" dirty="0"/>
                  <a:t>Dywedodd </a:t>
                </a:r>
                <a:r>
                  <a:rPr lang="cy-GB" sz="1600" dirty="0" smtClean="0"/>
                  <a:t>daearegwr: </a:t>
                </a:r>
                <a:r>
                  <a:rPr lang="cy-GB" sz="1600" dirty="0"/>
                  <a:t>“yn ystod yr ugain mlynedd nesaf, mae dwy siawns allan o dri y bydd daeargryn yn digwydd yn Ninas </a:t>
                </a:r>
                <a:r>
                  <a:rPr lang="cy-GB" sz="1600" dirty="0" err="1"/>
                  <a:t>Zed</a:t>
                </a:r>
                <a:r>
                  <a:rPr lang="cy-GB" sz="1600" dirty="0"/>
                  <a:t>.”</a:t>
                </a:r>
                <a:endParaRPr lang="cy-GB" sz="1600" dirty="0"/>
              </a:p>
              <a:p>
                <a:r>
                  <a:rPr lang="cy-GB" sz="1600" dirty="0"/>
                  <a:t>Pa un o’r brawddegau canlynol sy’n cyfleu ystyr datganiad y </a:t>
                </a:r>
                <a:r>
                  <a:rPr lang="cy-GB" sz="1600" dirty="0" smtClean="0"/>
                  <a:t>daearegwr </a:t>
                </a:r>
                <a:r>
                  <a:rPr lang="cy-GB" sz="1600" dirty="0"/>
                  <a:t>orau?</a:t>
                </a:r>
                <a:endParaRPr lang="cy-GB" sz="1600" dirty="0"/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y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y-GB" sz="16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y-GB" sz="1600" i="1">
                        <a:latin typeface="Cambria Math"/>
                        <a:ea typeface="Cambria Math"/>
                      </a:rPr>
                      <m:t>×20=13.3</m:t>
                    </m:r>
                  </m:oMath>
                </a14:m>
                <a:r>
                  <a:rPr lang="cy-GB" sz="1600" dirty="0"/>
                  <a:t>, </a:t>
                </a:r>
                <a:r>
                  <a:rPr lang="cy-GB" sz="1600" dirty="0"/>
                  <a:t>felly, cyn pen 13 ac 14 blynedd bydd daeargryn yn Ninas </a:t>
                </a:r>
                <a:r>
                  <a:rPr lang="cy-GB" sz="1600" dirty="0" err="1"/>
                  <a:t>Zed</a:t>
                </a:r>
                <a:r>
                  <a:rPr lang="cy-GB" sz="1600" dirty="0"/>
                  <a:t>.</a:t>
                </a:r>
                <a:endParaRPr lang="cy-GB" sz="1600" dirty="0"/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/>
                  <a:t> </a:t>
                </a:r>
                <a:r>
                  <a:rPr lang="cy-GB" sz="1600" dirty="0"/>
                  <a:t>Mae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y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y-GB" sz="16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y-GB" sz="1600" dirty="0"/>
                  <a:t> </a:t>
                </a:r>
                <a:r>
                  <a:rPr lang="cy-GB" sz="1600" dirty="0"/>
                  <a:t>y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600">
                        <a:latin typeface="Cambria Math" panose="02040503050406030204" pitchFamily="18" charset="0"/>
                      </a:rPr>
                      <m:t>n</m:t>
                    </m:r>
                    <m:r>
                      <a:rPr lang="en-GB" sz="16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600">
                        <a:latin typeface="Cambria Math" panose="02040503050406030204" pitchFamily="18" charset="0"/>
                      </a:rPr>
                      <m:t>fwy</m:t>
                    </m:r>
                    <m:r>
                      <a:rPr lang="en-GB" sz="16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600">
                        <a:latin typeface="Cambria Math" panose="02040503050406030204" pitchFamily="18" charset="0"/>
                      </a:rPr>
                      <m:t>na</m:t>
                    </m:r>
                    <m:r>
                      <a:rPr lang="en-GB" sz="160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cy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y-GB" sz="16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y-GB" sz="1600" dirty="0"/>
                  <a:t>, </a:t>
                </a:r>
                <a:r>
                  <a:rPr lang="cy-GB" sz="1600" dirty="0"/>
                  <a:t>felly gallwch fod yn sicr y bydd daeargryn yn Ninas </a:t>
                </a:r>
                <a:r>
                  <a:rPr lang="cy-GB" sz="1600" dirty="0" err="1"/>
                  <a:t>Zed</a:t>
                </a:r>
                <a:r>
                  <a:rPr lang="cy-GB" sz="1600" dirty="0"/>
                  <a:t> rywbryd yn ystod y 20 mlynedd nesaf.</a:t>
                </a:r>
                <a:endParaRPr lang="cy-GB" sz="1600" dirty="0"/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/>
                  <a:t>Mae’r tebygrwydd y bydd daeargryn yn Ninas </a:t>
                </a:r>
                <a:r>
                  <a:rPr lang="cy-GB" sz="1600" dirty="0" err="1"/>
                  <a:t>Zed</a:t>
                </a:r>
                <a:r>
                  <a:rPr lang="cy-GB" sz="1600" dirty="0"/>
                  <a:t> rywbryd yn ystod yr 20 mlynedd nesaf yn uwch na’r tebygolrwydd na fydd daeargryn.</a:t>
                </a:r>
                <a:endParaRPr lang="cy-GB" sz="1600" dirty="0"/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/>
                  <a:t>Dydi hi ddim yn bosibl dweud beth fydd yn digwydd oherwydd does neb yn gallu bod yn sicr pryd bydd daeargryn yn digwydd. </a:t>
                </a:r>
                <a:endParaRPr lang="cy-GB" sz="16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44" y="1142984"/>
                <a:ext cx="5572164" cy="5223225"/>
              </a:xfrm>
              <a:prstGeom prst="rect">
                <a:avLst/>
              </a:prstGeom>
              <a:blipFill rotWithShape="0">
                <a:blip r:embed="rId2"/>
                <a:stretch>
                  <a:fillRect l="-217" t="-116" r="-32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53139" y="1153216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18: Daeargryn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42844" y="1142984"/>
                <a:ext cx="5572164" cy="52232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 prstMaterial="dkEdge"/>
            </p:spPr>
            <p:txBody>
              <a:bodyPr wrap="square" rtlCol="0">
                <a:spAutoFit/>
              </a:bodyPr>
              <a:lstStyle/>
              <a:p>
                <a:r>
                  <a:rPr lang="cy-GB" sz="1600" b="1" dirty="0" smtClean="0">
                    <a:solidFill>
                      <a:schemeClr val="bg1">
                        <a:lumMod val="50000"/>
                      </a:schemeClr>
                    </a:solidFill>
                  </a:rPr>
                  <a:t>CWESTIWN 18.1</a:t>
                </a:r>
              </a:p>
              <a:p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Darlledwyd rhaglen ddogfen am ddaeargrynfeydd a pha mor aml y maen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nhw’n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digwydd. Roedd ynddi drafodaeth a oedd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hi’n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bosibl rhagweld daeargrynfeydd.</a:t>
                </a:r>
              </a:p>
              <a:p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Dywedodd </a:t>
                </a:r>
                <a:r>
                  <a:rPr lang="cy-GB" sz="1600" dirty="0" smtClean="0">
                    <a:solidFill>
                      <a:schemeClr val="bg1">
                        <a:lumMod val="50000"/>
                      </a:schemeClr>
                    </a:solidFill>
                  </a:rPr>
                  <a:t>daearegwr: 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“yn ystod yr ugain mlynedd nesaf, mae dwy siawns allan o dri y bydd daeargryn yn digwydd yn Ninas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Zed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.”</a:t>
                </a:r>
              </a:p>
              <a:p>
                <a:r>
                  <a:rPr lang="cy-GB" sz="1600" dirty="0"/>
                  <a:t>Pa un o’r brawddegau canlynol sy’n cyfleu ystyr datganiad y </a:t>
                </a:r>
                <a:r>
                  <a:rPr lang="cy-GB" sz="1600" dirty="0" smtClean="0"/>
                  <a:t>daearegwr </a:t>
                </a:r>
                <a:r>
                  <a:rPr lang="cy-GB" sz="1600" dirty="0"/>
                  <a:t>orau?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y-GB" sz="16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×20=13.3</m:t>
                    </m:r>
                  </m:oMath>
                </a14:m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, felly, cyn pen 13 ac 14 blynedd bydd daeargryn yn Ninas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Zed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Mae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y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fwy</m:t>
                    </m:r>
                    <m: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na</m:t>
                    </m:r>
                    <m: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, felly gallwch fod yn sicr y bydd daeargryn yn Ninas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Zed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rywbryd yn ystod y 20 mlynedd nesaf.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Mae’r tebygrwydd y bydd daeargryn yn Ninas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Zed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rywbryd yn ystod yr 20 mlynedd nesaf yn uwch na’r tebygolrwydd na fydd daeargryn.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Dydi hi ddim yn bosibl dweud beth fydd yn digwydd oherwydd does neb yn gallu bod yn sicr pryd bydd daeargryn yn digwydd. </a:t>
                </a:r>
                <a:endParaRPr lang="en-GB" sz="16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44" y="1142984"/>
                <a:ext cx="5572164" cy="5223225"/>
              </a:xfrm>
              <a:prstGeom prst="rect">
                <a:avLst/>
              </a:prstGeom>
              <a:blipFill rotWithShape="0">
                <a:blip r:embed="rId6"/>
                <a:stretch>
                  <a:fillRect l="-217" t="-116" r="-32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18: Daeargryn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42844" y="1144869"/>
                <a:ext cx="5572164" cy="52232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 prstMaterial="dkEdge"/>
            </p:spPr>
            <p:txBody>
              <a:bodyPr wrap="square" rtlCol="0">
                <a:spAutoFit/>
              </a:bodyPr>
              <a:lstStyle/>
              <a:p>
                <a:r>
                  <a:rPr lang="cy-GB" sz="1600" b="1" dirty="0" smtClean="0">
                    <a:solidFill>
                      <a:schemeClr val="bg1">
                        <a:lumMod val="50000"/>
                      </a:schemeClr>
                    </a:solidFill>
                  </a:rPr>
                  <a:t>CWESTIWN 18.1</a:t>
                </a:r>
              </a:p>
              <a:p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Darlledwyd rhaglen ddogfen am ddaeargrynfeydd a pha mor aml y maen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nhw’n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digwydd. Roedd ynddi drafodaeth a oedd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hi’n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bosibl rhagweld daeargrynfeydd.</a:t>
                </a:r>
              </a:p>
              <a:p>
                <a:r>
                  <a:rPr lang="cy-GB" sz="1600" dirty="0"/>
                  <a:t>Dywedodd </a:t>
                </a:r>
                <a:r>
                  <a:rPr lang="cy-GB" sz="1600" dirty="0" smtClean="0"/>
                  <a:t>daearegwr: </a:t>
                </a:r>
                <a:r>
                  <a:rPr lang="cy-GB" sz="1600" dirty="0"/>
                  <a:t>“yn ystod yr ugain mlynedd nesaf, mae dwy siawns allan o dri y bydd daeargryn yn digwydd yn Ninas </a:t>
                </a:r>
                <a:r>
                  <a:rPr lang="cy-GB" sz="1600" dirty="0" err="1"/>
                  <a:t>Zed</a:t>
                </a:r>
                <a:r>
                  <a:rPr lang="cy-GB" sz="1600" dirty="0"/>
                  <a:t>.”</a:t>
                </a:r>
              </a:p>
              <a:p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Pa un o’r brawddegau canlynol sy’n cyfleu ystyr datganiad y </a:t>
                </a:r>
                <a:r>
                  <a:rPr lang="cy-GB" sz="1600" dirty="0" smtClean="0">
                    <a:solidFill>
                      <a:schemeClr val="bg1">
                        <a:lumMod val="50000"/>
                      </a:schemeClr>
                    </a:solidFill>
                  </a:rPr>
                  <a:t>daearegwr 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orau?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y-GB" sz="16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×20=13.3</m:t>
                    </m:r>
                  </m:oMath>
                </a14:m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, felly, cyn pen 13 ac 14 blynedd bydd daeargryn yn Ninas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Zed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Mae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y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fwy</m:t>
                    </m:r>
                    <m: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na</m:t>
                    </m:r>
                    <m: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, felly gallwch fod yn sicr y bydd daeargryn yn Ninas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Zed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rywbryd yn ystod y 20 mlynedd nesaf.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Mae’r tebygrwydd y bydd daeargryn yn Ninas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Zed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rywbryd yn ystod yr 20 mlynedd nesaf yn uwch na’r tebygolrwydd na fydd daeargryn.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Dydi hi ddim yn bosibl dweud beth fydd yn digwydd oherwydd does neb yn gallu bod yn sicr pryd bydd daeargryn yn digwydd. </a:t>
                </a:r>
                <a:endParaRPr lang="en-GB" sz="16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44" y="1144869"/>
                <a:ext cx="5572164" cy="5223225"/>
              </a:xfrm>
              <a:prstGeom prst="rect">
                <a:avLst/>
              </a:prstGeom>
              <a:blipFill rotWithShape="0">
                <a:blip r:embed="rId6"/>
                <a:stretch>
                  <a:fillRect l="-217" t="-116" r="-326" b="-11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18: Daeargryn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42844" y="1142984"/>
                <a:ext cx="5572164" cy="52232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 prstMaterial="dkEdge"/>
            </p:spPr>
            <p:txBody>
              <a:bodyPr wrap="square" rtlCol="0">
                <a:spAutoFit/>
              </a:bodyPr>
              <a:lstStyle/>
              <a:p>
                <a:r>
                  <a:rPr lang="cy-GB" sz="1600" b="1" dirty="0" smtClean="0">
                    <a:solidFill>
                      <a:schemeClr val="bg1">
                        <a:lumMod val="50000"/>
                      </a:schemeClr>
                    </a:solidFill>
                  </a:rPr>
                  <a:t>CWESTIWN 18.1</a:t>
                </a:r>
              </a:p>
              <a:p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Darlledwyd rhaglen ddogfen am ddaeargrynfeydd a pha mor aml y maen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nhw’n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digwydd. Roedd ynddi drafodaeth a oedd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hi’n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bosibl rhagweld daeargrynfeydd.</a:t>
                </a:r>
              </a:p>
              <a:p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Dywedodd </a:t>
                </a:r>
                <a:r>
                  <a:rPr lang="cy-GB" sz="1600" dirty="0" smtClean="0">
                    <a:solidFill>
                      <a:schemeClr val="bg1">
                        <a:lumMod val="50000"/>
                      </a:schemeClr>
                    </a:solidFill>
                  </a:rPr>
                  <a:t>daearegwr: 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“yn ystod yr ugain mlynedd nesaf, mae dwy siawns allan o dri y bydd daeargryn yn digwydd yn Ninas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Zed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.”</a:t>
                </a:r>
              </a:p>
              <a:p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Pa un o’r brawddegau canlynol sy’n cyfleu ystyr datganiad y </a:t>
                </a:r>
                <a:r>
                  <a:rPr lang="cy-GB" sz="1600" dirty="0" smtClean="0">
                    <a:solidFill>
                      <a:schemeClr val="bg1">
                        <a:lumMod val="50000"/>
                      </a:schemeClr>
                    </a:solidFill>
                  </a:rPr>
                  <a:t>daearegwr 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orau?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y-GB" sz="1600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×20=13.3</m:t>
                    </m:r>
                  </m:oMath>
                </a14:m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, felly, cyn pen 13 ac 14 blynedd </a:t>
                </a:r>
                <a:r>
                  <a:rPr lang="cy-GB" sz="1600" dirty="0"/>
                  <a:t>bydd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daeargryn yn Ninas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Zed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Mae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y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fwy</m:t>
                    </m:r>
                    <m: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na</m:t>
                    </m:r>
                    <m:r>
                      <a:rPr lang="en-GB" sz="160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y-GB" sz="1600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, felly </a:t>
                </a:r>
                <a:r>
                  <a:rPr lang="cy-GB" sz="1600" dirty="0"/>
                  <a:t>gallwch fod yn sicr 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y bydd daeargryn yn Ninas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Zed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rywbryd yn ystod y 20 mlynedd nesaf.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Mae’r </a:t>
                </a:r>
                <a:r>
                  <a:rPr lang="cy-GB" sz="1600" dirty="0"/>
                  <a:t>tebygrwydd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y bydd daeargryn yn Ninas </a:t>
                </a:r>
                <a:r>
                  <a:rPr lang="cy-GB" sz="1600" dirty="0" err="1">
                    <a:solidFill>
                      <a:schemeClr val="bg1">
                        <a:lumMod val="50000"/>
                      </a:schemeClr>
                    </a:solidFill>
                  </a:rPr>
                  <a:t>Zed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 rywbryd yn ystod yr 20 mlynedd nesaf yn uwch na’r tebygolrwydd na fydd daeargryn.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Dydi hi ddim yn bosibl dweud beth fydd yn digwydd oherwydd </a:t>
                </a:r>
                <a:r>
                  <a:rPr lang="cy-GB" sz="1600" dirty="0"/>
                  <a:t>does neb yn gallu bod yn sicr </a:t>
                </a:r>
                <a:r>
                  <a:rPr lang="cy-GB" sz="1600" dirty="0">
                    <a:solidFill>
                      <a:schemeClr val="bg1">
                        <a:lumMod val="50000"/>
                      </a:schemeClr>
                    </a:solidFill>
                  </a:rPr>
                  <a:t>pryd bydd daeargryn yn digwydd. </a:t>
                </a:r>
                <a:endParaRPr lang="en-GB" sz="16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44" y="1142984"/>
                <a:ext cx="5572164" cy="5223225"/>
              </a:xfrm>
              <a:prstGeom prst="rect">
                <a:avLst/>
              </a:prstGeom>
              <a:blipFill rotWithShape="0">
                <a:blip r:embed="rId6"/>
                <a:stretch>
                  <a:fillRect l="-217" t="-116" r="-32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18: Daeargryn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42844" y="1142984"/>
                <a:ext cx="5572164" cy="52232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 prstMaterial="dkEdge"/>
            </p:spPr>
            <p:txBody>
              <a:bodyPr wrap="square" rtlCol="0">
                <a:spAutoFit/>
              </a:bodyPr>
              <a:lstStyle/>
              <a:p>
                <a:r>
                  <a:rPr lang="cy-GB" sz="1600" b="1" dirty="0" smtClean="0"/>
                  <a:t>CWESTIWN </a:t>
                </a:r>
                <a:r>
                  <a:rPr lang="cy-GB" sz="1600" b="1" dirty="0"/>
                  <a:t>18.1</a:t>
                </a:r>
              </a:p>
              <a:p>
                <a:r>
                  <a:rPr lang="cy-GB" sz="1600" dirty="0" smtClean="0"/>
                  <a:t>Darlledwyd rhaglen ddogfen am ddaeargrynfeydd a pha mor aml y maen </a:t>
                </a:r>
                <a:r>
                  <a:rPr lang="cy-GB" sz="1600" dirty="0" err="1" smtClean="0"/>
                  <a:t>nhw’n</a:t>
                </a:r>
                <a:r>
                  <a:rPr lang="cy-GB" sz="1600" dirty="0" smtClean="0"/>
                  <a:t> digwydd. Roedd ynddi drafodaeth a oedd </a:t>
                </a:r>
                <a:r>
                  <a:rPr lang="cy-GB" sz="1600" dirty="0" err="1" smtClean="0"/>
                  <a:t>hi’n</a:t>
                </a:r>
                <a:r>
                  <a:rPr lang="cy-GB" sz="1600" dirty="0" smtClean="0"/>
                  <a:t> bosibl rhagweld daeargrynfeydd.</a:t>
                </a:r>
                <a:endParaRPr lang="cy-GB" sz="1600" dirty="0"/>
              </a:p>
              <a:p>
                <a:r>
                  <a:rPr lang="cy-GB" sz="1600" dirty="0" smtClean="0"/>
                  <a:t>Dywedodd daearegwr: “yn ystod yr ugain mlynedd nesaf, mae dwy siawns allan o dri y bydd daeargryn yn digwydd yn Ninas </a:t>
                </a:r>
                <a:r>
                  <a:rPr lang="cy-GB" sz="1600" dirty="0" err="1" smtClean="0"/>
                  <a:t>Zed</a:t>
                </a:r>
                <a:r>
                  <a:rPr lang="cy-GB" sz="1600" dirty="0" smtClean="0"/>
                  <a:t>.”</a:t>
                </a:r>
                <a:endParaRPr lang="cy-GB" sz="1600" dirty="0"/>
              </a:p>
              <a:p>
                <a:r>
                  <a:rPr lang="cy-GB" sz="1600" dirty="0" smtClean="0"/>
                  <a:t>Pa un o’r brawddegau canlynol sy’n cyfleu ystyr datganiad y daearegwr orau?</a:t>
                </a:r>
                <a:endParaRPr lang="cy-GB" sz="1600" dirty="0"/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y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y-GB" sz="16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cy-GB" sz="1600" i="1">
                        <a:latin typeface="Cambria Math"/>
                        <a:ea typeface="Cambria Math"/>
                      </a:rPr>
                      <m:t>×20=13.3</m:t>
                    </m:r>
                  </m:oMath>
                </a14:m>
                <a:r>
                  <a:rPr lang="cy-GB" sz="1600" dirty="0"/>
                  <a:t>, </a:t>
                </a:r>
                <a:r>
                  <a:rPr lang="cy-GB" sz="1600" dirty="0" smtClean="0"/>
                  <a:t>felly, cyn pen 13 ac 14 blynedd bydd daeargryn yn Ninas </a:t>
                </a:r>
                <a:r>
                  <a:rPr lang="cy-GB" sz="1600" dirty="0" err="1" smtClean="0"/>
                  <a:t>Zed</a:t>
                </a:r>
                <a:r>
                  <a:rPr lang="cy-GB" sz="1600" dirty="0" smtClean="0"/>
                  <a:t>.</a:t>
                </a:r>
                <a:endParaRPr lang="cy-GB" sz="1600" dirty="0"/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/>
                  <a:t> </a:t>
                </a:r>
                <a:r>
                  <a:rPr lang="cy-GB" sz="1600" dirty="0" smtClean="0"/>
                  <a:t>Mae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y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y-GB" sz="16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y-GB" sz="1600" dirty="0"/>
                  <a:t> </a:t>
                </a:r>
                <a:r>
                  <a:rPr lang="cy-GB" sz="1600" dirty="0" smtClean="0"/>
                  <a:t>y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600" b="0" i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GB" sz="1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600" b="0" i="0" smtClean="0">
                        <a:latin typeface="Cambria Math" panose="02040503050406030204" pitchFamily="18" charset="0"/>
                      </a:rPr>
                      <m:t>fwy</m:t>
                    </m:r>
                    <m:r>
                      <a:rPr lang="en-GB" sz="1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600" b="0" i="0" smtClean="0">
                        <a:latin typeface="Cambria Math" panose="02040503050406030204" pitchFamily="18" charset="0"/>
                      </a:rPr>
                      <m:t>na</m:t>
                    </m:r>
                    <m:r>
                      <a:rPr lang="en-GB" sz="1600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cy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16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y-GB" sz="16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y-GB" sz="1600" dirty="0"/>
                  <a:t>, </a:t>
                </a:r>
                <a:r>
                  <a:rPr lang="cy-GB" sz="1600" dirty="0" smtClean="0"/>
                  <a:t>felly gallwch fod yn sicr y bydd daeargryn yn Ninas </a:t>
                </a:r>
                <a:r>
                  <a:rPr lang="cy-GB" sz="1600" dirty="0" err="1" smtClean="0"/>
                  <a:t>Zed</a:t>
                </a:r>
                <a:r>
                  <a:rPr lang="cy-GB" sz="1600" dirty="0" smtClean="0"/>
                  <a:t> rywbryd yn ystod y 20 mlynedd nesaf.</a:t>
                </a:r>
                <a:endParaRPr lang="cy-GB" sz="1600" dirty="0"/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 smtClean="0"/>
                  <a:t>Mae’r tebygrwydd y bydd daeargryn yn Ninas </a:t>
                </a:r>
                <a:r>
                  <a:rPr lang="cy-GB" sz="1600" dirty="0" err="1" smtClean="0"/>
                  <a:t>Zed</a:t>
                </a:r>
                <a:r>
                  <a:rPr lang="cy-GB" sz="1600" dirty="0" smtClean="0"/>
                  <a:t> rywbryd yn ystod yr 20 mlynedd nesaf yn uwch na’r tebygolrwydd na fydd daeargryn.</a:t>
                </a:r>
                <a:endParaRPr lang="cy-GB" sz="1600" dirty="0"/>
              </a:p>
              <a:p>
                <a:pPr marL="342900" indent="-342900">
                  <a:buFont typeface="+mj-lt"/>
                  <a:buAutoNum type="alphaUcPeriod"/>
                </a:pPr>
                <a:r>
                  <a:rPr lang="cy-GB" sz="1600" dirty="0" smtClean="0"/>
                  <a:t>Dydi hi ddim yn bosibl dweud beth fydd yn digwydd oherwydd does neb yn gallu bod yn sicr pryd bydd daeargryn yn digwydd. </a:t>
                </a:r>
                <a:endParaRPr lang="cy-GB" sz="16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44" y="1142984"/>
                <a:ext cx="5572164" cy="5223225"/>
              </a:xfrm>
              <a:prstGeom prst="rect">
                <a:avLst/>
              </a:prstGeom>
              <a:blipFill rotWithShape="0">
                <a:blip r:embed="rId6"/>
                <a:stretch>
                  <a:fillRect l="-217" t="-116" r="-32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2507</TotalTime>
  <Words>531</Words>
  <Application>Microsoft Office PowerPoint</Application>
  <PresentationFormat>On-screen Show (4:3)</PresentationFormat>
  <Paragraphs>69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ＭＳ 明朝</vt:lpstr>
      <vt:lpstr>ＭＳ Ｐゴシック</vt:lpstr>
      <vt:lpstr>Arial</vt:lpstr>
      <vt:lpstr>Calibri</vt:lpstr>
      <vt:lpstr>Cambria</vt:lpstr>
      <vt:lpstr>Cambria Math</vt:lpstr>
      <vt:lpstr>Constantia</vt:lpstr>
      <vt:lpstr>HG明朝E</vt:lpstr>
      <vt:lpstr>Wingdings</vt:lpstr>
      <vt:lpstr>Brooklet</vt:lpstr>
      <vt:lpstr>Uned Fathemateg 18: Daeargryn</vt:lpstr>
      <vt:lpstr>Uned Fathemateg 18: Daeargryn</vt:lpstr>
      <vt:lpstr>Uned Fathemateg 18: Daeargryn</vt:lpstr>
      <vt:lpstr>Uned Fathemateg 18: Daeargryn</vt:lpstr>
      <vt:lpstr>Uned Fathemateg 18: Daeargryn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78</cp:revision>
  <dcterms:created xsi:type="dcterms:W3CDTF">2010-03-16T17:53:16Z</dcterms:created>
  <dcterms:modified xsi:type="dcterms:W3CDTF">2015-04-09T09:47:52Z</dcterms:modified>
</cp:coreProperties>
</file>