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2"/>
  </p:handoutMasterIdLst>
  <p:sldIdLst>
    <p:sldId id="262" r:id="rId2"/>
    <p:sldId id="296" r:id="rId3"/>
    <p:sldId id="295" r:id="rId4"/>
    <p:sldId id="294" r:id="rId5"/>
    <p:sldId id="293" r:id="rId6"/>
    <p:sldId id="292" r:id="rId7"/>
    <p:sldId id="297" r:id="rId8"/>
    <p:sldId id="298" r:id="rId9"/>
    <p:sldId id="299" r:id="rId10"/>
    <p:sldId id="30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2B39-586A-4E9A-99CB-9F8F55CC6911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69FB-8FAF-4A94-9D63-C720AD245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BFBFB68-8C59-4F93-8ECF-07464F62292A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slide" Target="slide4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slide" Target="slide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slide" Target="slide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slide" Target="slide5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slide" Target="slide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slide" Target="slide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5" Type="http://schemas.openxmlformats.org/officeDocument/2006/relationships/slide" Target="slide10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9.xml"/><Relationship Id="rId4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9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10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1: Ffermydd</a:t>
            </a:r>
            <a:endParaRPr lang="cy-GB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321891"/>
            <a:ext cx="5572164" cy="507831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 smtClean="0"/>
              <a:t>Dyma ffotograff o ffermdy gyda tho ar siâp pyramid.</a:t>
            </a:r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r>
              <a:rPr lang="cy-GB" dirty="0" smtClean="0"/>
              <a:t>Mae model mathemategol disgybl o do y ffermdy nesaf ato, gyda mesuriadau wedi’u hychwanegu.</a:t>
            </a:r>
          </a:p>
          <a:p>
            <a:endParaRPr lang="cy-GB" i="1" dirty="0" smtClean="0"/>
          </a:p>
          <a:p>
            <a:r>
              <a:rPr lang="cy-GB" dirty="0" smtClean="0"/>
              <a:t>Mae llawr yr atig, ABCD yn y model, yn sgwâr. Mae’r distiau sy’n cynnal y to yn ymylon bloc (prism petryal) EFGHKLMN. E ydi canol AT, F ydi canol BT, G ydi canol CT a H ydi canol DT. 12m ydi hyd holl ymylon y pyramid yn y model.</a:t>
            </a:r>
          </a:p>
          <a:p>
            <a:endParaRPr lang="cy-GB" dirty="0" smtClean="0"/>
          </a:p>
          <a:p>
            <a:r>
              <a:rPr lang="cy-GB" b="1" dirty="0" smtClean="0"/>
              <a:t>CWESTIWN 1.1</a:t>
            </a:r>
          </a:p>
          <a:p>
            <a:r>
              <a:rPr lang="cy-GB" dirty="0" smtClean="0"/>
              <a:t>Cyfrifwch </a:t>
            </a:r>
            <a:r>
              <a:rPr lang="cy-GB" dirty="0" smtClean="0"/>
              <a:t>arwynebedd lawr yr atig, ABCD.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783750"/>
            <a:ext cx="2304256" cy="1410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791424"/>
            <a:ext cx="1886114" cy="1402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>
            <a:hlinkClick r:id="rId4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tx1"/>
                </a:solidFill>
              </a:rPr>
              <a:t>Beth rydyn ni am ei wybod?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5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tx1"/>
                </a:solidFill>
              </a:rPr>
              <a:t>Pa wybodaeth ddefnyddiol rydyn </a:t>
            </a:r>
            <a:r>
              <a:rPr lang="cy-GB" dirty="0" err="1" smtClean="0">
                <a:solidFill>
                  <a:schemeClr val="tx1"/>
                </a:solidFill>
              </a:rPr>
              <a:t>ni’n</a:t>
            </a:r>
            <a:r>
              <a:rPr lang="cy-GB" dirty="0" smtClean="0">
                <a:solidFill>
                  <a:schemeClr val="tx1"/>
                </a:solidFill>
              </a:rPr>
              <a:t> ei gwybod?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6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tx1"/>
                </a:solidFill>
              </a:rPr>
              <a:t>Beth ydyn ni wedi’i ddysgu?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7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tx1"/>
                </a:solidFill>
              </a:rPr>
              <a:t>Pa dechnegau mathemategol eraill sydd angen i ni eu defnyddio?</a:t>
            </a:r>
            <a:endParaRPr lang="cy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1: Ffermydd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07831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cy-GB" dirty="0"/>
              <a:t>Mae llawr yr atig, ABCD yn y model, yn sgwâr. Mae’r distiau sy’n cynnal y to yn ymylon bloc (prism petryal) EFGHKLMN. E ydi canol AT, F ydi canol BT, G ydi canol CT a H ydi canol DT. 12m ydi hyd holl ymylon y pyramid yn y model.</a:t>
            </a:r>
          </a:p>
          <a:p>
            <a:endParaRPr lang="en-US" dirty="0"/>
          </a:p>
          <a:p>
            <a:r>
              <a:rPr lang="cy-GB" b="1" dirty="0"/>
              <a:t>CWESTIWN 1.2</a:t>
            </a:r>
          </a:p>
          <a:p>
            <a:r>
              <a:rPr lang="cy-GB" dirty="0"/>
              <a:t>Cyfrifwch hyd EF, un o ymylon llorweddol y blocyn.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697" y="1237649"/>
            <a:ext cx="3528392" cy="2623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>
            <a:hlinkClick r:id="rId3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rydyn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am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ei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wybod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6" name="Rounded Rectangle 15">
            <a:hlinkClick r:id="rId4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Beth </a:t>
            </a:r>
            <a:r>
              <a:rPr lang="en-GB" dirty="0" err="1" smtClean="0">
                <a:solidFill>
                  <a:schemeClr val="tx1"/>
                </a:solidFill>
              </a:rPr>
              <a:t>ydyn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ni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wedi’i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ddysgu</a:t>
            </a:r>
            <a:r>
              <a:rPr lang="en-GB" dirty="0" smtClean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tx1"/>
                </a:solidFill>
              </a:rPr>
              <a:t>Yn ôl i’r dechrau</a:t>
            </a:r>
            <a:endParaRPr lang="cy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14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1: Ffermydd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1428" y="1144869"/>
            <a:ext cx="5572164" cy="507831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Dyma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ffotograff o ffermdy gyda tho ar siâp pyramid.</a:t>
            </a:r>
          </a:p>
          <a:p>
            <a:endParaRPr lang="cy-GB" dirty="0"/>
          </a:p>
          <a:p>
            <a:endParaRPr lang="cy-GB" dirty="0"/>
          </a:p>
          <a:p>
            <a:endParaRPr lang="cy-GB" dirty="0"/>
          </a:p>
          <a:p>
            <a:endParaRPr lang="cy-GB" dirty="0"/>
          </a:p>
          <a:p>
            <a:endParaRPr lang="cy-GB" dirty="0"/>
          </a:p>
          <a:p>
            <a:endParaRPr lang="cy-GB" dirty="0"/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 model mathemategol disgybl o </a:t>
            </a:r>
            <a:r>
              <a:rPr lang="cy-GB" dirty="0"/>
              <a:t>do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y ffermdy nesaf ato, gyda mesuriadau wedi’u hychwanegu.</a:t>
            </a:r>
          </a:p>
          <a:p>
            <a:endParaRPr lang="cy-GB" i="1" dirty="0"/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 llawr yr atig, ABCD yn y model, yn sgwâr. Mae’r distiau sy’n cynnal y to yn ymylon bloc (prism petryal) EFGHKLMN. E ydi canol AT, F ydi canol BT, G ydi canol CT a H ydi canol DT. 12m ydi hyd holl ymylon y pyramid yn y model.</a:t>
            </a:r>
          </a:p>
          <a:p>
            <a:endParaRPr lang="cy-GB" dirty="0"/>
          </a:p>
          <a:p>
            <a:r>
              <a:rPr lang="cy-GB" b="1" dirty="0"/>
              <a:t>CWESTIWN 1.1</a:t>
            </a:r>
          </a:p>
          <a:p>
            <a:r>
              <a:rPr lang="cy-GB" dirty="0" smtClean="0"/>
              <a:t>Cyfrifwch </a:t>
            </a:r>
            <a:r>
              <a:rPr lang="cy-GB" dirty="0"/>
              <a:t>arwynebedd lawr yr atig, ABCD</a:t>
            </a:r>
            <a:r>
              <a:rPr lang="cy-GB" dirty="0" smtClean="0"/>
              <a:t>.</a:t>
            </a:r>
            <a:endParaRPr lang="cy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783750"/>
            <a:ext cx="2304256" cy="1410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791424"/>
            <a:ext cx="1886114" cy="1402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rydyn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am </a:t>
            </a:r>
            <a:r>
              <a:rPr lang="en-GB" dirty="0" err="1">
                <a:solidFill>
                  <a:schemeClr val="tx1"/>
                </a:solidFill>
              </a:rPr>
              <a:t>ei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wybod</a:t>
            </a:r>
            <a:r>
              <a:rPr lang="en-GB" dirty="0" smtClean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4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5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6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7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</p:spTree>
    <p:extLst>
      <p:ext uri="{BB962C8B-B14F-4D97-AF65-F5344CB8AC3E}">
        <p14:creationId xmlns:p14="http://schemas.microsoft.com/office/powerpoint/2010/main" val="286188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1: Ffermydd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3553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Dyma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ffotograff o ffermdy gyda </a:t>
            </a:r>
            <a:r>
              <a:rPr lang="cy-GB" dirty="0"/>
              <a:t>tho ar siâp pyramid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cy-GB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Mae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model mathemategol disgybl o </a:t>
            </a:r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do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y ffermdy nesaf ato, gyda mesuriadau wedi’u hychwanegu.</a:t>
            </a:r>
          </a:p>
          <a:p>
            <a:endParaRPr lang="en-US" i="1" dirty="0" smtClean="0"/>
          </a:p>
          <a:p>
            <a:r>
              <a:rPr lang="cy-GB" dirty="0" smtClean="0"/>
              <a:t>Mae </a:t>
            </a:r>
            <a:r>
              <a:rPr lang="cy-GB" dirty="0"/>
              <a:t>llawr yr atig, ABCD yn y model, yn sgwâr.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Mae’r distiau sy’n cynnal y to yn ymylon bloc (prism petryal) EFGHKLMN. E ydi canol AT, F ydi canol BT, G ydi canol CT a H ydi canol DT. </a:t>
            </a:r>
            <a:r>
              <a:rPr lang="cy-GB" dirty="0"/>
              <a:t>12m ydi hyd holl ymylon y pyramid yn y model.</a:t>
            </a:r>
          </a:p>
          <a:p>
            <a:endParaRPr lang="en-US" dirty="0"/>
          </a:p>
          <a:p>
            <a:r>
              <a:rPr lang="cy-GB" b="1" dirty="0" smtClean="0">
                <a:solidFill>
                  <a:schemeClr val="bg1">
                    <a:lumMod val="50000"/>
                  </a:schemeClr>
                </a:solidFill>
              </a:rPr>
              <a:t>CWESTIWN </a:t>
            </a:r>
            <a:r>
              <a:rPr lang="cy-GB" b="1" dirty="0" smtClean="0">
                <a:solidFill>
                  <a:schemeClr val="bg1">
                    <a:lumMod val="50000"/>
                  </a:schemeClr>
                </a:solidFill>
              </a:rPr>
              <a:t>1.1</a:t>
            </a:r>
          </a:p>
          <a:p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Cyfrifwch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arwynebedd lawr yr atig, ABCD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783750"/>
            <a:ext cx="2304256" cy="1410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791424"/>
            <a:ext cx="1886114" cy="1402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>
            <a:hlinkClick r:id="rId4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rydyn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am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ei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wybod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5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6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7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</p:spTree>
    <p:extLst>
      <p:ext uri="{BB962C8B-B14F-4D97-AF65-F5344CB8AC3E}">
        <p14:creationId xmlns:p14="http://schemas.microsoft.com/office/powerpoint/2010/main" val="987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1: Ffermydd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3553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Dyma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ffotograff o ffermdy gyda tho ar siâp pyramid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 model mathemategol disgybl o </a:t>
            </a:r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do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y ffermdy nesaf ato, gyda mesuriadau wedi’u hychwanegu.</a:t>
            </a: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Mae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llawr yr atig, ABCD yn y model, yn </a:t>
            </a:r>
            <a:r>
              <a:rPr lang="cy-GB" dirty="0"/>
              <a:t>sgwâr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. Mae’r distiau sy’n cynnal y to yn ymylon bloc (prism petryal) EFGHKLMN. E ydi canol AT, F ydi canol BT, G ydi canol CT a H ydi canol DT. 12m ydi hyd holl ymylon y pyramid yn y model.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b="1" dirty="0" smtClean="0">
                <a:solidFill>
                  <a:schemeClr val="bg1">
                    <a:lumMod val="50000"/>
                  </a:schemeClr>
                </a:solidFill>
              </a:rPr>
              <a:t>CWESTIWN </a:t>
            </a:r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1.1</a:t>
            </a:r>
          </a:p>
          <a:p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Cyfrifwch </a:t>
            </a:r>
            <a:r>
              <a:rPr lang="cy-GB" dirty="0"/>
              <a:t>arwynebedd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lawr yr atig, ABCD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783750"/>
            <a:ext cx="2304256" cy="1410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791424"/>
            <a:ext cx="1886114" cy="1402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>
            <a:hlinkClick r:id="rId4" action="ppaction://hlinksldjump"/>
          </p:cNvPr>
          <p:cNvSpPr/>
          <p:nvPr/>
        </p:nvSpPr>
        <p:spPr>
          <a:xfrm>
            <a:off x="5879640" y="1171000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rydyn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am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ei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wybod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6" name="Rounded Rectangle 15">
            <a:hlinkClick r:id="rId5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6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</a:t>
            </a:r>
            <a:r>
              <a:rPr lang="en-GB" dirty="0" smtClean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hlinkClick r:id="rId7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</p:spTree>
    <p:extLst>
      <p:ext uri="{BB962C8B-B14F-4D97-AF65-F5344CB8AC3E}">
        <p14:creationId xmlns:p14="http://schemas.microsoft.com/office/powerpoint/2010/main" val="3667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1: Ffermydd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83392"/>
            <a:ext cx="5572164" cy="53553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 smtClean="0"/>
              <a:t>Dyma </a:t>
            </a:r>
            <a:r>
              <a:rPr lang="cy-GB" dirty="0"/>
              <a:t>ffotograff o ffermdy gyda tho ar siâp </a:t>
            </a:r>
            <a:r>
              <a:rPr lang="cy-GB" dirty="0" smtClean="0"/>
              <a:t>pyramid.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</a:t>
            </a:r>
            <a:r>
              <a:rPr lang="cy-GB" dirty="0" err="1" smtClean="0"/>
              <a:t>ae</a:t>
            </a:r>
            <a:r>
              <a:rPr lang="cy-GB" dirty="0" smtClean="0"/>
              <a:t> </a:t>
            </a:r>
            <a:r>
              <a:rPr lang="cy-GB" dirty="0"/>
              <a:t>model mathemategol disgybl o </a:t>
            </a:r>
            <a:r>
              <a:rPr lang="cy-GB" b="1" dirty="0"/>
              <a:t>do</a:t>
            </a:r>
            <a:r>
              <a:rPr lang="cy-GB" dirty="0"/>
              <a:t> y ffermdy nesaf ato, gyda mesuriadau wedi’u hychwanegu.</a:t>
            </a:r>
          </a:p>
          <a:p>
            <a:endParaRPr lang="en-US" dirty="0" smtClean="0"/>
          </a:p>
          <a:p>
            <a:r>
              <a:rPr lang="cy-GB" dirty="0"/>
              <a:t>Mae llawr yr atig, ABCD yn y model, yn sgwâr. Mae’r distiau sy’n cynnal y to yn ymylon bloc (prism petryal) EFGHKLMN. E ydi canol AT, F ydi canol BT, G ydi canol CT a H ydi canol DT. 12m ydi hyd holl ymylon y pyramid yn y model.</a:t>
            </a:r>
          </a:p>
          <a:p>
            <a:endParaRPr lang="en-US" dirty="0"/>
          </a:p>
          <a:p>
            <a:r>
              <a:rPr lang="cy-GB" b="1" dirty="0"/>
              <a:t>CWESTIWN 1.1</a:t>
            </a:r>
          </a:p>
          <a:p>
            <a:r>
              <a:rPr lang="cy-GB" dirty="0" smtClean="0"/>
              <a:t>Cyfrifwch </a:t>
            </a:r>
            <a:r>
              <a:rPr lang="cy-GB" dirty="0"/>
              <a:t>arwynebedd lawr yr atig, ABCD.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783750"/>
            <a:ext cx="2304256" cy="1410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791424"/>
            <a:ext cx="1886114" cy="1402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>
            <a:hlinkClick r:id="rId4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rydyn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am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ei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wybod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6" name="Rounded Rectangle 15">
            <a:hlinkClick r:id="rId5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ounded Rectangle 17">
            <a:hlinkClick r:id="rId6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7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</p:spTree>
    <p:extLst>
      <p:ext uri="{BB962C8B-B14F-4D97-AF65-F5344CB8AC3E}">
        <p14:creationId xmlns:p14="http://schemas.microsoft.com/office/powerpoint/2010/main" val="42376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1: Ffermydd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07831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cy-GB" dirty="0" smtClean="0"/>
              <a:t>Mae </a:t>
            </a:r>
            <a:r>
              <a:rPr lang="cy-GB" dirty="0"/>
              <a:t>llawr yr atig, ABCD yn y model, yn sgwâr. Mae’r distiau sy’n cynnal y to yn ymylon bloc (prism petryal) EFGHKLMN. E ydi canol AT, F ydi canol BT, G ydi canol CT a H ydi canol DT. 12m ydi hyd holl ymylon y pyramid yn y model.</a:t>
            </a:r>
          </a:p>
          <a:p>
            <a:endParaRPr lang="en-US" dirty="0"/>
          </a:p>
          <a:p>
            <a:r>
              <a:rPr lang="cy-GB" b="1" dirty="0" smtClean="0"/>
              <a:t>CWESTIWN 1.2</a:t>
            </a:r>
          </a:p>
          <a:p>
            <a:r>
              <a:rPr lang="cy-GB" dirty="0" smtClean="0"/>
              <a:t>Cyfrifwch hyd EF, un o ymylon llorweddol y blocyn.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697" y="1237649"/>
            <a:ext cx="3528392" cy="2623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>
            <a:hlinkClick r:id="rId3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</a:t>
            </a:r>
            <a:r>
              <a:rPr lang="en-GB" dirty="0" smtClean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4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5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ounded Rectangle 17">
            <a:hlinkClick r:id="rId6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</a:t>
            </a:r>
            <a:r>
              <a:rPr lang="en-GB" dirty="0" smtClean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38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1: Ffermydd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0808" y="1144869"/>
            <a:ext cx="5572164" cy="507831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 llawr yr atig, ABCD yn y model, yn sgwâr. Mae’r distiau sy’n cynnal y to yn ymylon bloc (prism petryal) EFGHKLMN. E ydi canol AT, F ydi canol BT, G ydi canol CT a H ydi canol DT. 12m ydi hyd holl ymylon y pyramid yn y model.</a:t>
            </a:r>
          </a:p>
          <a:p>
            <a:endParaRPr lang="en-US" dirty="0"/>
          </a:p>
          <a:p>
            <a:r>
              <a:rPr lang="cy-GB" b="1" dirty="0"/>
              <a:t>CWESTIWN 1.2</a:t>
            </a:r>
          </a:p>
          <a:p>
            <a:r>
              <a:rPr lang="cy-GB" dirty="0"/>
              <a:t>Cyfrifwch hyd EF, un o ymylon llorweddol y blocyn</a:t>
            </a:r>
            <a:r>
              <a:rPr lang="cy-GB" dirty="0" smtClean="0"/>
              <a:t>.</a:t>
            </a:r>
            <a:endParaRPr lang="cy-GB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697" y="1237649"/>
            <a:ext cx="3528392" cy="2623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</a:t>
            </a:r>
            <a:r>
              <a:rPr lang="en-GB" dirty="0" smtClean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</p:spTree>
    <p:extLst>
      <p:ext uri="{BB962C8B-B14F-4D97-AF65-F5344CB8AC3E}">
        <p14:creationId xmlns:p14="http://schemas.microsoft.com/office/powerpoint/2010/main" val="245170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1: Ffermydd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07831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Mae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llawr yr atig, ABCD yn y model, yn sgwâr. </a:t>
            </a:r>
            <a:r>
              <a:rPr lang="cy-GB" dirty="0"/>
              <a:t>Mae’r distiau sy’n cynnal y to yn ymylon bloc (prism petryal) EFGHKLMN. E ydi canol AT, F ydi canol BT,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G ydi canol CT a H ydi canol DT</a:t>
            </a:r>
            <a:r>
              <a:rPr lang="cy-GB" dirty="0"/>
              <a:t>. 12m ydi hyd holl ymylon y pyramid yn y model.</a:t>
            </a:r>
          </a:p>
          <a:p>
            <a:endParaRPr lang="en-US" dirty="0"/>
          </a:p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 1.2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Cyfrifwch hyd EF, un o ymylon llorweddol y blocyn.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697" y="1237649"/>
            <a:ext cx="3528392" cy="2623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>
            <a:hlinkClick r:id="rId3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rydyn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am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ei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wybod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</p:spTree>
    <p:extLst>
      <p:ext uri="{BB962C8B-B14F-4D97-AF65-F5344CB8AC3E}">
        <p14:creationId xmlns:p14="http://schemas.microsoft.com/office/powerpoint/2010/main" val="100287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1: Ffermydd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07831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 llawr yr atig, ABCD yn y model, yn sgwâr. Mae’r distiau sy’n cynnal y to yn ymylon bloc (prism petryal) EFGHKLMN. E ydi canol AT, F ydi canol BT, G ydi canol CT a H ydi canol DT. 12m ydi hyd holl ymylon y pyramid yn y model.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 1.2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Cyfrifwch hyd EF, un o ymylon llorweddol y blocyn.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697" y="1237649"/>
            <a:ext cx="3528392" cy="2623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>
            <a:hlinkClick r:id="rId3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rydyn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am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ei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wybod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6" name="Rounded Rectangle 15">
            <a:hlinkClick r:id="rId4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5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</a:t>
            </a:r>
            <a:r>
              <a:rPr lang="en-GB" dirty="0" smtClean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115616" y="1412776"/>
            <a:ext cx="1675277" cy="223224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90893" y="1412776"/>
            <a:ext cx="484963" cy="226825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953254" y="2549348"/>
            <a:ext cx="1080120" cy="1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1115616" y="3645024"/>
            <a:ext cx="2138556" cy="3600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67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2456</TotalTime>
  <Words>1238</Words>
  <Application>Microsoft Office PowerPoint</Application>
  <PresentationFormat>On-screen Show (4:3)</PresentationFormat>
  <Paragraphs>196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ＭＳ 明朝</vt:lpstr>
      <vt:lpstr>ＭＳ Ｐゴシック</vt:lpstr>
      <vt:lpstr>Arial</vt:lpstr>
      <vt:lpstr>Calibri</vt:lpstr>
      <vt:lpstr>Cambria</vt:lpstr>
      <vt:lpstr>Constantia</vt:lpstr>
      <vt:lpstr>HG明朝E</vt:lpstr>
      <vt:lpstr>Wingdings</vt:lpstr>
      <vt:lpstr>Brooklet</vt:lpstr>
      <vt:lpstr>Uned Fathemateg 1: Ffermydd</vt:lpstr>
      <vt:lpstr>Uned Fathemateg 1: Ffermydd</vt:lpstr>
      <vt:lpstr>Uned Fathemateg 1: Ffermydd</vt:lpstr>
      <vt:lpstr>Uned Fathemateg 1: Ffermydd</vt:lpstr>
      <vt:lpstr>Uned Fathemateg 1: Ffermydd</vt:lpstr>
      <vt:lpstr>Uned Fathemateg 1: Ffermydd</vt:lpstr>
      <vt:lpstr>Uned Fathemateg 1: Ffermydd</vt:lpstr>
      <vt:lpstr>Uned Fathemateg 1: Ffermydd</vt:lpstr>
      <vt:lpstr>Uned Fathemateg 1: Ffermydd</vt:lpstr>
      <vt:lpstr>Uned Fathemateg 1: Ffermydd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Anwen Davies</dc:creator>
  <cp:lastModifiedBy>Bethan Cartwright</cp:lastModifiedBy>
  <cp:revision>70</cp:revision>
  <dcterms:created xsi:type="dcterms:W3CDTF">2010-03-16T17:53:16Z</dcterms:created>
  <dcterms:modified xsi:type="dcterms:W3CDTF">2015-04-27T12:56:58Z</dcterms:modified>
</cp:coreProperties>
</file>