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20: Sgoriau Profion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53997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/>
              <a:t>CWESTIWN 20.1</a:t>
            </a:r>
          </a:p>
          <a:p>
            <a:r>
              <a:rPr lang="cy-GB" sz="1600" dirty="0" smtClean="0"/>
              <a:t>Mae’r diagram isod yn dangos canlyniadau prawf gwyddoniaeth </a:t>
            </a:r>
            <a:r>
              <a:rPr lang="cy-GB" sz="1600" dirty="0"/>
              <a:t>dau grŵp</a:t>
            </a:r>
            <a:r>
              <a:rPr lang="cy-GB" sz="1600" dirty="0" smtClean="0"/>
              <a:t>, wedi’u labelu Grŵp A </a:t>
            </a:r>
            <a:r>
              <a:rPr lang="cy-GB" sz="1600" dirty="0" err="1" smtClean="0"/>
              <a:t>a</a:t>
            </a:r>
            <a:r>
              <a:rPr lang="cy-GB" sz="1600" dirty="0"/>
              <a:t> Grŵp </a:t>
            </a:r>
            <a:r>
              <a:rPr lang="cy-GB" sz="1600" dirty="0" smtClean="0"/>
              <a:t>B. Sgôr </a:t>
            </a:r>
            <a:r>
              <a:rPr lang="cy-GB" sz="1600" dirty="0"/>
              <a:t>cymedrig Grŵp </a:t>
            </a:r>
            <a:r>
              <a:rPr lang="cy-GB" sz="1600" dirty="0" smtClean="0"/>
              <a:t>A ydi 62.0 a </a:t>
            </a:r>
            <a:r>
              <a:rPr lang="cy-GB" sz="1600" dirty="0"/>
              <a:t>chymedr </a:t>
            </a:r>
            <a:r>
              <a:rPr lang="cy-GB" sz="1600" dirty="0" smtClean="0"/>
              <a:t>Grŵp B ydi 64.5. Mae myfyrwyr yn llwyddo yn y prawf hwn gyda sgôr o 50 neu uwch.</a:t>
            </a:r>
          </a:p>
          <a:p>
            <a:endParaRPr lang="cy-GB" sz="1600" dirty="0" smtClean="0"/>
          </a:p>
          <a:p>
            <a:endParaRPr lang="cy-GB" sz="1600" dirty="0" smtClean="0"/>
          </a:p>
          <a:p>
            <a:endParaRPr lang="cy-GB" sz="1600" dirty="0" smtClean="0"/>
          </a:p>
          <a:p>
            <a:endParaRPr lang="cy-GB" sz="1600" dirty="0"/>
          </a:p>
          <a:p>
            <a:endParaRPr lang="cy-GB" sz="1600" dirty="0" smtClean="0"/>
          </a:p>
          <a:p>
            <a:endParaRPr lang="cy-GB" sz="1600" dirty="0" smtClean="0"/>
          </a:p>
          <a:p>
            <a:endParaRPr lang="cy-GB" sz="1600" dirty="0" smtClean="0"/>
          </a:p>
          <a:p>
            <a:endParaRPr lang="cy-GB" sz="1600" dirty="0"/>
          </a:p>
          <a:p>
            <a:endParaRPr lang="cy-GB" sz="1600" dirty="0" smtClean="0"/>
          </a:p>
          <a:p>
            <a:r>
              <a:rPr lang="cy-GB" sz="1600" dirty="0" smtClean="0"/>
              <a:t>Gan edrych ar y diagram, mae’r athro yn honni bob Grŵp B wedi gwneud yn well na Grŵp A yn y prawf hwn.</a:t>
            </a:r>
          </a:p>
          <a:p>
            <a:r>
              <a:rPr lang="cy-GB" sz="1600" dirty="0" smtClean="0"/>
              <a:t>Dydi’r myfyrwyr </a:t>
            </a:r>
            <a:r>
              <a:rPr lang="cy-GB" sz="1600" dirty="0"/>
              <a:t>yn </a:t>
            </a:r>
            <a:r>
              <a:rPr lang="cy-GB" sz="1600" dirty="0" smtClean="0"/>
              <a:t>Grŵp A ddim yn cytuno </a:t>
            </a:r>
            <a:r>
              <a:rPr lang="cy-GB" sz="1600" dirty="0" err="1" smtClean="0"/>
              <a:t>â’u</a:t>
            </a:r>
            <a:r>
              <a:rPr lang="cy-GB" sz="1600" dirty="0" smtClean="0"/>
              <a:t> hathro.</a:t>
            </a:r>
          </a:p>
          <a:p>
            <a:r>
              <a:rPr lang="cy-GB" sz="1600" dirty="0" smtClean="0"/>
              <a:t>Maen </a:t>
            </a:r>
            <a:r>
              <a:rPr lang="cy-GB" sz="1600" dirty="0" err="1" smtClean="0"/>
              <a:t>nhw’n</a:t>
            </a:r>
            <a:r>
              <a:rPr lang="cy-GB" sz="1600" dirty="0" smtClean="0"/>
              <a:t> ceisio darbwyllo’r athro nad </a:t>
            </a:r>
            <a:r>
              <a:rPr lang="cy-GB" sz="1600" dirty="0"/>
              <a:t>ydi </a:t>
            </a:r>
            <a:r>
              <a:rPr lang="cy-GB" sz="1600" dirty="0" smtClean="0"/>
              <a:t>Grŵp B wedi gwneud yn well, o raid.</a:t>
            </a:r>
          </a:p>
          <a:p>
            <a:r>
              <a:rPr lang="cy-GB" sz="1600" dirty="0" smtClean="0"/>
              <a:t>Rhowch un ddadl fathemategol, gan ddefnyddio’r graff, y </a:t>
            </a:r>
            <a:r>
              <a:rPr lang="cy-GB" sz="1600" dirty="0" err="1" smtClean="0"/>
              <a:t>gallai’r</a:t>
            </a:r>
            <a:r>
              <a:rPr lang="cy-GB" sz="1600" dirty="0" smtClean="0"/>
              <a:t> myfyrwyr yng Ngrŵp A ei defnyddio.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043607" y="2674272"/>
            <a:ext cx="3349173" cy="2178086"/>
            <a:chOff x="1043607" y="2791961"/>
            <a:chExt cx="3349173" cy="217808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40" t="9959"/>
            <a:stretch/>
          </p:blipFill>
          <p:spPr>
            <a:xfrm>
              <a:off x="1043607" y="2996952"/>
              <a:ext cx="3182263" cy="1943088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1164730" y="2791961"/>
              <a:ext cx="3061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smtClean="0">
                  <a:latin typeface="Arial" panose="020B0604020202020204" pitchFamily="34" charset="0"/>
                  <a:cs typeface="Arial" panose="020B0604020202020204" pitchFamily="34" charset="0"/>
                </a:rPr>
                <a:t>Sgoriau </a:t>
              </a:r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prawf Gwyddoniaeth</a:t>
              </a:r>
              <a:endParaRPr lang="cy-GB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164730" y="4494744"/>
              <a:ext cx="30611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Sgôr</a:t>
              </a:r>
              <a:endParaRPr lang="cy-GB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31640" y="4754603"/>
              <a:ext cx="30611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Grŵp A               Gr</a:t>
              </a:r>
              <a:r>
                <a:rPr lang="cy-GB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ŵ</a:t>
              </a:r>
              <a:r>
                <a:rPr lang="cy-GB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 B</a:t>
              </a:r>
              <a:endParaRPr lang="cy-GB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20: Sgoriau </a:t>
            </a:r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Profion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50920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</a:rPr>
              <a:t>QUESTION 20.1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The diagram below shows the results on a science test for two groups, </a:t>
            </a:r>
            <a:r>
              <a:rPr lang="en-US" sz="1600" dirty="0" err="1">
                <a:solidFill>
                  <a:schemeClr val="bg1">
                    <a:lumMod val="50000"/>
                  </a:schemeClr>
                </a:solidFill>
              </a:rPr>
              <a:t>labelled</a:t>
            </a:r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 as Group A and Group B.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</a:rPr>
              <a:t>The mean score for Group A is 62.0 and the mean for Group B is 64.5.  Students pass this test when their score is 50 or above.</a:t>
            </a: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Gan edrych ar y diagram, mae’r athro yn honni bob Grŵp B wedi gwneud yn well na Grŵp A yn y prawf hwn.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Dydi’r myfyrwyr yn Grŵp A ddim yn cytuno </a:t>
            </a:r>
            <a:r>
              <a:rPr lang="cy-GB" sz="1600" dirty="0" err="1">
                <a:solidFill>
                  <a:schemeClr val="bg1">
                    <a:lumMod val="50000"/>
                  </a:schemeClr>
                </a:solidFill>
              </a:rPr>
              <a:t>â’u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 hathro.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Maen </a:t>
            </a:r>
            <a:r>
              <a:rPr lang="cy-GB" sz="1600" dirty="0" err="1">
                <a:solidFill>
                  <a:schemeClr val="bg1">
                    <a:lumMod val="50000"/>
                  </a:schemeClr>
                </a:solidFill>
              </a:rPr>
              <a:t>nhw’n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 ceisio darbwyllo’r athro nad ydi Grŵp B wedi gwneud yn well, o raid.</a:t>
            </a:r>
          </a:p>
          <a:p>
            <a:r>
              <a:rPr lang="cy-GB" sz="1600" dirty="0"/>
              <a:t>Rhowch un ddadl fathemategol, gan ddefnyddio’r graff, y </a:t>
            </a:r>
            <a:r>
              <a:rPr lang="cy-GB" sz="1600" dirty="0" err="1"/>
              <a:t>gallai’r</a:t>
            </a:r>
            <a:r>
              <a:rPr lang="cy-GB" sz="1600" dirty="0"/>
              <a:t> myfyrwyr yng Ngrŵp A ei defnyddio.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043607" y="2674272"/>
            <a:ext cx="3349173" cy="2178086"/>
            <a:chOff x="1043607" y="2791961"/>
            <a:chExt cx="3349173" cy="2178086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40" t="9959"/>
            <a:stretch/>
          </p:blipFill>
          <p:spPr>
            <a:xfrm>
              <a:off x="1043607" y="2996952"/>
              <a:ext cx="3182263" cy="1943088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164730" y="2791961"/>
              <a:ext cx="3061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Sgorau prawf Gwyddoniaeth</a:t>
              </a:r>
              <a:endParaRPr lang="cy-GB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164730" y="4494744"/>
              <a:ext cx="30611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Sgôr</a:t>
              </a:r>
              <a:endParaRPr lang="cy-GB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331640" y="4754603"/>
              <a:ext cx="30611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Grŵp A               Gr</a:t>
              </a:r>
              <a:r>
                <a:rPr lang="cy-GB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ŵ</a:t>
              </a:r>
              <a:r>
                <a:rPr lang="cy-GB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 B</a:t>
              </a:r>
              <a:endParaRPr lang="cy-GB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20: Sgoriau </a:t>
            </a:r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Profion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50920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sz="1600" b="1" dirty="0">
                <a:solidFill>
                  <a:schemeClr val="bg1">
                    <a:lumMod val="50000"/>
                  </a:schemeClr>
                </a:solidFill>
              </a:rPr>
              <a:t>CWESTIWN 20.1</a:t>
            </a:r>
          </a:p>
          <a:p>
            <a:r>
              <a:rPr lang="cy-GB" sz="1600" dirty="0"/>
              <a:t>Mae’r diagram isod yn dangos canlyniadau prawf gwyddoniaeth dau grŵp, wedi’u labelu Grŵp A </a:t>
            </a:r>
            <a:r>
              <a:rPr lang="cy-GB" sz="1600" dirty="0" err="1"/>
              <a:t>a</a:t>
            </a:r>
            <a:r>
              <a:rPr lang="cy-GB" sz="1600" dirty="0"/>
              <a:t> Grŵp B. Sgôr cymedrig Grŵp A ydi 62.0 a chymedr Grŵp B ydi 64.5. Mae myfyrwyr yn llwyddo yn y prawf hwn gyda sgôr o 50 neu uwch.</a:t>
            </a: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Gan edrych ar y diagram, mae’r athro yn honni bob Grŵp B wedi gwneud yn well na Grŵp A yn y prawf hwn.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Dydi’r myfyrwyr yn Grŵp A ddim yn cytuno </a:t>
            </a:r>
            <a:r>
              <a:rPr lang="cy-GB" sz="1600" dirty="0" err="1">
                <a:solidFill>
                  <a:schemeClr val="bg1">
                    <a:lumMod val="50000"/>
                  </a:schemeClr>
                </a:solidFill>
              </a:rPr>
              <a:t>â’u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 hathro.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Maen </a:t>
            </a:r>
            <a:r>
              <a:rPr lang="cy-GB" sz="1600" dirty="0" err="1">
                <a:solidFill>
                  <a:schemeClr val="bg1">
                    <a:lumMod val="50000"/>
                  </a:schemeClr>
                </a:solidFill>
              </a:rPr>
              <a:t>nhw’n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 ceisio darbwyllo’r athro nad ydi Grŵp B wedi gwneud yn well, o raid.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Rhowch un ddadl fathemategol, gan ddefnyddio’r graff, y </a:t>
            </a:r>
            <a:r>
              <a:rPr lang="cy-GB" sz="1600" dirty="0" err="1">
                <a:solidFill>
                  <a:schemeClr val="bg1">
                    <a:lumMod val="50000"/>
                  </a:schemeClr>
                </a:solidFill>
              </a:rPr>
              <a:t>gallai’r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 myfyrwyr yng Ngrŵp A ei defnyddio.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043607" y="2674272"/>
            <a:ext cx="3349173" cy="2178086"/>
            <a:chOff x="1043607" y="2791961"/>
            <a:chExt cx="3349173" cy="2178086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40" t="9959"/>
            <a:stretch/>
          </p:blipFill>
          <p:spPr>
            <a:xfrm>
              <a:off x="1043607" y="2996952"/>
              <a:ext cx="3182263" cy="1943088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164730" y="2791961"/>
              <a:ext cx="3061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Sgorau prawf Gwyddoniaeth</a:t>
              </a:r>
              <a:endParaRPr lang="cy-GB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164730" y="4494744"/>
              <a:ext cx="30611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Sgôr</a:t>
              </a:r>
              <a:endParaRPr lang="cy-GB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331640" y="4754603"/>
              <a:ext cx="30611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Grŵp A               Gr</a:t>
              </a:r>
              <a:r>
                <a:rPr lang="cy-GB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ŵ</a:t>
              </a:r>
              <a:r>
                <a:rPr lang="cy-GB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 B</a:t>
              </a:r>
              <a:endParaRPr lang="cy-GB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20: Sgoriau </a:t>
            </a:r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Profion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50920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sz="1600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cy-GB" sz="1600" b="1" dirty="0">
                <a:solidFill>
                  <a:schemeClr val="bg1">
                    <a:lumMod val="50000"/>
                  </a:schemeClr>
                </a:solidFill>
              </a:rPr>
              <a:t>20.1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Mae’r </a:t>
            </a:r>
            <a:r>
              <a:rPr lang="cy-GB" sz="1600" dirty="0"/>
              <a:t>diagram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 isod yn dangos canlyniadau prawf gwyddoniaeth dau grŵp, wedi’u labelu Grŵp A </a:t>
            </a:r>
            <a:r>
              <a:rPr lang="cy-GB" sz="1600" dirty="0" err="1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 Grŵp B. Sgôr </a:t>
            </a:r>
            <a:r>
              <a:rPr lang="cy-GB" sz="1600" dirty="0"/>
              <a:t>cymedrig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 Grŵp A ydi 62.0 a chymedr Grŵp B ydi 64.5. Mae myfyrwyr yn llwyddo yn y prawf hwn gyda sgôr o 50 neu uwch.</a:t>
            </a: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Gan edrych ar y diagram, mae’r athro yn honni bob Grŵp B wedi gwneud yn well na Grŵp A yn y prawf hwn.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Dydi’r myfyrwyr yn Grŵp A ddim yn cytuno </a:t>
            </a:r>
            <a:r>
              <a:rPr lang="cy-GB" sz="1600" dirty="0" err="1">
                <a:solidFill>
                  <a:schemeClr val="bg1">
                    <a:lumMod val="50000"/>
                  </a:schemeClr>
                </a:solidFill>
              </a:rPr>
              <a:t>â’u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 hathro.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Maen </a:t>
            </a:r>
            <a:r>
              <a:rPr lang="cy-GB" sz="1600" dirty="0" err="1">
                <a:solidFill>
                  <a:schemeClr val="bg1">
                    <a:lumMod val="50000"/>
                  </a:schemeClr>
                </a:solidFill>
              </a:rPr>
              <a:t>nhw’n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 ceisio darbwyllo’r athro nad ydi Grŵp B wedi gwneud yn well, o raid.</a:t>
            </a:r>
          </a:p>
          <a:p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Rhowch un ddadl fathemategol, gan ddefnyddio’r graff, y </a:t>
            </a:r>
            <a:r>
              <a:rPr lang="cy-GB" sz="1600" dirty="0" err="1">
                <a:solidFill>
                  <a:schemeClr val="bg1">
                    <a:lumMod val="50000"/>
                  </a:schemeClr>
                </a:solidFill>
              </a:rPr>
              <a:t>gallai’r</a:t>
            </a:r>
            <a:r>
              <a:rPr lang="cy-GB" sz="1600" dirty="0">
                <a:solidFill>
                  <a:schemeClr val="bg1">
                    <a:lumMod val="50000"/>
                  </a:schemeClr>
                </a:solidFill>
              </a:rPr>
              <a:t> myfyrwyr yng Ngrŵp A ei defnyddio.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043607" y="2674272"/>
            <a:ext cx="3349173" cy="2178086"/>
            <a:chOff x="1043607" y="2791961"/>
            <a:chExt cx="3349173" cy="2178086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40" t="9959"/>
            <a:stretch/>
          </p:blipFill>
          <p:spPr>
            <a:xfrm>
              <a:off x="1043607" y="2996952"/>
              <a:ext cx="3182263" cy="1943088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164730" y="2791961"/>
              <a:ext cx="3061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Sgorau prawf Gwyddoniaeth</a:t>
              </a:r>
              <a:endParaRPr lang="cy-GB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164730" y="4494744"/>
              <a:ext cx="30611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Sgôr</a:t>
              </a:r>
              <a:endParaRPr lang="cy-GB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331640" y="4754603"/>
              <a:ext cx="30611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Grŵp A               Gr</a:t>
              </a:r>
              <a:r>
                <a:rPr lang="cy-GB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ŵ</a:t>
              </a:r>
              <a:r>
                <a:rPr lang="cy-GB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 B</a:t>
              </a:r>
              <a:endParaRPr lang="cy-GB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20: Sgoriau </a:t>
            </a:r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Profion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50920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sz="1600" b="1" dirty="0"/>
              <a:t>CWESTIWN 20.1</a:t>
            </a:r>
          </a:p>
          <a:p>
            <a:r>
              <a:rPr lang="cy-GB" sz="1600" dirty="0"/>
              <a:t>Mae’r diagram isod yn dangos canlyniadau prawf gwyddoniaeth dau grŵp, wedi’u labelu Grŵp A </a:t>
            </a:r>
            <a:r>
              <a:rPr lang="cy-GB" sz="1600" dirty="0" err="1"/>
              <a:t>a</a:t>
            </a:r>
            <a:r>
              <a:rPr lang="cy-GB" sz="1600" dirty="0"/>
              <a:t> Grŵp B. Sgôr cymedrig Grŵp A ydi 62.0 a chymedr Grŵp B ydi 64.5. Mae myfyrwyr yn llwyddo yn y prawf hwn gyda sgôr o 50 neu uwch</a:t>
            </a:r>
            <a:r>
              <a:rPr lang="cy-GB" sz="1600" dirty="0" smtClean="0"/>
              <a:t>.</a:t>
            </a:r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cy-GB" sz="1600" dirty="0"/>
              <a:t>Gan edrych ar y diagram, mae’r athro yn honni bob Grŵp B wedi gwneud yn well na Grŵp A yn y prawf hwn.</a:t>
            </a:r>
          </a:p>
          <a:p>
            <a:r>
              <a:rPr lang="cy-GB" sz="1600" dirty="0"/>
              <a:t>Dydi’r myfyrwyr yn Grŵp A ddim yn cytuno </a:t>
            </a:r>
            <a:r>
              <a:rPr lang="cy-GB" sz="1600" dirty="0" err="1"/>
              <a:t>â’u</a:t>
            </a:r>
            <a:r>
              <a:rPr lang="cy-GB" sz="1600" dirty="0"/>
              <a:t> hathro.</a:t>
            </a:r>
          </a:p>
          <a:p>
            <a:r>
              <a:rPr lang="cy-GB" sz="1600" dirty="0"/>
              <a:t>Maen </a:t>
            </a:r>
            <a:r>
              <a:rPr lang="cy-GB" sz="1600" dirty="0" err="1"/>
              <a:t>nhw’n</a:t>
            </a:r>
            <a:r>
              <a:rPr lang="cy-GB" sz="1600" dirty="0"/>
              <a:t> ceisio darbwyllo’r athro nad ydi Grŵp B wedi gwneud yn well, o raid.</a:t>
            </a:r>
          </a:p>
          <a:p>
            <a:r>
              <a:rPr lang="cy-GB" sz="1600" dirty="0"/>
              <a:t>Rhowch un ddadl fathemategol, gan ddefnyddio’r graff, y </a:t>
            </a:r>
            <a:r>
              <a:rPr lang="cy-GB" sz="1600" dirty="0" err="1"/>
              <a:t>gallai’r</a:t>
            </a:r>
            <a:r>
              <a:rPr lang="cy-GB" sz="1600" dirty="0"/>
              <a:t> myfyrwyr yng Ngrŵp A ei defnyddio.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043607" y="2674272"/>
            <a:ext cx="3349173" cy="2178086"/>
            <a:chOff x="1043607" y="2791961"/>
            <a:chExt cx="3349173" cy="2178086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740" t="9959"/>
            <a:stretch/>
          </p:blipFill>
          <p:spPr>
            <a:xfrm>
              <a:off x="1043607" y="2996952"/>
              <a:ext cx="3182263" cy="1943088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164730" y="2791961"/>
              <a:ext cx="30611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Sgorau prawf Gwyddoniaeth</a:t>
              </a:r>
              <a:endParaRPr lang="cy-GB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164730" y="4494744"/>
              <a:ext cx="30611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Sgôr</a:t>
              </a:r>
              <a:endParaRPr lang="cy-GB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331640" y="4754603"/>
              <a:ext cx="30611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y-GB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Grŵp A               Gr</a:t>
              </a:r>
              <a:r>
                <a:rPr lang="cy-GB" sz="800" b="1" dirty="0">
                  <a:latin typeface="Arial" panose="020B0604020202020204" pitchFamily="34" charset="0"/>
                  <a:cs typeface="Arial" panose="020B0604020202020204" pitchFamily="34" charset="0"/>
                </a:rPr>
                <a:t>ŵ</a:t>
              </a:r>
              <a:r>
                <a:rPr lang="cy-GB" sz="8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p B</a:t>
              </a:r>
              <a:endParaRPr lang="cy-GB" sz="8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2675</TotalTime>
  <Words>850</Words>
  <Application>Microsoft Office PowerPoint</Application>
  <PresentationFormat>On-screen Show (4:3)</PresentationFormat>
  <Paragraphs>120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ＭＳ 明朝</vt:lpstr>
      <vt:lpstr>ＭＳ Ｐゴシック</vt:lpstr>
      <vt:lpstr>Arial</vt:lpstr>
      <vt:lpstr>Calibri</vt:lpstr>
      <vt:lpstr>Cambria</vt:lpstr>
      <vt:lpstr>Constantia</vt:lpstr>
      <vt:lpstr>HG明朝E</vt:lpstr>
      <vt:lpstr>Wingdings</vt:lpstr>
      <vt:lpstr>Brooklet</vt:lpstr>
      <vt:lpstr>Uned Fathemateg 20: Sgoriau Profion</vt:lpstr>
      <vt:lpstr>Uned Fathemateg 20: Sgoriau Profion</vt:lpstr>
      <vt:lpstr>Uned Fathemateg 20: Sgoriau Profion</vt:lpstr>
      <vt:lpstr>Uned Fathemateg 20: Sgoriau Profion</vt:lpstr>
      <vt:lpstr>Uned Fathemateg 20: Sgoriau Profion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Anwen Davies</cp:lastModifiedBy>
  <cp:revision>75</cp:revision>
  <dcterms:created xsi:type="dcterms:W3CDTF">2010-03-16T17:53:16Z</dcterms:created>
  <dcterms:modified xsi:type="dcterms:W3CDTF">2015-04-10T13:47:21Z</dcterms:modified>
</cp:coreProperties>
</file>