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24: Cefnogi’r Arlywydd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4869"/>
            <a:ext cx="5572164" cy="501675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 smtClean="0"/>
              <a:t>CWESTIWN 24.1</a:t>
            </a:r>
          </a:p>
          <a:p>
            <a:r>
              <a:rPr lang="cy-GB" sz="1600" dirty="0" smtClean="0"/>
              <a:t>Yng Ngwlad Zed, cafwyd polau piniwn i fesur y gefnogaeth i’r Arlywydd yn yr etholiad a oedd i ddod. Ar </a:t>
            </a:r>
            <a:r>
              <a:rPr lang="cy-GB" sz="1600" dirty="0"/>
              <a:t>wahân i’w </a:t>
            </a:r>
            <a:r>
              <a:rPr lang="cy-GB" sz="1600" dirty="0" smtClean="0"/>
              <a:t>gilydd, gwnaeth pedwar cyhoeddwr papurau newydd bolau piniwn ledled y wlad. Dyma ganlyniadau’r pedwar pôl piniwn gan y papurau newydd:</a:t>
            </a:r>
          </a:p>
          <a:p>
            <a:r>
              <a:rPr lang="cy-GB" sz="1600" dirty="0" smtClean="0"/>
              <a:t>Papur newydd 1: 36.5% (pôl a wnaed ar Ionawr 6, gyda </a:t>
            </a:r>
            <a:r>
              <a:rPr lang="cy-GB" sz="1600" dirty="0"/>
              <a:t>sampl a ddewiswyd ar hap o </a:t>
            </a:r>
            <a:r>
              <a:rPr lang="cy-GB" sz="1600" dirty="0" smtClean="0"/>
              <a:t>500 o ddinasyddion â hawl i bleidleisio,)</a:t>
            </a:r>
          </a:p>
          <a:p>
            <a:r>
              <a:rPr lang="cy-GB" sz="1600" dirty="0"/>
              <a:t>Papur newydd 2</a:t>
            </a:r>
            <a:r>
              <a:rPr lang="cy-GB" sz="1600" dirty="0" smtClean="0"/>
              <a:t>: 41.0% (pôl </a:t>
            </a:r>
            <a:r>
              <a:rPr lang="cy-GB" sz="1600" dirty="0"/>
              <a:t>a wnaed ar Ionawr </a:t>
            </a:r>
            <a:r>
              <a:rPr lang="cy-GB" sz="1600" dirty="0" smtClean="0"/>
              <a:t>20, </a:t>
            </a:r>
            <a:r>
              <a:rPr lang="cy-GB" sz="1600" dirty="0"/>
              <a:t>gyda sampl a ddewiswyd ar hap o 500 o ddinasyddion â hawl i bleidleisio)</a:t>
            </a:r>
            <a:endParaRPr lang="cy-GB" sz="1600" dirty="0" smtClean="0"/>
          </a:p>
          <a:p>
            <a:r>
              <a:rPr lang="cy-GB" sz="1600" dirty="0"/>
              <a:t>Papur newydd 3</a:t>
            </a:r>
            <a:r>
              <a:rPr lang="cy-GB" sz="1600" dirty="0" smtClean="0"/>
              <a:t>: 39.0% (pôl </a:t>
            </a:r>
            <a:r>
              <a:rPr lang="cy-GB" sz="1600" dirty="0"/>
              <a:t>a wnaed ar Ionawr 20, gyda sampl a ddewiswyd ar hap o </a:t>
            </a:r>
            <a:r>
              <a:rPr lang="cy-GB" sz="1600" dirty="0" smtClean="0"/>
              <a:t>1000 </a:t>
            </a:r>
            <a:r>
              <a:rPr lang="cy-GB" sz="1600" dirty="0"/>
              <a:t>o ddinasyddion â hawl i bleidleisio)</a:t>
            </a:r>
            <a:endParaRPr lang="cy-GB" sz="1600" dirty="0" smtClean="0"/>
          </a:p>
          <a:p>
            <a:r>
              <a:rPr lang="cy-GB" sz="1600" dirty="0"/>
              <a:t>Papur newydd 4</a:t>
            </a:r>
            <a:r>
              <a:rPr lang="cy-GB" sz="1600" dirty="0" smtClean="0"/>
              <a:t>: 44.5% (pôl </a:t>
            </a:r>
            <a:r>
              <a:rPr lang="cy-GB" sz="1600" dirty="0"/>
              <a:t>a wnaed ar Ionawr 20, gyda </a:t>
            </a:r>
            <a:r>
              <a:rPr lang="cy-GB" sz="1600" dirty="0" smtClean="0"/>
              <a:t>1000 o ddarllenwyr yn ffonio i  </a:t>
            </a:r>
            <a:r>
              <a:rPr lang="cy-GB" sz="1600" dirty="0"/>
              <a:t>bleidleisio).</a:t>
            </a:r>
            <a:endParaRPr lang="cy-GB" sz="1600" dirty="0" smtClean="0"/>
          </a:p>
          <a:p>
            <a:r>
              <a:rPr lang="cy-GB" sz="1600" dirty="0" smtClean="0"/>
              <a:t>Canlyniad pa bapur newydd sydd debygol o fod y gorau i ragdybio lefel y gefnogaeth i’r </a:t>
            </a:r>
            <a:r>
              <a:rPr lang="cy-GB" sz="1600" dirty="0" smtClean="0"/>
              <a:t>Arlywydd </a:t>
            </a:r>
            <a:r>
              <a:rPr lang="cy-GB" sz="1600" dirty="0" smtClean="0"/>
              <a:t>petai’r etholiad yn digwydd ar Ionawr 25?</a:t>
            </a:r>
            <a:endParaRPr lang="cy-GB" sz="1600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wybodaeth ddefnyddiol rydyn </a:t>
            </a:r>
            <a:r>
              <a:rPr lang="cy-GB" dirty="0" err="1" smtClean="0">
                <a:solidFill>
                  <a:schemeClr val="tx1"/>
                </a:solidFill>
              </a:rPr>
              <a:t>ni’n</a:t>
            </a:r>
            <a:r>
              <a:rPr lang="cy-GB" dirty="0" smtClean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rydyn ni wedi'i ddysgu?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24: Cefnogi’r Arlywydd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Beth rydyn ni wedi'i ddysgu?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Yn ôl i'r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3980" y="1144869"/>
            <a:ext cx="5572164" cy="501675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>
                <a:solidFill>
                  <a:schemeClr val="bg1">
                    <a:lumMod val="50000"/>
                  </a:schemeClr>
                </a:solidFill>
              </a:rPr>
              <a:t>CWESTIWN 24.1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Yng Ngwlad Zed, cafwyd polau piniwn i fesur y gefnogaeth i’r </a:t>
            </a:r>
            <a:r>
              <a:rPr lang="cy-GB" sz="1600" dirty="0" smtClean="0">
                <a:solidFill>
                  <a:schemeClr val="bg1">
                    <a:lumMod val="50000"/>
                  </a:schemeClr>
                </a:solidFill>
              </a:rPr>
              <a:t>Arlywydd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yn yr etholiad a oedd i ddod. Ar wahân i’w gilydd, gwnaeth pedwar cyhoeddwr papurau newydd bolau piniwn ledled y wlad. Dyma ganlyniadau’r </a:t>
            </a:r>
            <a:r>
              <a:rPr lang="cy-GB" sz="1600" dirty="0" smtClean="0">
                <a:solidFill>
                  <a:schemeClr val="bg1">
                    <a:lumMod val="50000"/>
                  </a:schemeClr>
                </a:solidFill>
              </a:rPr>
              <a:t>pedwar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pôl piniwn gan y papurau newydd: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1: 36.5% (pôl a wnaed ar Ionawr 6, gyda sampl a ddewiswyd ar hap o 500 o ddinasyddion â hawl i bleidleisio,)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2: 41.0% (pôl a wnaed ar Ionawr 20, gyda sampl a ddewiswyd ar hap o 500 o ddinasyddion â hawl i bleidleisio)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3: 39.0% (pôl a wnaed ar Ionawr 20, gyda sampl a ddewiswyd ar hap o 1000 o ddinasyddion â hawl i bleidleisio)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4: 44.5% (pôl a wnaed ar Ionawr 20, gyda 1000 o ddarllenwyr yn ffonio i  bleidleisio).</a:t>
            </a:r>
          </a:p>
          <a:p>
            <a:r>
              <a:rPr lang="cy-GB" sz="1600" dirty="0"/>
              <a:t>Canlyniad pa bapur newydd sydd debygol o fod y gorau i ragdybio lefel y gefnogaeth i’r </a:t>
            </a:r>
            <a:r>
              <a:rPr lang="cy-GB" sz="1600" dirty="0" smtClean="0"/>
              <a:t>Arlywydd </a:t>
            </a:r>
            <a:r>
              <a:rPr lang="cy-GB" sz="1600" dirty="0"/>
              <a:t>petai’r etholiad yn digwydd ar Ionawr 25?</a:t>
            </a:r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24: Cefnogi’r Arlywydd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wybodaeth ddefnyddiol rydyn </a:t>
            </a:r>
            <a:r>
              <a:rPr lang="cy-GB" dirty="0" err="1" smtClean="0">
                <a:solidFill>
                  <a:schemeClr val="tx1"/>
                </a:solidFill>
              </a:rPr>
              <a:t>ni’n</a:t>
            </a:r>
            <a:r>
              <a:rPr lang="cy-GB" dirty="0" smtClean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Beth rydyn ni wedi'i ddysgu?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Yn ôl i'r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sz="1600" b="1" dirty="0">
                <a:solidFill>
                  <a:schemeClr val="bg1">
                    <a:lumMod val="50000"/>
                  </a:schemeClr>
                </a:solidFill>
              </a:rPr>
              <a:t>24.1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Yng Ngwlad Zed, cafwyd polau piniwn i fesur y gefnogaeth i’r </a:t>
            </a:r>
            <a:r>
              <a:rPr lang="cy-GB" sz="1600" dirty="0" smtClean="0">
                <a:solidFill>
                  <a:schemeClr val="bg1">
                    <a:lumMod val="50000"/>
                  </a:schemeClr>
                </a:solidFill>
              </a:rPr>
              <a:t>Arlywydd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yn yr etholiad a oedd i ddod. </a:t>
            </a:r>
            <a:r>
              <a:rPr lang="cy-GB" sz="1600" dirty="0"/>
              <a:t>Ar wahân i’w gilydd, gwnaeth pedwar cyhoeddwr papurau newydd bolau piniwn ledled y wlad. Dyma ganlyniadau’r </a:t>
            </a:r>
            <a:r>
              <a:rPr lang="cy-GB" sz="1600" dirty="0" smtClean="0"/>
              <a:t>pedwar </a:t>
            </a:r>
            <a:r>
              <a:rPr lang="cy-GB" sz="1600" dirty="0"/>
              <a:t>pôl piniwn gan y papurau newydd:</a:t>
            </a:r>
          </a:p>
          <a:p>
            <a:r>
              <a:rPr lang="cy-GB" sz="1600" dirty="0"/>
              <a:t>Papur newydd 1: 36.5% (pôl a wnaed ar Ionawr 6, gyda sampl a ddewiswyd ar hap o 500 o ddinasyddion â hawl i bleidleisio,)</a:t>
            </a:r>
          </a:p>
          <a:p>
            <a:r>
              <a:rPr lang="cy-GB" sz="1600" dirty="0"/>
              <a:t>Papur newydd 2: 41.0% (pôl a wnaed ar Ionawr 20, gyda sampl a ddewiswyd ar hap o 500 o ddinasyddion â hawl i bleidleisio)</a:t>
            </a:r>
          </a:p>
          <a:p>
            <a:r>
              <a:rPr lang="cy-GB" sz="1600" dirty="0"/>
              <a:t>Papur newydd 3: 39.0% (pôl a wnaed ar Ionawr 20, gyda sampl a ddewiswyd ar hap o 1000 o ddinasyddion â hawl i bleidleisio)</a:t>
            </a:r>
          </a:p>
          <a:p>
            <a:r>
              <a:rPr lang="cy-GB" sz="1600" dirty="0"/>
              <a:t>Papur newydd 4: 44.5% (pôl a wnaed ar Ionawr 20, gyda 1000 o ddarllenwyr yn ffonio i  bleidleisio).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Canlyniad pa bapur newydd sydd debygol o fod y gorau i ragdybio lefel y gefnogaeth i’r </a:t>
            </a:r>
            <a:r>
              <a:rPr lang="cy-GB" sz="1600" dirty="0" smtClean="0">
                <a:solidFill>
                  <a:schemeClr val="bg1">
                    <a:lumMod val="50000"/>
                  </a:schemeClr>
                </a:solidFill>
              </a:rPr>
              <a:t>Arlywydd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petai’r </a:t>
            </a:r>
            <a:r>
              <a:rPr lang="cy-GB" sz="1600" dirty="0"/>
              <a:t>etholiad yn digwydd ar Ionawr 25?</a:t>
            </a:r>
          </a:p>
          <a:p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24: Cefnogi’r Arlywydd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Beth rydyn ni wedi'i ddysgu?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Yn ôl i'r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6434" y="1144869"/>
            <a:ext cx="5572164" cy="518603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sz="1600" b="1" dirty="0">
                <a:solidFill>
                  <a:schemeClr val="bg1">
                    <a:lumMod val="50000"/>
                  </a:schemeClr>
                </a:solidFill>
              </a:rPr>
              <a:t>24.1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Yng Ngwlad Zed, cafwyd </a:t>
            </a:r>
            <a:r>
              <a:rPr lang="cy-GB" sz="1600" dirty="0"/>
              <a:t>polau piniwn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i fesur y gefnogaeth i’r </a:t>
            </a:r>
            <a:r>
              <a:rPr lang="cy-GB" sz="1600" dirty="0" smtClean="0">
                <a:solidFill>
                  <a:schemeClr val="bg1">
                    <a:lumMod val="50000"/>
                  </a:schemeClr>
                </a:solidFill>
              </a:rPr>
              <a:t>Arlywydd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yn yr etholiad a oedd i ddod. Ar wahân i’w gilydd, gwnaeth pedwar cyhoeddwr papurau newydd bolau piniwn </a:t>
            </a:r>
            <a:r>
              <a:rPr lang="cy-GB" sz="1600" dirty="0"/>
              <a:t>ledled y wlad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. Dyma ganlyniadau’r </a:t>
            </a:r>
            <a:r>
              <a:rPr lang="cy-GB" sz="1600" dirty="0" smtClean="0">
                <a:solidFill>
                  <a:schemeClr val="bg1">
                    <a:lumMod val="50000"/>
                  </a:schemeClr>
                </a:solidFill>
              </a:rPr>
              <a:t>pedwar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pôl piniwn gan y papurau newydd: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1: 36.5% (pôl a wnaed ar Ionawr 6, gyda </a:t>
            </a:r>
            <a:r>
              <a:rPr lang="cy-GB" sz="1600" dirty="0"/>
              <a:t>sampl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sz="1600" dirty="0"/>
              <a:t>a ddewiswyd ar hap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o 500 o ddinasyddion â hawl i bleidleisio,)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2: 41.0% (pôl a wnaed ar Ionawr 20, gyda sampl a ddewiswyd ar hap o 500 o ddinasyddion â hawl i bleidleisio)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3: 39.0% (pôl a wnaed ar Ionawr 20, gyda sampl a ddewiswyd ar hap o 1000 o ddinasyddion â hawl i bleidleisio)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Papur newydd 4: 44.5% (pôl a wnaed ar Ionawr 20, gyda 1000 o </a:t>
            </a:r>
            <a:r>
              <a:rPr lang="cy-GB" sz="1600" dirty="0"/>
              <a:t>ddarllenwyr yn ffonio i  bleidleisio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).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Canlyniad pa bapur newydd sydd debygol o fod y gorau i ragdybio lefel y gefnogaeth i’r </a:t>
            </a:r>
            <a:r>
              <a:rPr lang="cy-GB" sz="1600" dirty="0" smtClean="0">
                <a:solidFill>
                  <a:schemeClr val="bg1">
                    <a:lumMod val="50000"/>
                  </a:schemeClr>
                </a:solidFill>
              </a:rPr>
              <a:t>Arlywydd 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petai’r etholiad yn digwydd ar Ionawr 25?</a:t>
            </a:r>
          </a:p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24: Cefnogi’r Arlywydd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rydyn ni wedi'i ddysgu?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Yn ôl i'r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1675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/>
              <a:t>CWESTIWN 24.1</a:t>
            </a:r>
          </a:p>
          <a:p>
            <a:r>
              <a:rPr lang="cy-GB" sz="1600" dirty="0"/>
              <a:t>Yng Ngwlad Zed, cafwyd polau piniwn i fesur y gefnogaeth i’r </a:t>
            </a:r>
            <a:r>
              <a:rPr lang="cy-GB" sz="1600" dirty="0" smtClean="0"/>
              <a:t>Arlywydd </a:t>
            </a:r>
            <a:r>
              <a:rPr lang="cy-GB" sz="1600" dirty="0"/>
              <a:t>yn yr etholiad a oedd i ddod. Ar wahân i’w gilydd, gwnaeth pedwar cyhoeddwr papurau newydd bolau piniwn ledled y wlad. Dyma ganlyniadau’r </a:t>
            </a:r>
            <a:r>
              <a:rPr lang="cy-GB" sz="1600" dirty="0" smtClean="0"/>
              <a:t>pedwar </a:t>
            </a:r>
            <a:r>
              <a:rPr lang="cy-GB" sz="1600" dirty="0"/>
              <a:t>pôl piniwn gan y papurau newydd:</a:t>
            </a:r>
          </a:p>
          <a:p>
            <a:r>
              <a:rPr lang="cy-GB" sz="1600" dirty="0"/>
              <a:t>Papur newydd 1: 36.5% (pôl a wnaed ar Ionawr 6, gyda sampl a ddewiswyd ar hap o 500 o ddinasyddion â hawl i bleidleisio,)</a:t>
            </a:r>
          </a:p>
          <a:p>
            <a:r>
              <a:rPr lang="cy-GB" sz="1600" dirty="0"/>
              <a:t>Papur newydd 2: 41.0% (pôl a wnaed ar Ionawr 20, gyda sampl a ddewiswyd ar hap o 500 o ddinasyddion â hawl i bleidleisio)</a:t>
            </a:r>
          </a:p>
          <a:p>
            <a:r>
              <a:rPr lang="cy-GB" sz="1600" dirty="0"/>
              <a:t>Papur newydd 3: 39.0% (pôl a wnaed ar Ionawr 20, gyda sampl a ddewiswyd ar hap o 1000 o ddinasyddion â hawl i bleidleisio)</a:t>
            </a:r>
          </a:p>
          <a:p>
            <a:r>
              <a:rPr lang="cy-GB" sz="1600" dirty="0"/>
              <a:t>Papur newydd 4: 44.5% (pôl a wnaed ar Ionawr 20, gyda 1000 o ddarllenwyr yn ffonio i  bleidleisio).</a:t>
            </a:r>
          </a:p>
          <a:p>
            <a:r>
              <a:rPr lang="cy-GB" sz="1600" dirty="0"/>
              <a:t>Canlyniad pa bapur newydd sydd debygol o fod y gorau i ragdybio lefel y gefnogaeth </a:t>
            </a:r>
            <a:r>
              <a:rPr lang="cy-GB" sz="1600"/>
              <a:t>i’r </a:t>
            </a:r>
            <a:r>
              <a:rPr lang="cy-GB" sz="1600" smtClean="0"/>
              <a:t>Arlywydd </a:t>
            </a:r>
            <a:r>
              <a:rPr lang="cy-GB" sz="1600" dirty="0"/>
              <a:t>petai’r etholiad yn digwydd ar Ionawr 25?</a:t>
            </a: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2456</TotalTime>
  <Words>1126</Words>
  <Application>Microsoft Office PowerPoint</Application>
  <PresentationFormat>On-screen Show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24: Cefnogi’r Arlywydd</vt:lpstr>
      <vt:lpstr>Uned Fathemateg 24: Cefnogi’r Arlywydd</vt:lpstr>
      <vt:lpstr>Uned Fathemateg 24: Cefnogi’r Arlywydd</vt:lpstr>
      <vt:lpstr>Uned Fathemateg 24: Cefnogi’r Arlywydd</vt:lpstr>
      <vt:lpstr>Uned Fathemateg 24: Cefnogi’r Arlywydd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76</cp:revision>
  <dcterms:created xsi:type="dcterms:W3CDTF">2010-03-16T17:53:16Z</dcterms:created>
  <dcterms:modified xsi:type="dcterms:W3CDTF">2015-04-10T14:36:00Z</dcterms:modified>
</cp:coreProperties>
</file>