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6858000" cy="12192000" type="screen4x3"/>
  <p:notesSz cx="6858000" cy="9144000"/>
  <p:defaultTextStyle>
    <a:defPPr>
      <a:defRPr lang="cy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9" d="100"/>
          <a:sy n="49" d="100"/>
        </p:scale>
        <p:origin x="-2770" y="10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514350" y="1995312"/>
            <a:ext cx="5829300" cy="4244626"/>
          </a:xfrm>
        </p:spPr>
        <p:txBody>
          <a:bodyPr anchor="b" anchorCtr="1"/>
          <a:lstStyle>
            <a:lvl1pPr algn="ctr">
              <a:defRPr sz="45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857250" y="6403625"/>
            <a:ext cx="5143499" cy="2943572"/>
          </a:xfrm>
        </p:spPr>
        <p:txBody>
          <a:bodyPr anchorCtr="1"/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6117C4B-7C85-4BB0-86CA-93B5A9527F98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7FBC5D7-C359-4555-BF3C-3DFA134473A5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053357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CF11DE1-4D0F-449C-B5D3-34B8B0868977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79F8FAA-51C7-4926-BBAE-C22CA0422B95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2585692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4907758" y="649114"/>
            <a:ext cx="1478758" cy="10332153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471492" y="649114"/>
            <a:ext cx="4350541" cy="10332153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8B5D3E8-20D9-4370-B155-ABE6149BA5DB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53277C3-86F8-4EDD-A6AF-C2D743BA6FBF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8119750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8F168F-54B8-4240-984C-CFAFCFAA082E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2602A49-AAC7-4176-8F6C-89D90658D219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031849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67916" y="3039538"/>
            <a:ext cx="5915025" cy="5071527"/>
          </a:xfrm>
        </p:spPr>
        <p:txBody>
          <a:bodyPr anchor="b"/>
          <a:lstStyle>
            <a:lvl1pPr>
              <a:defRPr sz="45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67916" y="8159044"/>
            <a:ext cx="5915025" cy="2667003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4CDEDE0-899C-4CFE-8B72-47B9387CD1F4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26B481-2529-4206-987B-AAA07959655D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229808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71492" y="3245553"/>
            <a:ext cx="2914650" cy="77357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3471867" y="3245553"/>
            <a:ext cx="2914650" cy="773571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0707773-0591-4A26-A7E8-7455AE491EDD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DC95AF3-6215-4A37-A1C0-F9C26DDA1EFB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090761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72379" y="649114"/>
            <a:ext cx="5915025" cy="235655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72379" y="2988734"/>
            <a:ext cx="2901254" cy="1464731"/>
          </a:xfrm>
        </p:spPr>
        <p:txBody>
          <a:bodyPr anchor="b"/>
          <a:lstStyle>
            <a:lvl1pPr marL="0" indent="0">
              <a:buNone/>
              <a:defRPr sz="18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72379" y="4453466"/>
            <a:ext cx="2901254" cy="655037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3471867" y="2988734"/>
            <a:ext cx="2915546" cy="1464731"/>
          </a:xfrm>
        </p:spPr>
        <p:txBody>
          <a:bodyPr anchor="b"/>
          <a:lstStyle>
            <a:lvl1pPr marL="0" indent="0">
              <a:buNone/>
              <a:defRPr sz="18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3471867" y="4453466"/>
            <a:ext cx="2915546" cy="655037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14F2653-4E9F-4838-81F7-C96A43016456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F51603C-84A8-4695-9A9C-02E14D5E6801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105408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B393B5D-A6EE-450E-8EA2-951C1E09E0B6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916C8FE-5804-4DB7-B7F6-88A7FDC73B09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1037933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735F66E-B237-4AA1-BC38-5F213F290146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615BB7A-3B35-47D7-90E3-BD50AA87FB5F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5142692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72379" y="812801"/>
            <a:ext cx="2211887" cy="2844798"/>
          </a:xfrm>
        </p:spPr>
        <p:txBody>
          <a:bodyPr anchor="b"/>
          <a:lstStyle>
            <a:lvl1pPr>
              <a:defRPr sz="2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2915546" y="1755428"/>
            <a:ext cx="3471867" cy="866422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72379" y="3657600"/>
            <a:ext cx="2211887" cy="6776152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C63C8FA-F184-472A-8BC4-2C2330FBE9CA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5334A1F-2527-43B5-97C9-918EE8130BD7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3967922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72379" y="812801"/>
            <a:ext cx="2211887" cy="2844798"/>
          </a:xfrm>
        </p:spPr>
        <p:txBody>
          <a:bodyPr anchor="b"/>
          <a:lstStyle>
            <a:lvl1pPr>
              <a:defRPr sz="2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2915546" y="1755428"/>
            <a:ext cx="3471867" cy="8664223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72379" y="3657600"/>
            <a:ext cx="2211887" cy="6776152"/>
          </a:xfrm>
        </p:spPr>
        <p:txBody>
          <a:bodyPr/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5DB9DC4-C997-472B-8E02-72FE3C367965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cy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14FEAE9-D3D4-4F81-A246-6D4BA94982D6}" type="slidenum">
              <a:t>‹#›</a:t>
            </a:fld>
            <a:endParaRPr lang="cy-GB"/>
          </a:p>
        </p:txBody>
      </p:sp>
    </p:spTree>
    <p:extLst>
      <p:ext uri="{BB962C8B-B14F-4D97-AF65-F5344CB8AC3E}">
        <p14:creationId xmlns:p14="http://schemas.microsoft.com/office/powerpoint/2010/main" val="29935301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471492" y="649114"/>
            <a:ext cx="5915025" cy="235655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71492" y="3245553"/>
            <a:ext cx="5915025" cy="77357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471492" y="11300182"/>
            <a:ext cx="1543050" cy="649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y-GB" sz="9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A6EA1355-1931-49BA-B357-C8E7BDCCB85B}" type="datetime1">
              <a:rPr lang="cy-GB"/>
              <a:pPr lvl="0"/>
              <a:t>13/07/2017</a:t>
            </a:fld>
            <a:endParaRPr lang="cy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2271717" y="11300182"/>
            <a:ext cx="2314574" cy="649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y-GB" sz="9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cy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4843467" y="11300182"/>
            <a:ext cx="1543050" cy="649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y-GB" sz="9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B9D365FA-9FAA-4419-8C61-52F1D0A8FF8C}" type="slidenum">
              <a:t>‹#›</a:t>
            </a:fld>
            <a:endParaRPr lang="cy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marL="0" marR="0" lvl="0" indent="0" algn="l" defTabSz="6858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33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171450" marR="0" lvl="0" indent="-171450" algn="l" defTabSz="685800" rtl="0" fontAlgn="auto" hangingPunct="1">
        <a:lnSpc>
          <a:spcPct val="90000"/>
        </a:lnSpc>
        <a:spcBef>
          <a:spcPts val="750"/>
        </a:spcBef>
        <a:spcAft>
          <a:spcPts val="0"/>
        </a:spcAft>
        <a:buSzPct val="100000"/>
        <a:buFont typeface="Arial" pitchFamily="34"/>
        <a:buChar char="•"/>
        <a:tabLst/>
        <a:defRPr lang="en-US" sz="21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514350" marR="0" lvl="1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857250" marR="0" lvl="2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5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200150" marR="0" lvl="3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35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1543050" marR="0" lvl="4" indent="-171450" algn="l" defTabSz="685800" rtl="0" fontAlgn="auto" hangingPunct="1">
        <a:lnSpc>
          <a:spcPct val="90000"/>
        </a:lnSpc>
        <a:spcBef>
          <a:spcPts val="375"/>
        </a:spcBef>
        <a:spcAft>
          <a:spcPts val="0"/>
        </a:spcAft>
        <a:buSzPct val="100000"/>
        <a:buFont typeface="Arial" pitchFamily="34"/>
        <a:buChar char="•"/>
        <a:tabLst/>
        <a:defRPr lang="en-US" sz="135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image" Target="../media/image12.wmf"/><Relationship Id="rId3" Type="http://schemas.openxmlformats.org/officeDocument/2006/relationships/image" Target="../media/image2.wmf"/><Relationship Id="rId7" Type="http://schemas.openxmlformats.org/officeDocument/2006/relationships/image" Target="../media/image6.wmf"/><Relationship Id="rId12" Type="http://schemas.openxmlformats.org/officeDocument/2006/relationships/image" Target="../media/image11.png"/><Relationship Id="rId2" Type="http://schemas.openxmlformats.org/officeDocument/2006/relationships/image" Target="../media/image1.wmf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wmf"/><Relationship Id="rId15" Type="http://schemas.openxmlformats.org/officeDocument/2006/relationships/hyperlink" Target="https://www.google.co.uk/url?sa=i&amp;rct=j&amp;q=&amp;esrc=s&amp;source=images&amp;cd=&amp;cad=rja&amp;uact=8&amp;ved=0ahUKEwiSpp6RsbDUAhUIbD4KHTtYDqwQjRwIBw&amp;url=https://pixabay.com/en/comic-boy-cartoon-happy-2029764/&amp;psig=AFQjCNHO8n4NGWLWdWhY3gRFFE8U78BGhg&amp;ust=1497084650717369" TargetMode="External"/><Relationship Id="rId10" Type="http://schemas.openxmlformats.org/officeDocument/2006/relationships/image" Target="../media/image9.png"/><Relationship Id="rId4" Type="http://schemas.openxmlformats.org/officeDocument/2006/relationships/image" Target="../media/image3.wmf"/><Relationship Id="rId9" Type="http://schemas.openxmlformats.org/officeDocument/2006/relationships/image" Target="../media/image8.wmf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91420" y="41797"/>
            <a:ext cx="6172200" cy="971595"/>
          </a:xfrm>
        </p:spPr>
        <p:txBody>
          <a:bodyPr/>
          <a:lstStyle/>
          <a:p>
            <a:pPr lvl="0"/>
            <a:r>
              <a:rPr lang="en-GB" sz="1600" b="1"/>
              <a:t>Draw a line to the matching picture. One is done as an example.</a:t>
            </a:r>
          </a:p>
        </p:txBody>
      </p:sp>
      <p:pic>
        <p:nvPicPr>
          <p:cNvPr id="3" name="Picture 12" descr="j007925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95170" y="1991288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9" descr="an01326_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4029294" y="1959577"/>
            <a:ext cx="628650" cy="56197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7" descr="hh01061_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233580" y="2011058"/>
            <a:ext cx="628650" cy="495303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6" descr="hh01696_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1920907" y="2034869"/>
            <a:ext cx="647696" cy="514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13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>
          <a:xfrm>
            <a:off x="3046067" y="1856341"/>
            <a:ext cx="928692" cy="761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4" descr="sl01040_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>
          <a:xfrm>
            <a:off x="2733150" y="2031065"/>
            <a:ext cx="428625" cy="42862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3" descr="bd00173_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>
          <a:xfrm>
            <a:off x="667393" y="1953908"/>
            <a:ext cx="409578" cy="60960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10" descr="pe01104_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>
          <a:xfrm>
            <a:off x="4650702" y="1997680"/>
            <a:ext cx="857250" cy="5238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Table 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2030" y="838376"/>
            <a:ext cx="6703164" cy="640080"/>
          </a:xfrm>
          <a:prstGeom prst="rect">
            <a:avLst/>
          </a:prstGeom>
        </p:spPr>
      </p:pic>
      <p:cxnSp>
        <p:nvCxnSpPr>
          <p:cNvPr id="12" name="Straight Connector 19"/>
          <p:cNvCxnSpPr/>
          <p:nvPr/>
        </p:nvCxnSpPr>
        <p:spPr>
          <a:xfrm>
            <a:off x="24231" y="3134051"/>
            <a:ext cx="6858000" cy="0"/>
          </a:xfrm>
          <a:prstGeom prst="straightConnector1">
            <a:avLst/>
          </a:prstGeom>
          <a:noFill/>
          <a:ln w="19046">
            <a:solidFill>
              <a:srgbClr val="000000"/>
            </a:solidFill>
            <a:prstDash val="solid"/>
            <a:miter/>
          </a:ln>
        </p:spPr>
      </p:cxnSp>
      <p:cxnSp>
        <p:nvCxnSpPr>
          <p:cNvPr id="13" name="Straight Arrow Connector 7"/>
          <p:cNvCxnSpPr/>
          <p:nvPr/>
        </p:nvCxnSpPr>
        <p:spPr>
          <a:xfrm flipH="1">
            <a:off x="562493" y="1502011"/>
            <a:ext cx="482236" cy="436745"/>
          </a:xfrm>
          <a:prstGeom prst="straightConnector1">
            <a:avLst/>
          </a:prstGeom>
          <a:noFill/>
          <a:ln w="6345">
            <a:solidFill>
              <a:srgbClr val="000000"/>
            </a:solidFill>
            <a:prstDash val="solid"/>
            <a:miter/>
            <a:tailEnd type="arrow"/>
          </a:ln>
        </p:spPr>
      </p:cxnSp>
      <p:pic>
        <p:nvPicPr>
          <p:cNvPr id="14" name="Picture 5"/>
          <p:cNvPicPr>
            <a:picLocks noChangeAspect="1"/>
          </p:cNvPicPr>
          <p:nvPr/>
        </p:nvPicPr>
        <p:blipFill>
          <a:blip r:embed="rId11"/>
          <a:srcRect/>
          <a:stretch>
            <a:fillRect/>
          </a:stretch>
        </p:blipFill>
        <p:spPr>
          <a:xfrm rot="20665705">
            <a:off x="161300" y="4977819"/>
            <a:ext cx="973433" cy="6257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2"/>
          <a:srcRect/>
          <a:stretch>
            <a:fillRect/>
          </a:stretch>
        </p:blipFill>
        <p:spPr>
          <a:xfrm rot="1819840">
            <a:off x="5474976" y="2025882"/>
            <a:ext cx="599508" cy="4800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" descr="pe01981_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5973510" y="1985948"/>
            <a:ext cx="828675" cy="5715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Content Placeholder 11"/>
          <p:cNvSpPr txBox="1">
            <a:spLocks noGrp="1"/>
          </p:cNvSpPr>
          <p:nvPr>
            <p:ph idx="1"/>
          </p:nvPr>
        </p:nvSpPr>
        <p:spPr>
          <a:xfrm>
            <a:off x="323770" y="3303910"/>
            <a:ext cx="6172200" cy="4604333"/>
          </a:xfrm>
        </p:spPr>
        <p:txBody>
          <a:bodyPr/>
          <a:lstStyle/>
          <a:p>
            <a:pPr marL="0" lvl="0" indent="0">
              <a:buNone/>
            </a:pPr>
            <a:r>
              <a:rPr lang="en-GB" sz="2000" b="1" u="sng"/>
              <a:t>Becky James</a:t>
            </a:r>
          </a:p>
          <a:p>
            <a:pPr marL="0" lvl="0" indent="0">
              <a:buNone/>
            </a:pPr>
            <a:r>
              <a:rPr lang="en-GB" sz="2000"/>
              <a:t>Sion has written about his favourite Welsh sports star – the cyclist Becky James. Your task is to mark Sion’s work according to the success criteria (meini prawf llwyddiant). Add the score up at the end.</a:t>
            </a:r>
          </a:p>
          <a:p>
            <a:pPr marL="0" lvl="0" indent="0">
              <a:buNone/>
            </a:pPr>
            <a:endParaRPr lang="en-GB" sz="1400"/>
          </a:p>
        </p:txBody>
      </p:sp>
      <p:pic>
        <p:nvPicPr>
          <p:cNvPr id="18" name="Picture 2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4244260" y="10087596"/>
            <a:ext cx="2527922" cy="19478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4" descr="Image result for cartoon boy">
            <a:hlinkClick r:id="rId15"/>
          </p:cNvPr>
          <p:cNvPicPr>
            <a:picLocks noChangeAspect="1"/>
          </p:cNvPicPr>
          <p:nvPr/>
        </p:nvPicPr>
        <p:blipFill>
          <a:blip r:embed="rId16"/>
          <a:srcRect/>
          <a:stretch>
            <a:fillRect/>
          </a:stretch>
        </p:blipFill>
        <p:spPr>
          <a:xfrm>
            <a:off x="-19129" y="9854223"/>
            <a:ext cx="1512170" cy="2064824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Rounded Rectangular Callout 2"/>
          <p:cNvSpPr/>
          <p:nvPr/>
        </p:nvSpPr>
        <p:spPr>
          <a:xfrm>
            <a:off x="323770" y="5747525"/>
            <a:ext cx="5071015" cy="2822633"/>
          </a:xfrm>
          <a:custGeom>
            <a:avLst>
              <a:gd name="f0" fmla="val 2516"/>
              <a:gd name="f1" fmla="val 29916"/>
            </a:avLst>
            <a:gdLst>
              <a:gd name="f2" fmla="val 10800000"/>
              <a:gd name="f3" fmla="val 5400000"/>
              <a:gd name="f4" fmla="val 16200000"/>
              <a:gd name="f5" fmla="val 180"/>
              <a:gd name="f6" fmla="val w"/>
              <a:gd name="f7" fmla="val h"/>
              <a:gd name="f8" fmla="val 0"/>
              <a:gd name="f9" fmla="val 21600"/>
              <a:gd name="f10" fmla="+- 0 0 1"/>
              <a:gd name="f11" fmla="val -2147483647"/>
              <a:gd name="f12" fmla="val 2147483647"/>
              <a:gd name="f13" fmla="val 3590"/>
              <a:gd name="f14" fmla="val 8970"/>
              <a:gd name="f15" fmla="val 12630"/>
              <a:gd name="f16" fmla="val 18010"/>
              <a:gd name="f17" fmla="+- 0 0 180"/>
              <a:gd name="f18" fmla="*/ f6 1 21600"/>
              <a:gd name="f19" fmla="*/ f7 1 21600"/>
              <a:gd name="f20" fmla="pin -2147483647 f0 2147483647"/>
              <a:gd name="f21" fmla="pin -2147483647 f1 2147483647"/>
              <a:gd name="f22" fmla="+- 0 0 f13"/>
              <a:gd name="f23" fmla="+- 3590 0 f8"/>
              <a:gd name="f24" fmla="+- 0 0 f3"/>
              <a:gd name="f25" fmla="+- 21600 0 f16"/>
              <a:gd name="f26" fmla="+- 18010 0 f9"/>
              <a:gd name="f27" fmla="*/ f17 f2 1"/>
              <a:gd name="f28" fmla="+- f20 0 10800"/>
              <a:gd name="f29" fmla="+- f21 0 10800"/>
              <a:gd name="f30" fmla="+- f21 0 21600"/>
              <a:gd name="f31" fmla="+- f20 0 21600"/>
              <a:gd name="f32" fmla="val f20"/>
              <a:gd name="f33" fmla="val f21"/>
              <a:gd name="f34" fmla="*/ f20 f18 1"/>
              <a:gd name="f35" fmla="*/ f21 f19 1"/>
              <a:gd name="f36" fmla="*/ 800 f18 1"/>
              <a:gd name="f37" fmla="*/ 20800 f18 1"/>
              <a:gd name="f38" fmla="*/ 20800 f19 1"/>
              <a:gd name="f39" fmla="*/ 800 f19 1"/>
              <a:gd name="f40" fmla="abs f22"/>
              <a:gd name="f41" fmla="abs f23"/>
              <a:gd name="f42" fmla="?: f22 f24 f3"/>
              <a:gd name="f43" fmla="?: f22 f3 f24"/>
              <a:gd name="f44" fmla="?: f22 f4 f3"/>
              <a:gd name="f45" fmla="?: f22 f3 f4"/>
              <a:gd name="f46" fmla="abs f25"/>
              <a:gd name="f47" fmla="?: f23 f24 f3"/>
              <a:gd name="f48" fmla="?: f23 f3 f24"/>
              <a:gd name="f49" fmla="?: f25 0 f2"/>
              <a:gd name="f50" fmla="?: f25 f2 0"/>
              <a:gd name="f51" fmla="abs f26"/>
              <a:gd name="f52" fmla="?: f25 f24 f3"/>
              <a:gd name="f53" fmla="?: f25 f3 f24"/>
              <a:gd name="f54" fmla="?: f25 f4 f3"/>
              <a:gd name="f55" fmla="?: f25 f3 f4"/>
              <a:gd name="f56" fmla="?: f26 f24 f3"/>
              <a:gd name="f57" fmla="?: f26 f3 f24"/>
              <a:gd name="f58" fmla="?: f22 0 f2"/>
              <a:gd name="f59" fmla="?: f22 f2 0"/>
              <a:gd name="f60" fmla="*/ f27 1 f5"/>
              <a:gd name="f61" fmla="abs f28"/>
              <a:gd name="f62" fmla="abs f29"/>
              <a:gd name="f63" fmla="?: f22 f45 f44"/>
              <a:gd name="f64" fmla="?: f22 f44 f45"/>
              <a:gd name="f65" fmla="?: f23 f43 f42"/>
              <a:gd name="f66" fmla="?: f23 f50 f49"/>
              <a:gd name="f67" fmla="?: f23 f49 f50"/>
              <a:gd name="f68" fmla="?: f25 f47 f48"/>
              <a:gd name="f69" fmla="?: f25 f55 f54"/>
              <a:gd name="f70" fmla="?: f25 f54 f55"/>
              <a:gd name="f71" fmla="?: f26 f53 f52"/>
              <a:gd name="f72" fmla="?: f26 f59 f58"/>
              <a:gd name="f73" fmla="?: f26 f58 f59"/>
              <a:gd name="f74" fmla="?: f22 f56 f57"/>
              <a:gd name="f75" fmla="*/ f32 f18 1"/>
              <a:gd name="f76" fmla="*/ f33 f19 1"/>
              <a:gd name="f77" fmla="+- f60 0 f3"/>
              <a:gd name="f78" fmla="+- f61 0 f62"/>
              <a:gd name="f79" fmla="+- f62 0 f61"/>
              <a:gd name="f80" fmla="?: f23 f64 f63"/>
              <a:gd name="f81" fmla="?: f25 f66 f67"/>
              <a:gd name="f82" fmla="?: f26 f70 f69"/>
              <a:gd name="f83" fmla="?: f22 f72 f73"/>
              <a:gd name="f84" fmla="?: f29 f10 f78"/>
              <a:gd name="f85" fmla="?: f29 f78 f10"/>
              <a:gd name="f86" fmla="?: f28 f10 f79"/>
              <a:gd name="f87" fmla="?: f28 f79 f10"/>
              <a:gd name="f88" fmla="?: f20 f10 f84"/>
              <a:gd name="f89" fmla="?: f20 f10 f85"/>
              <a:gd name="f90" fmla="?: f30 f86 f10"/>
              <a:gd name="f91" fmla="?: f30 f87 f10"/>
              <a:gd name="f92" fmla="?: f31 f85 f10"/>
              <a:gd name="f93" fmla="?: f31 f84 f10"/>
              <a:gd name="f94" fmla="?: f21 f10 f87"/>
              <a:gd name="f95" fmla="?: f21 f10 f86"/>
              <a:gd name="f96" fmla="?: f88 f20 0"/>
              <a:gd name="f97" fmla="?: f88 f21 6280"/>
              <a:gd name="f98" fmla="?: f89 f20 0"/>
              <a:gd name="f99" fmla="?: f89 f21 15320"/>
              <a:gd name="f100" fmla="?: f90 f20 6280"/>
              <a:gd name="f101" fmla="?: f90 f21 21600"/>
              <a:gd name="f102" fmla="?: f91 f20 15320"/>
              <a:gd name="f103" fmla="?: f91 f21 21600"/>
              <a:gd name="f104" fmla="?: f92 f20 21600"/>
              <a:gd name="f105" fmla="?: f92 f21 15320"/>
              <a:gd name="f106" fmla="?: f93 f20 21600"/>
              <a:gd name="f107" fmla="?: f93 f21 6280"/>
              <a:gd name="f108" fmla="?: f94 f20 15320"/>
              <a:gd name="f109" fmla="?: f94 f21 0"/>
              <a:gd name="f110" fmla="?: f95 f20 6280"/>
              <a:gd name="f111" fmla="?: f95 f21 0"/>
            </a:gdLst>
            <a:ahLst>
              <a:ahXY gdRefX="f0" minX="f11" maxX="f12" gdRefY="f1" minY="f11" maxY="f12">
                <a:pos x="f34" y="f3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77">
                <a:pos x="f75" y="f76"/>
              </a:cxn>
            </a:cxnLst>
            <a:rect l="f36" t="f39" r="f37" b="f38"/>
            <a:pathLst>
              <a:path w="21600" h="21600">
                <a:moveTo>
                  <a:pt x="f13" y="f8"/>
                </a:moveTo>
                <a:arcTo wR="f40" hR="f41" stAng="f80" swAng="f65"/>
                <a:lnTo>
                  <a:pt x="f96" y="f97"/>
                </a:lnTo>
                <a:lnTo>
                  <a:pt x="f8" y="f14"/>
                </a:lnTo>
                <a:lnTo>
                  <a:pt x="f8" y="f15"/>
                </a:lnTo>
                <a:lnTo>
                  <a:pt x="f98" y="f99"/>
                </a:lnTo>
                <a:lnTo>
                  <a:pt x="f8" y="f16"/>
                </a:lnTo>
                <a:arcTo wR="f41" hR="f46" stAng="f81" swAng="f68"/>
                <a:lnTo>
                  <a:pt x="f100" y="f101"/>
                </a:lnTo>
                <a:lnTo>
                  <a:pt x="f14" y="f9"/>
                </a:lnTo>
                <a:lnTo>
                  <a:pt x="f15" y="f9"/>
                </a:lnTo>
                <a:lnTo>
                  <a:pt x="f102" y="f103"/>
                </a:lnTo>
                <a:lnTo>
                  <a:pt x="f16" y="f9"/>
                </a:lnTo>
                <a:arcTo wR="f46" hR="f51" stAng="f82" swAng="f71"/>
                <a:lnTo>
                  <a:pt x="f104" y="f105"/>
                </a:lnTo>
                <a:lnTo>
                  <a:pt x="f9" y="f15"/>
                </a:lnTo>
                <a:lnTo>
                  <a:pt x="f9" y="f14"/>
                </a:lnTo>
                <a:lnTo>
                  <a:pt x="f106" y="f107"/>
                </a:lnTo>
                <a:lnTo>
                  <a:pt x="f9" y="f13"/>
                </a:lnTo>
                <a:arcTo wR="f51" hR="f40" stAng="f83" swAng="f74"/>
                <a:lnTo>
                  <a:pt x="f108" y="f109"/>
                </a:lnTo>
                <a:lnTo>
                  <a:pt x="f15" y="f8"/>
                </a:lnTo>
                <a:lnTo>
                  <a:pt x="f14" y="f8"/>
                </a:lnTo>
                <a:lnTo>
                  <a:pt x="f110" y="f111"/>
                </a:lnTo>
                <a:close/>
              </a:path>
            </a:pathLst>
          </a:custGeom>
          <a:solidFill>
            <a:srgbClr val="FFFFFF"/>
          </a:solidFill>
          <a:ln w="12701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Yn fy marn i dw i’n caru Becky James! </a:t>
            </a:r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Mae hi’n chwaraewraig anhygoel. </a:t>
            </a: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Heb os nac oni bai Becky James ydy fy hoff bersonoliaeth chwaraeon. </a:t>
            </a:r>
            <a:endParaRPr lang="en-GB" sz="12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Mae hi’n wych!  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1335289" y="11395042"/>
            <a:ext cx="2795713" cy="619176"/>
          </a:xfrm>
          <a:custGeom>
            <a:avLst>
              <a:gd name="f0" fmla="val 3600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2E75B6"/>
          </a:solidFill>
          <a:ln w="12701">
            <a:solidFill>
              <a:srgbClr val="00206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chwaraewraig  </a:t>
            </a:r>
            <a:r>
              <a:rPr lang="en-GB" sz="1600" b="0" i="1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/</a:t>
            </a:r>
            <a:r>
              <a:rPr lang="en-GB" sz="16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lang="en-GB" sz="1600" b="0" i="1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sportswoman</a:t>
            </a: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bersonoliaeth </a:t>
            </a:r>
            <a:r>
              <a:rPr lang="en-GB" sz="1600" b="0" i="1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 / personality</a:t>
            </a:r>
          </a:p>
        </p:txBody>
      </p:sp>
      <p:sp>
        <p:nvSpPr>
          <p:cNvPr id="22" name="Round Diagonal Corner Rectangle 4"/>
          <p:cNvSpPr/>
          <p:nvPr/>
        </p:nvSpPr>
        <p:spPr>
          <a:xfrm>
            <a:off x="1528456" y="9449052"/>
            <a:ext cx="2553397" cy="1612480"/>
          </a:xfrm>
          <a:custGeom>
            <a:avLst>
              <a:gd name="f9" fmla="val 16667"/>
              <a:gd name="f10" fmla="val 0"/>
            </a:avLst>
            <a:gdLst>
              <a:gd name="f2" fmla="val 10800000"/>
              <a:gd name="f3" fmla="val 5400000"/>
              <a:gd name="f4" fmla="val 16200000"/>
              <a:gd name="f5" fmla="val w"/>
              <a:gd name="f6" fmla="val h"/>
              <a:gd name="f7" fmla="val ss"/>
              <a:gd name="f8" fmla="val 0"/>
              <a:gd name="f9" fmla="val 16667"/>
              <a:gd name="f10" fmla="val 0"/>
              <a:gd name="f11" fmla="abs f5"/>
              <a:gd name="f12" fmla="abs f6"/>
              <a:gd name="f13" fmla="abs f7"/>
              <a:gd name="f14" fmla="val f8"/>
              <a:gd name="f15" fmla="val f9"/>
              <a:gd name="f16" fmla="val f10"/>
              <a:gd name="f17" fmla="?: f11 f5 1"/>
              <a:gd name="f18" fmla="?: f12 f6 1"/>
              <a:gd name="f19" fmla="?: f13 f7 1"/>
              <a:gd name="f20" fmla="*/ f17 1 21600"/>
              <a:gd name="f21" fmla="*/ f18 1 21600"/>
              <a:gd name="f22" fmla="*/ 21600 f17 1"/>
              <a:gd name="f23" fmla="*/ 21600 f18 1"/>
              <a:gd name="f24" fmla="min f21 f20"/>
              <a:gd name="f25" fmla="*/ f22 1 f19"/>
              <a:gd name="f26" fmla="*/ f23 1 f19"/>
              <a:gd name="f27" fmla="val f25"/>
              <a:gd name="f28" fmla="val f26"/>
              <a:gd name="f29" fmla="*/ f14 f24 1"/>
              <a:gd name="f30" fmla="+- f28 0 f14"/>
              <a:gd name="f31" fmla="+- f27 0 f14"/>
              <a:gd name="f32" fmla="*/ f27 f24 1"/>
              <a:gd name="f33" fmla="*/ f28 f24 1"/>
              <a:gd name="f34" fmla="min f31 f30"/>
              <a:gd name="f35" fmla="*/ f34 f15 1"/>
              <a:gd name="f36" fmla="*/ f34 f16 1"/>
              <a:gd name="f37" fmla="*/ f35 1 100000"/>
              <a:gd name="f38" fmla="*/ f36 1 100000"/>
              <a:gd name="f39" fmla="+- f28 0 f37"/>
              <a:gd name="f40" fmla="+- f27 0 f38"/>
              <a:gd name="f41" fmla="*/ f37 29289 1"/>
              <a:gd name="f42" fmla="*/ f38 29289 1"/>
              <a:gd name="f43" fmla="*/ f37 f24 1"/>
              <a:gd name="f44" fmla="*/ f38 f24 1"/>
              <a:gd name="f45" fmla="*/ f41 1 100000"/>
              <a:gd name="f46" fmla="*/ f42 1 100000"/>
              <a:gd name="f47" fmla="*/ f40 f24 1"/>
              <a:gd name="f48" fmla="*/ f39 f24 1"/>
              <a:gd name="f49" fmla="+- f45 0 f46"/>
              <a:gd name="f50" fmla="?: f49 f45 f46"/>
              <a:gd name="f51" fmla="+- f27 0 f50"/>
              <a:gd name="f52" fmla="+- f28 0 f50"/>
              <a:gd name="f53" fmla="*/ f50 f24 1"/>
              <a:gd name="f54" fmla="*/ f51 f24 1"/>
              <a:gd name="f55" fmla="*/ f52 f24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53" t="f53" r="f54" b="f55"/>
            <a:pathLst>
              <a:path>
                <a:moveTo>
                  <a:pt x="f43" y="f29"/>
                </a:moveTo>
                <a:lnTo>
                  <a:pt x="f47" y="f29"/>
                </a:lnTo>
                <a:arcTo wR="f44" hR="f44" stAng="f4" swAng="f3"/>
                <a:lnTo>
                  <a:pt x="f32" y="f48"/>
                </a:lnTo>
                <a:arcTo wR="f43" hR="f43" stAng="f8" swAng="f3"/>
                <a:lnTo>
                  <a:pt x="f44" y="f33"/>
                </a:lnTo>
                <a:arcTo wR="f44" hR="f44" stAng="f3" swAng="f3"/>
                <a:lnTo>
                  <a:pt x="f29" y="f43"/>
                </a:lnTo>
                <a:arcTo wR="f43" hR="f43" stAng="f2" swAng="f3"/>
                <a:close/>
              </a:path>
            </a:pathLst>
          </a:custGeom>
          <a:solidFill>
            <a:srgbClr val="00B050"/>
          </a:solidFill>
          <a:ln w="12701">
            <a:solidFill>
              <a:srgbClr val="00B05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1" i="0" u="sng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Meini Prawf Llwyddiant</a:t>
            </a: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Phrases – 5 points</a:t>
            </a: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Opinion – 4 points</a:t>
            </a: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rPr>
              <a:t>Adjectives – 4 points</a:t>
            </a:r>
          </a:p>
        </p:txBody>
      </p:sp>
      <p:sp>
        <p:nvSpPr>
          <p:cNvPr id="23" name="Folded Corner 6"/>
          <p:cNvSpPr/>
          <p:nvPr/>
        </p:nvSpPr>
        <p:spPr>
          <a:xfrm>
            <a:off x="5508217" y="5612349"/>
            <a:ext cx="1263956" cy="2957809"/>
          </a:xfrm>
          <a:custGeom>
            <a:avLst>
              <a:gd name="f5" fmla="val 16667"/>
            </a:avLst>
            <a:gdLst>
              <a:gd name="f1" fmla="val w"/>
              <a:gd name="f2" fmla="val h"/>
              <a:gd name="f3" fmla="val ss"/>
              <a:gd name="f4" fmla="val 0"/>
              <a:gd name="f5" fmla="val 16667"/>
              <a:gd name="f6" fmla="abs f1"/>
              <a:gd name="f7" fmla="abs f2"/>
              <a:gd name="f8" fmla="abs f3"/>
              <a:gd name="f9" fmla="val f4"/>
              <a:gd name="f10" fmla="val f5"/>
              <a:gd name="f11" fmla="?: f6 f1 1"/>
              <a:gd name="f12" fmla="?: f7 f2 1"/>
              <a:gd name="f13" fmla="?: f8 f3 1"/>
              <a:gd name="f14" fmla="*/ f11 1 21600"/>
              <a:gd name="f15" fmla="*/ f12 1 21600"/>
              <a:gd name="f16" fmla="*/ 21600 f11 1"/>
              <a:gd name="f17" fmla="*/ 21600 f12 1"/>
              <a:gd name="f18" fmla="min f15 f14"/>
              <a:gd name="f19" fmla="*/ f16 1 f13"/>
              <a:gd name="f20" fmla="*/ f17 1 f13"/>
              <a:gd name="f21" fmla="val f19"/>
              <a:gd name="f22" fmla="val f20"/>
              <a:gd name="f23" fmla="*/ f9 f18 1"/>
              <a:gd name="f24" fmla="+- f22 0 f9"/>
              <a:gd name="f25" fmla="+- f21 0 f9"/>
              <a:gd name="f26" fmla="*/ f21 f18 1"/>
              <a:gd name="f27" fmla="*/ f22 f18 1"/>
              <a:gd name="f28" fmla="min f25 f24"/>
              <a:gd name="f29" fmla="*/ f28 f10 1"/>
              <a:gd name="f30" fmla="*/ f29 1 100000"/>
              <a:gd name="f31" fmla="*/ f30 1 5"/>
              <a:gd name="f32" fmla="+- f21 0 f30"/>
              <a:gd name="f33" fmla="+- f22 0 f30"/>
              <a:gd name="f34" fmla="+- f32 f31 0"/>
              <a:gd name="f35" fmla="+- f33 f31 0"/>
              <a:gd name="f36" fmla="*/ f33 f18 1"/>
              <a:gd name="f37" fmla="*/ f32 f18 1"/>
              <a:gd name="f38" fmla="*/ f34 f18 1"/>
              <a:gd name="f39" fmla="*/ f35 f18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23" t="f23" r="f26" b="f36"/>
            <a:pathLst>
              <a:path stroke="0">
                <a:moveTo>
                  <a:pt x="f23" y="f23"/>
                </a:moveTo>
                <a:lnTo>
                  <a:pt x="f26" y="f23"/>
                </a:lnTo>
                <a:lnTo>
                  <a:pt x="f26" y="f36"/>
                </a:lnTo>
                <a:lnTo>
                  <a:pt x="f37" y="f27"/>
                </a:lnTo>
                <a:lnTo>
                  <a:pt x="f23" y="f27"/>
                </a:lnTo>
                <a:close/>
              </a:path>
              <a:path stroke="0">
                <a:moveTo>
                  <a:pt x="f37" y="f27"/>
                </a:moveTo>
                <a:lnTo>
                  <a:pt x="f38" y="f39"/>
                </a:lnTo>
                <a:lnTo>
                  <a:pt x="f26" y="f36"/>
                </a:lnTo>
                <a:close/>
              </a:path>
              <a:path fill="none">
                <a:moveTo>
                  <a:pt x="f37" y="f27"/>
                </a:moveTo>
                <a:lnTo>
                  <a:pt x="f38" y="f39"/>
                </a:lnTo>
                <a:lnTo>
                  <a:pt x="f26" y="f36"/>
                </a:lnTo>
                <a:lnTo>
                  <a:pt x="f37" y="f27"/>
                </a:lnTo>
                <a:lnTo>
                  <a:pt x="f23" y="f27"/>
                </a:lnTo>
                <a:lnTo>
                  <a:pt x="f23" y="f23"/>
                </a:lnTo>
                <a:lnTo>
                  <a:pt x="f26" y="f23"/>
                </a:lnTo>
                <a:lnTo>
                  <a:pt x="f26" y="f36"/>
                </a:lnTo>
              </a:path>
            </a:pathLst>
          </a:custGeom>
          <a:solidFill>
            <a:srgbClr val="FFFFFF"/>
          </a:solidFill>
          <a:ln w="12701">
            <a:solidFill>
              <a:srgbClr val="00B05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B050"/>
                </a:solidFill>
                <a:uFillTx/>
                <a:latin typeface="Calibri"/>
              </a:rPr>
              <a:t>Sawl pwynt / </a:t>
            </a:r>
            <a:r>
              <a:rPr lang="en-GB" sz="1800" b="0" i="1" u="none" strike="noStrike" kern="1200" cap="none" spc="0" baseline="0">
                <a:solidFill>
                  <a:srgbClr val="00B050"/>
                </a:solidFill>
                <a:uFillTx/>
                <a:latin typeface="Calibri"/>
              </a:rPr>
              <a:t>How many points</a:t>
            </a:r>
            <a:r>
              <a:rPr lang="en-GB" sz="1800" b="0" i="0" u="none" strike="noStrike" kern="1200" cap="none" spc="0" baseline="0">
                <a:solidFill>
                  <a:srgbClr val="00B050"/>
                </a:solidFill>
                <a:uFillTx/>
                <a:latin typeface="Calibri"/>
              </a:rPr>
              <a:t>:</a:t>
            </a: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7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  <a:p>
            <a:pPr marL="0" marR="0" lvl="0" indent="0" algn="ct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000" b="0" i="0" u="none" strike="noStrike" kern="1200" cap="none" spc="0" baseline="0">
                <a:solidFill>
                  <a:srgbClr val="00B050"/>
                </a:solidFill>
                <a:uFillTx/>
                <a:latin typeface="Calibri"/>
              </a:rPr>
              <a:t>______</a:t>
            </a:r>
            <a:endParaRPr lang="en-GB" sz="1800" b="0" i="0" u="none" strike="noStrike" kern="1200" cap="none" spc="0" baseline="0">
              <a:solidFill>
                <a:srgbClr val="00B050"/>
              </a:solidFill>
              <a:uFillTx/>
              <a:latin typeface="Calibri"/>
            </a:endParaRPr>
          </a:p>
        </p:txBody>
      </p:sp>
      <p:sp>
        <p:nvSpPr>
          <p:cNvPr id="24" name="Slide Number Placeholder 8"/>
          <p:cNvSpPr txBox="1"/>
          <p:nvPr/>
        </p:nvSpPr>
        <p:spPr>
          <a:xfrm>
            <a:off x="4824328" y="9516197"/>
            <a:ext cx="1543050" cy="649114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/>
          <a:p>
            <a:pPr marL="0" marR="0" lvl="0" indent="0" algn="r" defTabSz="4572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8BCF3C5-C2AD-45EC-BA7C-C104C4261054}" type="slidenum">
              <a:t>1</a:t>
            </a:fld>
            <a:endParaRPr lang="en-GB" sz="900" b="0" i="0" u="none" strike="noStrike" kern="1200" cap="none" spc="0" baseline="0">
              <a:solidFill>
                <a:srgbClr val="898989"/>
              </a:solidFill>
              <a:uFillTx/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Office%20Theme</Template>
  <TotalTime>3</TotalTime>
  <Words>119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Draw a line to the matching picture. One is done as an example.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Draw a line to the matching picture. One is done as an example.</dc:title>
  <dc:creator>Lowri Newman</dc:creator>
  <cp:lastModifiedBy>Roberts Heddwen Vaughan (GwE)</cp:lastModifiedBy>
  <cp:revision>1</cp:revision>
  <dcterms:created xsi:type="dcterms:W3CDTF">2017-06-14T10:27:40Z</dcterms:created>
  <dcterms:modified xsi:type="dcterms:W3CDTF">2017-07-13T14:16:26Z</dcterms:modified>
</cp:coreProperties>
</file>