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12192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722" y="1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514350" y="1995312"/>
            <a:ext cx="5829300" cy="4244626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857250" y="6403625"/>
            <a:ext cx="5143499" cy="2943572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A67258-2DAE-40C0-92D2-65E10D366CB1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431B85-90EE-4D83-915C-4D9367764C7A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89914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F686EA-4FE6-489D-996A-1535FB092E13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48B3F0-BE8E-4935-B7AF-20969E43B9E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379394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4907758" y="649114"/>
            <a:ext cx="1478758" cy="1033215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71492" y="649114"/>
            <a:ext cx="4350541" cy="103321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B27A66-631D-4F20-934B-BB17A0C6B55F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133D4A-3CFC-458A-8FC3-06672D5D8ED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037900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BD23A7-B630-453A-BA71-5CC24F066F3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2E49AA-B858-437B-9F75-F7F01A05B0A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820345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916" y="3039538"/>
            <a:ext cx="5915025" cy="5071527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67916" y="8159044"/>
            <a:ext cx="5915025" cy="2667003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CD6B96-3C1E-4E78-BF21-9F349DE8A888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ADCD8D-52EB-4B92-B227-1479171F493B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80806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71492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3471867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C69FBD-8E33-495E-BAD4-E5C9B340667A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FFD65E-6338-4078-84A2-EEBDE41C530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389380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649114"/>
            <a:ext cx="5915025" cy="235655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2379" y="2988734"/>
            <a:ext cx="2901254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379" y="4453466"/>
            <a:ext cx="2901254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3471867" y="2988734"/>
            <a:ext cx="2915546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3471867" y="4453466"/>
            <a:ext cx="291554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F05B61-E6C2-4CE3-BC07-2F1632C2E9C9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64A047-5AF6-4167-ACD4-9FB0CF82CA3E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970037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7D78CA-40DC-4A58-A2BF-26F1B0A911A1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81990E-7877-46DD-9185-D2CFC6259E4C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962018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1C1AF0-3324-4814-91C0-B7FFDF38F50A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FF202A-B0F9-4B42-8B48-F8F7F5272B0A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776560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DB31DA-99B9-461D-A47A-50F0A1E7AF21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FAD833-7116-4069-9DB9-75C21DF3008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06523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A049F8-2919-43A9-AA1D-A333831326A5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7FA973-9E97-427F-A698-B6977CB11CD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616688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71492" y="649114"/>
            <a:ext cx="5915025" cy="235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1492" y="3245553"/>
            <a:ext cx="5915025" cy="7735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71492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2541268-89CC-43BB-9E0B-91767D176268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271717" y="11300182"/>
            <a:ext cx="2314574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95E991D-3FD4-4AA6-A368-8512649A3A85}" type="slidenum"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3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1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5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/>
          <p:nvPr/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D07FA49-CBA5-4C64-9B54-33F1C70C617E}" type="slidenum">
              <a:t>1</a:t>
            </a:fld>
            <a:endParaRPr lang="en-GB" sz="9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pic>
        <p:nvPicPr>
          <p:cNvPr id="5" name="Group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355" y="1595408"/>
            <a:ext cx="4140202" cy="5832820"/>
          </a:xfrm>
          <a:prstGeom prst="rect">
            <a:avLst/>
          </a:prstGeom>
        </p:spPr>
      </p:pic>
      <p:pic>
        <p:nvPicPr>
          <p:cNvPr id="6" name="Picture 2" descr="http://www.picgifs.com/sport-graphics/sport-graphics/rugby/sport-graphics-rugby-953642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680895" y="1755638"/>
            <a:ext cx="1004239" cy="11247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8" descr="Toons4Biz Clip ArtRF Royalty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680895" y="3107579"/>
            <a:ext cx="1064233" cy="10801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Football Team Crest - Free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507104" y="4475731"/>
            <a:ext cx="1257300" cy="1084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erobiuc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62930" y="5843884"/>
            <a:ext cx="1440161" cy="151595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49"/>
          <p:cNvSpPr/>
          <p:nvPr/>
        </p:nvSpPr>
        <p:spPr>
          <a:xfrm>
            <a:off x="836712" y="7608164"/>
            <a:ext cx="4859341" cy="2843811"/>
          </a:xfrm>
          <a:prstGeom prst="rect">
            <a:avLst/>
          </a:prstGeom>
          <a:solidFill>
            <a:srgbClr val="CCFFCC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ctr" anchorCtr="0" compatLnSpc="1"/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</a:t>
            </a:r>
            <a:r>
              <a: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. </a:t>
            </a: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Trafodwch sylwadau’r bobl ifanc.</a:t>
            </a:r>
            <a:r>
              <a: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(Discuss the young people’s comments)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2. Pa chwaraeon ydych chi’n hoffi? Pam?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(What sports do you like? Why?)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3. Pa chwaraeon dydych chi ddim yn hoffi?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 (What sports don’t you like?)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4. Siaradwch am g</a:t>
            </a:r>
            <a:r>
              <a:rPr lang="en-US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cs typeface="Arial"/>
              </a:rPr>
              <a:t>êm rydych chi wedi 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cs typeface="Arial"/>
              </a:rPr>
              <a:t>  gwylio neu chwarae yn ddiweddar.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cs typeface="Arial"/>
              </a:rPr>
              <a:t>  (Talk about a game that you have watched  or played recently)</a:t>
            </a:r>
            <a:endParaRPr lang="en-GB" sz="1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53141" y="221431"/>
            <a:ext cx="6172200" cy="1524003"/>
          </a:xfrm>
        </p:spPr>
        <p:txBody>
          <a:bodyPr/>
          <a:lstStyle/>
          <a:p>
            <a:pPr lvl="0"/>
            <a:r>
              <a:rPr lang="en-GB" sz="2000" b="1" u="sng"/>
              <a:t>Trafod Sylwadau’r bobl ifanc</a:t>
            </a:r>
            <a:br>
              <a:rPr lang="en-GB" sz="2000" b="1" u="sng"/>
            </a:br>
            <a:r>
              <a:rPr lang="en-GB" sz="1800" i="1" u="sng"/>
              <a:t>Discuss the young people’s comments</a:t>
            </a:r>
            <a:endParaRPr lang="en-GB" sz="1800" b="1" i="1" u="sng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3141" y="2513859"/>
            <a:ext cx="6172200" cy="9326450"/>
          </a:xfrm>
        </p:spPr>
        <p:txBody>
          <a:bodyPr/>
          <a:lstStyle/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</a:t>
            </a:r>
          </a:p>
          <a:p>
            <a:pPr marL="0" lvl="0" indent="0">
              <a:buNone/>
            </a:pPr>
            <a:r>
              <a:rPr lang="en-GB" sz="2000"/>
              <a:t>__________________________</a:t>
            </a:r>
          </a:p>
        </p:txBody>
      </p:sp>
      <p:cxnSp>
        <p:nvCxnSpPr>
          <p:cNvPr id="4" name="Straight Connector 4"/>
          <p:cNvCxnSpPr/>
          <p:nvPr/>
        </p:nvCxnSpPr>
        <p:spPr>
          <a:xfrm>
            <a:off x="4509116" y="2135562"/>
            <a:ext cx="2016225" cy="0"/>
          </a:xfrm>
          <a:prstGeom prst="straightConnector1">
            <a:avLst/>
          </a:prstGeom>
          <a:noFill/>
          <a:ln w="6345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Straight Connector 5"/>
          <p:cNvCxnSpPr/>
          <p:nvPr/>
        </p:nvCxnSpPr>
        <p:spPr>
          <a:xfrm>
            <a:off x="548676" y="2135562"/>
            <a:ext cx="2016225" cy="0"/>
          </a:xfrm>
          <a:prstGeom prst="straightConnector1">
            <a:avLst/>
          </a:prstGeom>
          <a:noFill/>
          <a:ln w="6345">
            <a:solidFill>
              <a:srgbClr val="000000"/>
            </a:solidFill>
            <a:prstDash val="solid"/>
            <a:miter/>
          </a:ln>
        </p:spPr>
      </p:cxnSp>
      <p:sp>
        <p:nvSpPr>
          <p:cNvPr id="6" name="Round Diagonal Corner Rectangle 6"/>
          <p:cNvSpPr/>
          <p:nvPr/>
        </p:nvSpPr>
        <p:spPr>
          <a:xfrm>
            <a:off x="4025554" y="9800493"/>
            <a:ext cx="2553397" cy="2059841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val 16667"/>
              <a:gd name="f8" fmla="abs f3"/>
              <a:gd name="f9" fmla="abs f4"/>
              <a:gd name="f10" fmla="abs f5"/>
              <a:gd name="f11" fmla="?: f8 f3 1"/>
              <a:gd name="f12" fmla="?: f9 f4 1"/>
              <a:gd name="f13" fmla="?: f10 f5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6 f18 1"/>
              <a:gd name="f24" fmla="+- f22 0 f6"/>
              <a:gd name="f25" fmla="+- f21 0 f6"/>
              <a:gd name="f26" fmla="*/ f21 f18 1"/>
              <a:gd name="f27" fmla="*/ f22 f18 1"/>
              <a:gd name="f28" fmla="min f25 f24"/>
              <a:gd name="f29" fmla="*/ f28 f7 1"/>
              <a:gd name="f30" fmla="*/ f28 f6 1"/>
              <a:gd name="f31" fmla="*/ f29 1 100000"/>
              <a:gd name="f32" fmla="*/ f30 1 100000"/>
              <a:gd name="f33" fmla="+- f22 0 f31"/>
              <a:gd name="f34" fmla="+- f21 0 f32"/>
              <a:gd name="f35" fmla="*/ f31 29289 1"/>
              <a:gd name="f36" fmla="*/ f32 29289 1"/>
              <a:gd name="f37" fmla="*/ f31 f18 1"/>
              <a:gd name="f38" fmla="*/ f32 f18 1"/>
              <a:gd name="f39" fmla="*/ f35 1 100000"/>
              <a:gd name="f40" fmla="*/ f36 1 100000"/>
              <a:gd name="f41" fmla="*/ f34 f18 1"/>
              <a:gd name="f42" fmla="*/ f33 f18 1"/>
              <a:gd name="f43" fmla="+- f39 0 f40"/>
              <a:gd name="f44" fmla="?: f43 f39 f40"/>
              <a:gd name="f45" fmla="+- f21 0 f44"/>
              <a:gd name="f46" fmla="+- f22 0 f44"/>
              <a:gd name="f47" fmla="*/ f44 f18 1"/>
              <a:gd name="f48" fmla="*/ f45 f18 1"/>
              <a:gd name="f49" fmla="*/ f46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7" t="f47" r="f48" b="f49"/>
            <a:pathLst>
              <a:path>
                <a:moveTo>
                  <a:pt x="f37" y="f23"/>
                </a:moveTo>
                <a:lnTo>
                  <a:pt x="f41" y="f23"/>
                </a:lnTo>
                <a:arcTo wR="f38" hR="f38" stAng="f2" swAng="f1"/>
                <a:lnTo>
                  <a:pt x="f26" y="f42"/>
                </a:lnTo>
                <a:arcTo wR="f37" hR="f37" stAng="f6" swAng="f1"/>
                <a:lnTo>
                  <a:pt x="f38" y="f27"/>
                </a:lnTo>
                <a:arcTo wR="f38" hR="f38" stAng="f1" swAng="f1"/>
                <a:lnTo>
                  <a:pt x="f23" y="f37"/>
                </a:lnTo>
                <a:arcTo wR="f37" hR="f37" stAng="f0" swAng="f1"/>
                <a:close/>
              </a:path>
            </a:pathLst>
          </a:custGeom>
          <a:solidFill>
            <a:srgbClr val="5B9BD5"/>
          </a:solidFill>
          <a:ln w="12701">
            <a:solidFill>
              <a:srgbClr val="5B9BD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Mae </a:t>
            </a:r>
            <a:r>
              <a:rPr lang="en-GB" sz="1200" b="0" i="0" u="sng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Name</a:t>
            </a:r>
            <a:r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yn dweud / </a:t>
            </a:r>
            <a:r>
              <a:rPr lang="en-GB" sz="1200" b="0" i="1" u="sng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Name</a:t>
            </a:r>
            <a:r>
              <a:rPr lang="en-GB" sz="12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says…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Es i / </a:t>
            </a:r>
            <a:r>
              <a:rPr lang="en-GB" sz="12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I went to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Chwaraeais i / </a:t>
            </a:r>
            <a:r>
              <a:rPr lang="en-GB" sz="12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I Played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Chwaraeodd </a:t>
            </a:r>
            <a:r>
              <a:rPr lang="en-GB" sz="1200" b="0" i="0" u="sng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Name</a:t>
            </a:r>
            <a:r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/ </a:t>
            </a:r>
            <a:r>
              <a:rPr lang="en-GB" sz="1200" b="0" i="1" u="sng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Name</a:t>
            </a:r>
            <a:r>
              <a:rPr lang="en-GB" sz="12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played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Hoffwn i chwarae / </a:t>
            </a:r>
            <a:r>
              <a:rPr lang="en-GB" sz="12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I would like to play…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Gwyliais i </a:t>
            </a:r>
            <a:r>
              <a:rPr lang="en-GB" sz="12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/ I watched</a:t>
            </a:r>
          </a:p>
        </p:txBody>
      </p:sp>
      <p:sp>
        <p:nvSpPr>
          <p:cNvPr id="7" name="Slide Number Placeholder 7"/>
          <p:cNvSpPr txBox="1"/>
          <p:nvPr/>
        </p:nvSpPr>
        <p:spPr>
          <a:xfrm>
            <a:off x="6165305" y="9999137"/>
            <a:ext cx="349794" cy="4868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rPr>
              <a:t>  </a:t>
            </a:r>
            <a:fld id="{D82745D7-97CB-43CD-8DAD-15DCDC07B803}" type="slidenum">
              <a:t>2</a:t>
            </a:fld>
            <a:endParaRPr lang="en-GB" sz="9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54102" y="11429451"/>
            <a:ext cx="3672404" cy="43088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If you need more paper please go to the back of your booklet – remember to include the title and date.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2</TotalTime>
  <Words>174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Trafod Sylwadau’r bobl ifanc Discuss the young people’s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Lowri Newman</dc:creator>
  <cp:lastModifiedBy>Roberts Heddwen Vaughan (GwE)</cp:lastModifiedBy>
  <cp:revision>3</cp:revision>
  <dcterms:created xsi:type="dcterms:W3CDTF">2017-06-14T09:27:38Z</dcterms:created>
  <dcterms:modified xsi:type="dcterms:W3CDTF">2017-07-13T14:29:58Z</dcterms:modified>
</cp:coreProperties>
</file>