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7"/>
  </p:handoutMasterIdLst>
  <p:sldIdLst>
    <p:sldId id="262" r:id="rId2"/>
    <p:sldId id="296" r:id="rId3"/>
    <p:sldId id="295" r:id="rId4"/>
    <p:sldId id="294" r:id="rId5"/>
    <p:sldId id="29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27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DC2B39-586A-4E9A-99CB-9F8F55CC6911}" type="datetimeFigureOut">
              <a:rPr lang="en-US" smtClean="0"/>
              <a:pPr/>
              <a:t>2/28/2015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9D69FB-8FAF-4A94-9D63-C720AD245C2D}" type="slidenum">
              <a:rPr lang="en-US" smtClean="0"/>
              <a:pPr/>
              <a:t>‹#›</a:t>
            </a:fld>
            <a:endParaRPr lang="en-US"/>
          </a:p>
        </p:txBody>
      </p:sp>
    </p:spTree>
    <p:extLst>
      <p:ext uri="{BB962C8B-B14F-4D97-AF65-F5344CB8AC3E}">
        <p14:creationId xmlns:p14="http://schemas.microsoft.com/office/powerpoint/2010/main" val="17930814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6"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90"/>
          <p:cNvGrpSpPr>
            <a:grpSpLocks/>
          </p:cNvGrpSpPr>
          <p:nvPr/>
        </p:nvGrpSpPr>
        <p:grpSpPr bwMode="auto">
          <a:xfrm>
            <a:off x="4765" y="5589626"/>
            <a:ext cx="5067302" cy="1268398"/>
            <a:chOff x="16865" y="4817936"/>
            <a:chExt cx="5067302" cy="1268398"/>
          </a:xfrm>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
        <p:nvSpPr>
          <p:cNvPr id="2" name="図形 1"/>
          <p:cNvSpPr>
            <a:spLocks noGrp="1"/>
          </p:cNvSpPr>
          <p:nvPr>
            <p:ph type="ctrTitle"/>
          </p:nvPr>
        </p:nvSpPr>
        <p:spPr>
          <a:xfrm>
            <a:off x="642910" y="2214554"/>
            <a:ext cx="7772400" cy="1470025"/>
          </a:xfrm>
        </p:spPr>
        <p:txBody>
          <a:bodyPr/>
          <a:lstStyle/>
          <a:p>
            <a:r>
              <a:rPr kumimoji="1" lang="en-US" altLang="ja-JP" smtClean="0"/>
              <a:t>Click to edit Master title style</a:t>
            </a:r>
            <a:endParaRPr kumimoji="1" lang="ja-JP" altLang="en-US"/>
          </a:p>
        </p:txBody>
      </p:sp>
      <p:sp>
        <p:nvSpPr>
          <p:cNvPr id="8" name="図形 7"/>
          <p:cNvSpPr>
            <a:spLocks noGrp="1"/>
          </p:cNvSpPr>
          <p:nvPr>
            <p:ph type="subTitle" idx="1"/>
          </p:nvPr>
        </p:nvSpPr>
        <p:spPr>
          <a:xfrm>
            <a:off x="642910" y="3699318"/>
            <a:ext cx="7772400" cy="900122"/>
          </a:xfrm>
        </p:spPr>
        <p:txBody>
          <a:bodyPr/>
          <a:lstStyle>
            <a:lvl1pPr marL="0" indent="0" algn="ctr">
              <a:buNone/>
              <a:defRPr baseline="0">
                <a:solidFill>
                  <a:schemeClr val="tx2">
                    <a:shade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a:xfrm>
            <a:off x="4471200" y="6492874"/>
            <a:ext cx="1530000" cy="365125"/>
          </a:xfrm>
        </p:spPr>
        <p:txBody>
          <a:bodyPr/>
          <a:lstStyle/>
          <a:p>
            <a:fld id="{8BFBFB68-8C59-4F93-8ECF-07464F62292A}" type="datetimeFigureOut">
              <a:rPr lang="en-US" smtClean="0"/>
              <a:pPr/>
              <a:t>2/28/2015</a:t>
            </a:fld>
            <a:endParaRPr lang="en-US"/>
          </a:p>
        </p:txBody>
      </p:sp>
      <p:sp>
        <p:nvSpPr>
          <p:cNvPr id="11" name="図形 10"/>
          <p:cNvSpPr>
            <a:spLocks noGrp="1"/>
          </p:cNvSpPr>
          <p:nvPr>
            <p:ph type="ftr" sz="quarter" idx="11"/>
          </p:nvPr>
        </p:nvSpPr>
        <p:spPr>
          <a:xfrm>
            <a:off x="6048000" y="6492875"/>
            <a:ext cx="2394000" cy="365125"/>
          </a:xfrm>
        </p:spPr>
        <p:txBody>
          <a:bodyPr/>
          <a:lstStyle/>
          <a:p>
            <a:endParaRPr lang="en-US"/>
          </a:p>
        </p:txBody>
      </p:sp>
      <p:sp>
        <p:nvSpPr>
          <p:cNvPr id="18" name="図形 17"/>
          <p:cNvSpPr>
            <a:spLocks noGrp="1"/>
          </p:cNvSpPr>
          <p:nvPr>
            <p:ph type="sldNum" sz="quarter" idx="12"/>
          </p:nvPr>
        </p:nvSpPr>
        <p:spPr>
          <a:xfrm>
            <a:off x="8499632" y="6492875"/>
            <a:ext cx="644400" cy="365125"/>
          </a:xfrm>
        </p:spPr>
        <p:txBody>
          <a:bodyPr/>
          <a:lstStyle/>
          <a:p>
            <a:fld id="{4000AA27-FA95-4503-A455-F70FA744A58A}" type="slidenum">
              <a:rPr lang="en-US" smtClean="0"/>
              <a:pPr/>
              <a:t>‹#›</a:t>
            </a:fld>
            <a:endParaRPr lang="en-US"/>
          </a:p>
        </p:txBody>
      </p:sp>
      <p:sp>
        <p:nvSpPr>
          <p:cNvPr id="10" name="図形 9"/>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FFFFF">
              <a:alpha val="2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grpSp>
        <p:nvGrpSpPr>
          <p:cNvPr id="4" name="グループ化 12"/>
          <p:cNvGrpSpPr>
            <a:grpSpLocks/>
          </p:cNvGrpSpPr>
          <p:nvPr/>
        </p:nvGrpSpPr>
        <p:grpSpPr bwMode="auto">
          <a:xfrm>
            <a:off x="4000496" y="0"/>
            <a:ext cx="5143504" cy="2000240"/>
            <a:chOff x="2168" y="0"/>
            <a:chExt cx="3576" cy="1384"/>
          </a:xfrm>
        </p:grpSpPr>
        <p:sp>
          <p:nvSpPr>
            <p:cNvPr id="14" name="図形 13"/>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58" name="図形 57"/>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457200" y="285728"/>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body" orient="vert" idx="1"/>
          </p:nvPr>
        </p:nvSpPr>
        <p:spPr>
          <a:xfrm>
            <a:off x="466696" y="1500178"/>
            <a:ext cx="8247600" cy="4857780"/>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29400" y="274640"/>
            <a:ext cx="2057400" cy="6083318"/>
          </a:xfrm>
        </p:spPr>
        <p:txBody>
          <a:bodyPr vert="eaVert"/>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457200" y="274639"/>
            <a:ext cx="6019800" cy="6083319"/>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en-US" altLang="ja-JP" smtClean="0"/>
              <a:t>Click to edit Master title style</a:t>
            </a:r>
            <a:endParaRPr kumimoji="1" lang="ja-JP"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a:p>
        </p:txBody>
      </p:sp>
      <p:sp>
        <p:nvSpPr>
          <p:cNvPr id="4" name="Date Placeholder 3"/>
          <p:cNvSpPr>
            <a:spLocks noGrp="1"/>
          </p:cNvSpPr>
          <p:nvPr>
            <p:ph type="dt" sz="half" idx="10"/>
          </p:nvPr>
        </p:nvSpPr>
        <p:spPr/>
        <p:txBody>
          <a:bodyPr/>
          <a:lstStyle/>
          <a:p>
            <a:fld id="{8BFBFB68-8C59-4F93-8ECF-07464F62292A}" type="datetimeFigureOut">
              <a:rPr lang="en-US" smtClean="0"/>
              <a:pPr/>
              <a:t>2/28/2015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466696" y="1857370"/>
            <a:ext cx="8248708" cy="4429151"/>
          </a:xfrm>
        </p:spPr>
        <p:txBody>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fld id="{8BFBFB68-8C59-4F93-8ECF-07464F62292A}" type="datetimeFigureOut">
              <a:rPr lang="en-US" smtClean="0"/>
              <a:pPr/>
              <a:t>2/28/2015</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828676" y="3357551"/>
            <a:ext cx="6815158" cy="1362075"/>
          </a:xfrm>
        </p:spPr>
        <p:txBody>
          <a:bodyPr anchor="t"/>
          <a:lstStyle>
            <a:lvl1pPr algn="l">
              <a:defRPr sz="4000" b="1" cap="all"/>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828676" y="1857364"/>
            <a:ext cx="6815158" cy="1500187"/>
          </a:xfrm>
        </p:spPr>
        <p:txBody>
          <a:bodyPr anchor="b"/>
          <a:lstStyle>
            <a:lvl1pPr marL="0" indent="0">
              <a:buNone/>
              <a:defRPr sz="2000" baseline="0">
                <a:solidFill>
                  <a:schemeClr val="tx2">
                    <a:shade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5" name="図形 4"/>
          <p:cNvSpPr>
            <a:spLocks noGrp="1"/>
          </p:cNvSpPr>
          <p:nvPr>
            <p:ph type="ftr" sz="quarter" idx="11"/>
          </p:nvPr>
        </p:nvSpPr>
        <p:spPr>
          <a:xfrm>
            <a:off x="6048000" y="6492874"/>
            <a:ext cx="2395534" cy="365125"/>
          </a:xfrm>
        </p:spPr>
        <p:txBody>
          <a:bodyPr/>
          <a:lstStyle/>
          <a:p>
            <a:endParaRPr lang="en-US"/>
          </a:p>
        </p:txBody>
      </p:sp>
      <p:sp>
        <p:nvSpPr>
          <p:cNvPr id="6" name="図形 5"/>
          <p:cNvSpPr>
            <a:spLocks noGrp="1"/>
          </p:cNvSpPr>
          <p:nvPr>
            <p:ph type="sldNum" sz="quarter" idx="12"/>
          </p:nvPr>
        </p:nvSpPr>
        <p:spPr>
          <a:xfrm>
            <a:off x="8499600" y="6492875"/>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sz="half" idx="2"/>
          </p:nvPr>
        </p:nvSpPr>
        <p:spPr>
          <a:xfrm>
            <a:off x="4648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6" name="図形 5"/>
          <p:cNvSpPr>
            <a:spLocks noGrp="1"/>
          </p:cNvSpPr>
          <p:nvPr>
            <p:ph type="ftr" sz="quarter" idx="11"/>
          </p:nvPr>
        </p:nvSpPr>
        <p:spPr>
          <a:xfrm>
            <a:off x="6048000" y="6494400"/>
            <a:ext cx="2395534"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正方形/長方形 12"/>
          <p:cNvSpPr/>
          <p:nvPr/>
        </p:nvSpPr>
        <p:spPr>
          <a:xfrm>
            <a:off x="0"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図形 1"/>
          <p:cNvSpPr>
            <a:spLocks noGrp="1"/>
          </p:cNvSpPr>
          <p:nvPr>
            <p:ph type="title"/>
          </p:nvPr>
        </p:nvSpPr>
        <p:spPr>
          <a:xfrm>
            <a:off x="457200" y="428604"/>
            <a:ext cx="8229600" cy="1143000"/>
          </a:xfrm>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32079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sz="half" idx="2"/>
          </p:nvPr>
        </p:nvSpPr>
        <p:spPr>
          <a:xfrm>
            <a:off x="457200" y="196056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320799"/>
            <a:ext cx="4039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1960561"/>
            <a:ext cx="4039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8" name="図形 7"/>
          <p:cNvSpPr>
            <a:spLocks noGrp="1"/>
          </p:cNvSpPr>
          <p:nvPr>
            <p:ph type="ftr" sz="quarter" idx="11"/>
          </p:nvPr>
        </p:nvSpPr>
        <p:spPr>
          <a:xfrm>
            <a:off x="6048000" y="6494400"/>
            <a:ext cx="2394000" cy="365125"/>
          </a:xfrm>
        </p:spPr>
        <p:txBody>
          <a:bodyPr/>
          <a:lstStyle/>
          <a:p>
            <a:endParaRPr lang="en-US"/>
          </a:p>
        </p:txBody>
      </p:sp>
      <p:sp>
        <p:nvSpPr>
          <p:cNvPr id="9" name="図形 8"/>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grpSp>
        <p:nvGrpSpPr>
          <p:cNvPr id="10" name="グループ化 11"/>
          <p:cNvGrpSpPr>
            <a:grpSpLocks/>
          </p:cNvGrpSpPr>
          <p:nvPr/>
        </p:nvGrpSpPr>
        <p:grpSpPr bwMode="auto">
          <a:xfrm>
            <a:off x="4765" y="5589626"/>
            <a:ext cx="5067302" cy="1268398"/>
            <a:chOff x="16865" y="4817936"/>
            <a:chExt cx="5067302" cy="1268398"/>
          </a:xfrm>
        </p:grpSpPr>
        <p:sp>
          <p:nvSpPr>
            <p:cNvPr id="15" name="図形 14"/>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図形 17"/>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528638" y="2501900"/>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dt" sz="half" idx="10"/>
          </p:nvPr>
        </p:nvSpPr>
        <p:spPr/>
        <p:txBody>
          <a:bodyPr/>
          <a:lstStyle/>
          <a:p>
            <a:fld id="{8BFBFB68-8C59-4F93-8ECF-07464F62292A}" type="datetimeFigureOut">
              <a:rPr lang="en-US" smtClean="0"/>
              <a:pPr/>
              <a:t>2/28/2015</a:t>
            </a:fld>
            <a:endParaRPr lang="en-US"/>
          </a:p>
        </p:txBody>
      </p:sp>
      <p:sp>
        <p:nvSpPr>
          <p:cNvPr id="4" name="図形 3"/>
          <p:cNvSpPr>
            <a:spLocks noGrp="1"/>
          </p:cNvSpPr>
          <p:nvPr>
            <p:ph type="ftr" sz="quarter" idx="11"/>
          </p:nvPr>
        </p:nvSpPr>
        <p:spPr/>
        <p:txBody>
          <a:bodyPr/>
          <a:lstStyle/>
          <a:p>
            <a:endParaRPr lang="en-US"/>
          </a:p>
        </p:txBody>
      </p:sp>
      <p:sp>
        <p:nvSpPr>
          <p:cNvPr id="5" name="図形 4"/>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8BFBFB68-8C59-4F93-8ECF-07464F62292A}" type="datetimeFigureOut">
              <a:rPr lang="en-US" smtClean="0"/>
              <a:pPr/>
              <a:t>2/28/2015</a:t>
            </a:fld>
            <a:endParaRPr lang="en-US"/>
          </a:p>
        </p:txBody>
      </p:sp>
      <p:sp>
        <p:nvSpPr>
          <p:cNvPr id="3" name="図形 2"/>
          <p:cNvSpPr>
            <a:spLocks noGrp="1"/>
          </p:cNvSpPr>
          <p:nvPr>
            <p:ph type="ftr" sz="quarter" idx="11"/>
          </p:nvPr>
        </p:nvSpPr>
        <p:spPr/>
        <p:txBody>
          <a:bodyPr/>
          <a:lstStyle/>
          <a:p>
            <a:endParaRPr lang="en-US"/>
          </a:p>
        </p:txBody>
      </p:sp>
      <p:sp>
        <p:nvSpPr>
          <p:cNvPr id="4" name="図形 3"/>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47647" y="785794"/>
            <a:ext cx="2767032"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357554" y="785794"/>
            <a:ext cx="4572032" cy="5643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2" y="2000240"/>
            <a:ext cx="2767032" cy="44291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6" name="図形 5"/>
          <p:cNvSpPr>
            <a:spLocks noGrp="1"/>
          </p:cNvSpPr>
          <p:nvPr>
            <p:ph type="ftr" sz="quarter" idx="11"/>
          </p:nvPr>
        </p:nvSpPr>
        <p:spPr>
          <a:xfrm>
            <a:off x="6048000" y="6494400"/>
            <a:ext cx="2394000"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図形 8"/>
          <p:cNvSpPr>
            <a:spLocks noGrp="1"/>
          </p:cNvSpPr>
          <p:nvPr>
            <p:ph type="dt" sz="half" idx="10"/>
          </p:nvPr>
        </p:nvSpPr>
        <p:spPr>
          <a:xfrm>
            <a:off x="4471200" y="6494400"/>
            <a:ext cx="1530000" cy="365125"/>
          </a:xfrm>
        </p:spPr>
        <p:txBody>
          <a:bodyPr/>
          <a:lstStyle/>
          <a:p>
            <a:fld id="{8BFBFB68-8C59-4F93-8ECF-07464F62292A}" type="datetimeFigureOut">
              <a:rPr lang="en-US" smtClean="0"/>
              <a:pPr/>
              <a:t>2/28/2015</a:t>
            </a:fld>
            <a:endParaRPr lang="en-US"/>
          </a:p>
        </p:txBody>
      </p:sp>
      <p:sp>
        <p:nvSpPr>
          <p:cNvPr id="10" name="図形 9"/>
          <p:cNvSpPr>
            <a:spLocks noGrp="1"/>
          </p:cNvSpPr>
          <p:nvPr>
            <p:ph type="ftr" sz="quarter" idx="11"/>
          </p:nvPr>
        </p:nvSpPr>
        <p:spPr>
          <a:xfrm>
            <a:off x="6048000" y="6494400"/>
            <a:ext cx="2394000" cy="365125"/>
          </a:xfrm>
        </p:spPr>
        <p:txBody>
          <a:bodyPr/>
          <a:lstStyle/>
          <a:p>
            <a:endParaRPr lang="en-US"/>
          </a:p>
        </p:txBody>
      </p:sp>
      <p:sp>
        <p:nvSpPr>
          <p:cNvPr id="11" name="図形 10"/>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
        <p:nvSpPr>
          <p:cNvPr id="2" name="図形 1"/>
          <p:cNvSpPr>
            <a:spLocks noGrp="1"/>
          </p:cNvSpPr>
          <p:nvPr>
            <p:ph type="title"/>
          </p:nvPr>
        </p:nvSpPr>
        <p:spPr>
          <a:xfrm>
            <a:off x="2214546" y="285728"/>
            <a:ext cx="4786346" cy="541338"/>
          </a:xfrm>
        </p:spPr>
        <p:txBody>
          <a:bodyPr anchor="b"/>
          <a:lstStyle>
            <a:lvl1pPr algn="ctr">
              <a:defRPr sz="2000" b="1"/>
            </a:lvl1pPr>
          </a:lstStyle>
          <a:p>
            <a:r>
              <a:rPr kumimoji="1" lang="en-US" altLang="ja-JP" smtClean="0"/>
              <a:t>Click to edit Master title style</a:t>
            </a:r>
            <a:endParaRPr kumimoji="1" lang="ja-JP" altLang="en-US" dirty="0"/>
          </a:p>
        </p:txBody>
      </p:sp>
      <p:sp useBgFill="1">
        <p:nvSpPr>
          <p:cNvPr id="3" name="図形 2"/>
          <p:cNvSpPr>
            <a:spLocks noGrp="1"/>
          </p:cNvSpPr>
          <p:nvPr>
            <p:ph type="pic" idx="1"/>
          </p:nvPr>
        </p:nvSpPr>
        <p:spPr>
          <a:xfrm>
            <a:off x="2433623" y="1142984"/>
            <a:ext cx="4357718" cy="3438395"/>
          </a:xfrm>
          <a:noFill/>
          <a:ln w="254000" cap="flat" cmpd="sng">
            <a:gradFill>
              <a:gsLst>
                <a:gs pos="0">
                  <a:schemeClr val="bg1"/>
                </a:gs>
                <a:gs pos="100000">
                  <a:schemeClr val="bg1">
                    <a:alpha val="50000"/>
                  </a:schemeClr>
                </a:gs>
              </a:gsLst>
              <a:lin ang="5400000" scaled="1"/>
            </a:gradFill>
            <a:prstDash val="solid"/>
            <a:beve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928794" y="4929199"/>
            <a:ext cx="5642016" cy="10414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図形 165"/>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chemeClr val="bg2">
              <a:lumMod val="20000"/>
              <a:lumOff val="8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正方形/長方形 17"/>
          <p:cNvSpPr>
            <a:spLocks noGrp="1"/>
          </p:cNvSpPr>
          <p:nvPr>
            <p:ph type="body" idx="1"/>
          </p:nvPr>
        </p:nvSpPr>
        <p:spPr>
          <a:xfrm>
            <a:off x="466696" y="1857370"/>
            <a:ext cx="8248708" cy="4500589"/>
          </a:xfrm>
          <a:prstGeom prst="rect">
            <a:avLst/>
          </a:prstGeom>
        </p:spPr>
        <p:txBody>
          <a:bodyPr vert="horz" rtlCol="0">
            <a:normAutofit/>
          </a:bodyPr>
          <a:lstStyle/>
          <a:p>
            <a:pPr lvl="0"/>
            <a:r>
              <a:rPr kumimoji="1" lang="ja-JP" altLang="en-US" dirty="0" smtClean="0"/>
              <a:t>マスタ テキストの書式設定</a:t>
            </a:r>
            <a:endParaRPr lang="ja-JP" dirty="0"/>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p>
          <a:p>
            <a:pPr lvl="5"/>
            <a:r>
              <a:rPr kumimoji="1" lang="ja-JP" altLang="en-US" dirty="0" smtClean="0"/>
              <a:t>第</a:t>
            </a:r>
            <a:r>
              <a:rPr kumimoji="1" lang="en-US" altLang="ja-JP" dirty="0" smtClean="0"/>
              <a:t>6</a:t>
            </a:r>
            <a:r>
              <a:rPr kumimoji="1" lang="ja-JP" altLang="en-US" dirty="0" smtClean="0"/>
              <a:t>レベル</a:t>
            </a:r>
          </a:p>
          <a:p>
            <a:pPr lvl="6"/>
            <a:r>
              <a:rPr kumimoji="1" lang="ja-JP" altLang="en-US" dirty="0" smtClean="0"/>
              <a:t>第</a:t>
            </a:r>
            <a:r>
              <a:rPr kumimoji="1" lang="en-US" altLang="ja-JP" dirty="0" smtClean="0"/>
              <a:t>7</a:t>
            </a:r>
            <a:r>
              <a:rPr kumimoji="1" lang="ja-JP" altLang="en-US" dirty="0" smtClean="0"/>
              <a:t>レベル</a:t>
            </a:r>
          </a:p>
          <a:p>
            <a:pPr lvl="7"/>
            <a:r>
              <a:rPr kumimoji="1" lang="ja-JP" altLang="en-US" dirty="0" smtClean="0"/>
              <a:t>第</a:t>
            </a:r>
            <a:r>
              <a:rPr kumimoji="1" lang="en-US" altLang="ja-JP" dirty="0" smtClean="0"/>
              <a:t>8</a:t>
            </a:r>
            <a:r>
              <a:rPr kumimoji="1" lang="ja-JP" altLang="en-US" dirty="0" smtClean="0"/>
              <a:t>レベル</a:t>
            </a:r>
          </a:p>
          <a:p>
            <a:pPr lvl="8"/>
            <a:r>
              <a:rPr kumimoji="1" lang="ja-JP" altLang="en-US" dirty="0" smtClean="0"/>
              <a:t>第</a:t>
            </a:r>
            <a:r>
              <a:rPr kumimoji="1" lang="en-US" altLang="ja-JP" dirty="0" smtClean="0"/>
              <a:t>9</a:t>
            </a:r>
            <a:r>
              <a:rPr kumimoji="1" lang="ja-JP" altLang="en-US" dirty="0" smtClean="0"/>
              <a:t>レベル</a:t>
            </a:r>
          </a:p>
        </p:txBody>
      </p:sp>
      <p:sp>
        <p:nvSpPr>
          <p:cNvPr id="29" name="正方形/長方形 28"/>
          <p:cNvSpPr>
            <a:spLocks noGrp="1"/>
          </p:cNvSpPr>
          <p:nvPr>
            <p:ph type="dt" sz="half" idx="2"/>
          </p:nvPr>
        </p:nvSpPr>
        <p:spPr>
          <a:xfrm>
            <a:off x="4471958" y="6492899"/>
            <a:ext cx="1528802" cy="365125"/>
          </a:xfrm>
          <a:prstGeom prst="rect">
            <a:avLst/>
          </a:prstGeom>
        </p:spPr>
        <p:txBody>
          <a:bodyPr vert="horz" rtlCol="0" anchor="ctr"/>
          <a:lstStyle>
            <a:lvl1pPr algn="l">
              <a:defRPr sz="1200">
                <a:solidFill>
                  <a:srgbClr val="000000"/>
                </a:solidFill>
              </a:defRPr>
            </a:lvl1pPr>
          </a:lstStyle>
          <a:p>
            <a:fld id="{8BFBFB68-8C59-4F93-8ECF-07464F62292A}" type="datetimeFigureOut">
              <a:rPr lang="en-US" smtClean="0"/>
              <a:pPr/>
              <a:t>2/28/2015</a:t>
            </a:fld>
            <a:endParaRPr lang="en-US"/>
          </a:p>
        </p:txBody>
      </p:sp>
      <p:sp>
        <p:nvSpPr>
          <p:cNvPr id="4" name="正方形/長方形 3"/>
          <p:cNvSpPr>
            <a:spLocks noGrp="1"/>
          </p:cNvSpPr>
          <p:nvPr>
            <p:ph type="ftr" sz="quarter" idx="3"/>
          </p:nvPr>
        </p:nvSpPr>
        <p:spPr>
          <a:xfrm>
            <a:off x="6048632" y="6492899"/>
            <a:ext cx="2395534" cy="365125"/>
          </a:xfrm>
          <a:prstGeom prst="rect">
            <a:avLst/>
          </a:prstGeom>
        </p:spPr>
        <p:txBody>
          <a:bodyPr vert="horz" rtlCol="0" anchor="ctr"/>
          <a:lstStyle>
            <a:lvl1pPr algn="ctr">
              <a:defRPr sz="1200">
                <a:solidFill>
                  <a:srgbClr val="000000"/>
                </a:solidFill>
              </a:defRPr>
            </a:lvl1pPr>
          </a:lstStyle>
          <a:p>
            <a:endParaRPr lang="en-US"/>
          </a:p>
        </p:txBody>
      </p:sp>
      <p:sp>
        <p:nvSpPr>
          <p:cNvPr id="10" name="正方形/長方形 9"/>
          <p:cNvSpPr>
            <a:spLocks noGrp="1"/>
          </p:cNvSpPr>
          <p:nvPr>
            <p:ph type="sldNum" sz="quarter" idx="4"/>
          </p:nvPr>
        </p:nvSpPr>
        <p:spPr>
          <a:xfrm>
            <a:off x="8501090" y="6492900"/>
            <a:ext cx="642942" cy="365125"/>
          </a:xfrm>
          <a:prstGeom prst="rect">
            <a:avLst/>
          </a:prstGeom>
        </p:spPr>
        <p:txBody>
          <a:bodyPr vert="horz" rtlCol="0" anchor="ctr"/>
          <a:lstStyle>
            <a:lvl1pPr algn="r">
              <a:defRPr sz="1200">
                <a:solidFill>
                  <a:srgbClr val="000000"/>
                </a:solidFill>
              </a:defRPr>
            </a:lvl1pPr>
          </a:lstStyle>
          <a:p>
            <a:fld id="{4000AA27-FA95-4503-A455-F70FA744A58A}" type="slidenum">
              <a:rPr lang="en-US" smtClean="0"/>
              <a:pPr/>
              <a:t>‹#›</a:t>
            </a:fld>
            <a:endParaRPr lang="en-US"/>
          </a:p>
        </p:txBody>
      </p:sp>
      <p:sp>
        <p:nvSpPr>
          <p:cNvPr id="186" name="正方形/長方形 185"/>
          <p:cNvSpPr>
            <a:spLocks noChangeArrowheads="1"/>
          </p:cNvSpPr>
          <p:nvPr/>
        </p:nvSpPr>
        <p:spPr bwMode="auto">
          <a:xfrm>
            <a:off x="8469297" y="5716564"/>
            <a:ext cx="0" cy="369332"/>
          </a:xfrm>
          <a:prstGeom prst="rect">
            <a:avLst/>
          </a:prstGeom>
          <a:solidFill>
            <a:srgbClr val="FFFFFF">
              <a:alpha val="25098"/>
            </a:srgbClr>
          </a:solidFill>
          <a:ln w="9525" cap="flat" cmpd="sng" algn="ctr">
            <a:noFill/>
            <a:prstDash val="solid"/>
            <a:miter lim="800000"/>
            <a:headEnd type="none" w="med" len="med"/>
            <a:tailEnd type="none" w="med" len="med"/>
          </a:ln>
          <a:effectLst/>
        </p:spPr>
        <p:txBody>
          <a:bodyPr vert="horz" wrap="square" lIns="0" tIns="0" rIns="0" bIns="0" anchor="t" compatLnSpc="1">
            <a:spAutoFit/>
          </a:bodyPr>
          <a:lstStyle/>
          <a:p>
            <a:pPr algn="l" fontAlgn="base">
              <a:spcBef>
                <a:spcPct val="0"/>
              </a:spcBef>
              <a:spcAft>
                <a:spcPct val="0"/>
              </a:spcAft>
            </a:pPr>
            <a:endParaRPr kumimoji="1" lang="ja-JP" altLang="ja-JP" sz="2400">
              <a:solidFill>
                <a:schemeClr val="tx1">
                  <a:alpha val="100000"/>
                </a:schemeClr>
              </a:solidFill>
              <a:latin typeface="Arial"/>
              <a:ea typeface="ＭＳ Ｐゴシック"/>
            </a:endParaRPr>
          </a:p>
        </p:txBody>
      </p:sp>
      <p:sp>
        <p:nvSpPr>
          <p:cNvPr id="22" name="正方形/長方形 21"/>
          <p:cNvSpPr>
            <a:spLocks noGrp="1"/>
          </p:cNvSpPr>
          <p:nvPr>
            <p:ph type="title"/>
          </p:nvPr>
        </p:nvSpPr>
        <p:spPr>
          <a:xfrm>
            <a:off x="457200" y="642918"/>
            <a:ext cx="8229600" cy="1143000"/>
          </a:xfrm>
          <a:prstGeom prst="rect">
            <a:avLst/>
          </a:prstGeom>
        </p:spPr>
        <p:txBody>
          <a:bodyPr vert="horz" rtlCol="0" anchor="ctr">
            <a:normAutofit/>
          </a:bodyPr>
          <a:lstStyle/>
          <a:p>
            <a:r>
              <a:rPr kumimoji="1" lang="ja-JP" altLang="en-US" dirty="0" smtClean="0"/>
              <a:t>マスタ タイトルの書式設定</a:t>
            </a:r>
            <a:endParaRPr kumimoji="1" lang="ja-JP" altLang="en-US" dirty="0"/>
          </a:p>
        </p:txBody>
      </p:sp>
      <p:grpSp>
        <p:nvGrpSpPr>
          <p:cNvPr id="2" name="グループ化 11"/>
          <p:cNvGrpSpPr>
            <a:grpSpLocks/>
          </p:cNvGrpSpPr>
          <p:nvPr/>
        </p:nvGrpSpPr>
        <p:grpSpPr bwMode="auto">
          <a:xfrm>
            <a:off x="4000496" y="0"/>
            <a:ext cx="5143504" cy="2000240"/>
            <a:chOff x="2168" y="0"/>
            <a:chExt cx="3576" cy="1384"/>
          </a:xfrm>
        </p:grpSpPr>
        <p:sp>
          <p:nvSpPr>
            <p:cNvPr id="13" name="図形 12"/>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 name="図形 13"/>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82" name="図形 81"/>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0" name="図形 89"/>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grpSp>
        <p:nvGrpSpPr>
          <p:cNvPr id="3" name="グループ化 90"/>
          <p:cNvGrpSpPr>
            <a:grpSpLocks/>
          </p:cNvGrpSpPr>
          <p:nvPr/>
        </p:nvGrpSpPr>
        <p:grpSpPr bwMode="auto">
          <a:xfrm>
            <a:off x="4765" y="5589626"/>
            <a:ext cx="5067302" cy="1268398"/>
            <a:chOff x="16865" y="4817936"/>
            <a:chExt cx="5067302" cy="1268398"/>
          </a:xfrm>
          <a:noFill/>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ctr" rtl="0" eaLnBrk="1" latinLnBrk="0" hangingPunct="1">
        <a:spcBef>
          <a:spcPct val="0"/>
        </a:spcBef>
        <a:buNone/>
        <a:defRPr kumimoji="1" sz="4400" baseline="0">
          <a:solidFill>
            <a:schemeClr val="tx2"/>
          </a:solidFill>
          <a:effectLst>
            <a:glow rad="101600">
              <a:schemeClr val="bg1">
                <a:alpha val="60000"/>
              </a:schemeClr>
            </a:glo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55000"/>
        <a:buFont typeface="Wingdings"/>
        <a:buChar char="p"/>
        <a:defRPr kumimoji="1" sz="3200" baseline="0">
          <a:solidFill>
            <a:schemeClr val="bg2">
              <a:lumMod val="25000"/>
            </a:schemeClr>
          </a:solidFill>
          <a:latin typeface="+mn-lt"/>
          <a:ea typeface="+mn-ea"/>
          <a:cs typeface="+mn-cs"/>
        </a:defRPr>
      </a:lvl1pPr>
      <a:lvl2pPr marL="742950" indent="-285750" algn="l" rtl="0" eaLnBrk="1" latinLnBrk="0" hangingPunct="1">
        <a:spcBef>
          <a:spcPct val="20000"/>
        </a:spcBef>
        <a:buClr>
          <a:schemeClr val="accent2"/>
        </a:buClr>
        <a:buSzPct val="50000"/>
        <a:buFont typeface="Wingdings"/>
        <a:buChar char="n"/>
        <a:defRPr kumimoji="1" sz="2800" baseline="0">
          <a:solidFill>
            <a:schemeClr val="bg2">
              <a:lumMod val="25000"/>
            </a:schemeClr>
          </a:solidFill>
          <a:latin typeface="+mn-lt"/>
          <a:ea typeface="+mn-ea"/>
          <a:cs typeface="+mn-cs"/>
        </a:defRPr>
      </a:lvl2pPr>
      <a:lvl3pPr marL="1143000" indent="-228600" algn="l" rtl="0" eaLnBrk="1" latinLnBrk="0" hangingPunct="1">
        <a:spcBef>
          <a:spcPct val="20000"/>
        </a:spcBef>
        <a:buClr>
          <a:schemeClr val="accent3"/>
        </a:buClr>
        <a:buSzPct val="48000"/>
        <a:buFont typeface="Wingdings"/>
        <a:buChar char="n"/>
        <a:defRPr kumimoji="1" sz="2400" baseline="0">
          <a:solidFill>
            <a:schemeClr val="bg2">
              <a:lumMod val="25000"/>
            </a:schemeClr>
          </a:solidFill>
          <a:latin typeface="+mn-lt"/>
          <a:ea typeface="+mn-ea"/>
          <a:cs typeface="+mn-cs"/>
        </a:defRPr>
      </a:lvl3pPr>
      <a:lvl4pPr marL="1600200" indent="-228600" algn="l" rtl="0" eaLnBrk="1" latinLnBrk="0" hangingPunct="1">
        <a:spcBef>
          <a:spcPct val="20000"/>
        </a:spcBef>
        <a:buClr>
          <a:schemeClr val="accent4"/>
        </a:buClr>
        <a:buSzPct val="45000"/>
        <a:buFont typeface="Wingdings"/>
        <a:buChar char="n"/>
        <a:defRPr kumimoji="1" sz="2000" baseline="0">
          <a:solidFill>
            <a:schemeClr val="bg2">
              <a:lumMod val="25000"/>
            </a:schemeClr>
          </a:solidFill>
          <a:latin typeface="+mn-lt"/>
          <a:ea typeface="+mn-ea"/>
          <a:cs typeface="+mn-cs"/>
        </a:defRPr>
      </a:lvl4pPr>
      <a:lvl5pPr marL="2057400" indent="-228600" algn="l" rtl="0" eaLnBrk="1" latinLnBrk="0" hangingPunct="1">
        <a:spcBef>
          <a:spcPct val="20000"/>
        </a:spcBef>
        <a:buClr>
          <a:schemeClr val="accent5"/>
        </a:buClr>
        <a:buSzPct val="40000"/>
        <a:buFont typeface="Wingdings"/>
        <a:buChar char="n"/>
        <a:defRPr kumimoji="1" sz="2000" baseline="0">
          <a:solidFill>
            <a:schemeClr val="bg2">
              <a:lumMod val="25000"/>
            </a:schemeClr>
          </a:solidFill>
          <a:latin typeface="+mn-lt"/>
          <a:ea typeface="+mn-ea"/>
          <a:cs typeface="+mn-cs"/>
        </a:defRPr>
      </a:lvl5pPr>
      <a:lvl6pPr marL="25146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6pPr>
      <a:lvl7pPr marL="29718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7pPr>
      <a:lvl8pPr marL="34290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8pPr>
      <a:lvl9pPr marL="38862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1.xml"/><Relationship Id="rId5" Type="http://schemas.openxmlformats.org/officeDocument/2006/relationships/slide" Target="slide1.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slide" Target="slide1.xml"/><Relationship Id="rId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slide" Target="slide1.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slide" Target="slide1.xml"/><Relationship Id="rId4"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24</a:t>
            </a:r>
            <a:r>
              <a:rPr lang="en-GB" sz="4000" dirty="0" smtClean="0">
                <a:solidFill>
                  <a:schemeClr val="tx1">
                    <a:lumMod val="95000"/>
                    <a:lumOff val="5000"/>
                  </a:schemeClr>
                </a:solidFill>
              </a:rPr>
              <a:t>: </a:t>
            </a:r>
            <a:r>
              <a:rPr lang="en-GB" sz="4000" dirty="0" smtClean="0">
                <a:solidFill>
                  <a:schemeClr val="tx1">
                    <a:lumMod val="95000"/>
                    <a:lumOff val="5000"/>
                  </a:schemeClr>
                </a:solidFill>
              </a:rPr>
              <a:t>Support for the President</a:t>
            </a:r>
            <a:endParaRPr lang="en-US" sz="4000" dirty="0">
              <a:solidFill>
                <a:schemeClr val="tx1">
                  <a:lumMod val="95000"/>
                  <a:lumOff val="5000"/>
                </a:schemeClr>
              </a:solidFill>
            </a:endParaRPr>
          </a:p>
        </p:txBody>
      </p:sp>
      <p:sp>
        <p:nvSpPr>
          <p:cNvPr id="14" name="TextBox 13"/>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smtClean="0"/>
              <a:t>QUESTION </a:t>
            </a:r>
            <a:r>
              <a:rPr lang="en-US" b="1" dirty="0" smtClean="0"/>
              <a:t>24.1</a:t>
            </a:r>
            <a:endParaRPr lang="en-US" b="1" dirty="0" smtClean="0"/>
          </a:p>
          <a:p>
            <a:r>
              <a:rPr lang="en-US" dirty="0" smtClean="0"/>
              <a:t>In </a:t>
            </a:r>
            <a:r>
              <a:rPr lang="en-US" dirty="0" err="1" smtClean="0"/>
              <a:t>Zedland</a:t>
            </a:r>
            <a:r>
              <a:rPr lang="en-US" dirty="0" smtClean="0"/>
              <a:t>, opinion polls were conducted to find out the level of support for the President in the forthcoming election.  Four newspaper publishers did separate nationwide polls.  The results for the four newspaper polls are shown below:</a:t>
            </a:r>
          </a:p>
          <a:p>
            <a:r>
              <a:rPr lang="en-GB" dirty="0" smtClean="0"/>
              <a:t>Newspaper 1: 36.5% (poll conducted on January 6, with a sample of 500 randomly selected citizens with voting rights)</a:t>
            </a:r>
          </a:p>
          <a:p>
            <a:r>
              <a:rPr lang="en-GB" dirty="0" smtClean="0"/>
              <a:t>Newspaper 2: 41.0% (</a:t>
            </a:r>
            <a:r>
              <a:rPr lang="en-GB" dirty="0"/>
              <a:t>poll conducted on January </a:t>
            </a:r>
            <a:r>
              <a:rPr lang="en-GB" dirty="0" smtClean="0"/>
              <a:t>20, </a:t>
            </a:r>
            <a:r>
              <a:rPr lang="en-GB" dirty="0"/>
              <a:t>with a sample of 500 randomly selected citizens with voting rights)</a:t>
            </a:r>
          </a:p>
          <a:p>
            <a:r>
              <a:rPr lang="en-GB" dirty="0" smtClean="0"/>
              <a:t>Newspaper 3: 39.0</a:t>
            </a:r>
            <a:r>
              <a:rPr lang="en-GB" dirty="0"/>
              <a:t>% (poll conducted on January 20, with a sample of </a:t>
            </a:r>
            <a:r>
              <a:rPr lang="en-GB" dirty="0" smtClean="0"/>
              <a:t>1000 </a:t>
            </a:r>
            <a:r>
              <a:rPr lang="en-GB" dirty="0"/>
              <a:t>randomly selected citizens with voting rights)</a:t>
            </a:r>
          </a:p>
          <a:p>
            <a:r>
              <a:rPr lang="en-GB" dirty="0"/>
              <a:t>Newspaper 4: 44.5% (poll conducted on January 20, with </a:t>
            </a:r>
            <a:r>
              <a:rPr lang="en-GB" dirty="0" smtClean="0"/>
              <a:t>1000 readers phoning in to vote).</a:t>
            </a:r>
          </a:p>
          <a:p>
            <a:r>
              <a:rPr lang="en-GB" dirty="0" smtClean="0"/>
              <a:t>Which newspaper’s result is likely to be the best for predicting the level of support for the President if the election is held on January 25?</a:t>
            </a:r>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24</a:t>
            </a:r>
            <a:r>
              <a:rPr lang="en-GB" sz="4000" dirty="0" smtClean="0">
                <a:solidFill>
                  <a:schemeClr val="tx1">
                    <a:lumMod val="95000"/>
                    <a:lumOff val="5000"/>
                  </a:schemeClr>
                </a:solidFill>
              </a:rPr>
              <a:t>: </a:t>
            </a:r>
            <a:r>
              <a:rPr lang="en-GB" sz="4000" dirty="0">
                <a:solidFill>
                  <a:schemeClr val="tx1">
                    <a:lumMod val="95000"/>
                    <a:lumOff val="5000"/>
                  </a:schemeClr>
                </a:solidFill>
              </a:rPr>
              <a:t>Support for the President</a:t>
            </a:r>
            <a:endParaRPr lang="en-US" sz="4000" dirty="0">
              <a:solidFill>
                <a:schemeClr val="tx1">
                  <a:lumMod val="95000"/>
                  <a:lumOff val="5000"/>
                </a:schemeClr>
              </a:solidFill>
            </a:endParaRPr>
          </a:p>
        </p:txBody>
      </p:sp>
      <p:sp>
        <p:nvSpPr>
          <p:cNvPr id="3" name="Rounded Rectangle 2"/>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2"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3"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1" name="TextBox 10"/>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24.1</a:t>
            </a:r>
          </a:p>
          <a:p>
            <a:r>
              <a:rPr lang="en-US" dirty="0">
                <a:solidFill>
                  <a:schemeClr val="bg1">
                    <a:lumMod val="50000"/>
                  </a:schemeClr>
                </a:solidFill>
              </a:rPr>
              <a:t>In </a:t>
            </a:r>
            <a:r>
              <a:rPr lang="en-US" dirty="0" err="1">
                <a:solidFill>
                  <a:schemeClr val="bg1">
                    <a:lumMod val="50000"/>
                  </a:schemeClr>
                </a:solidFill>
              </a:rPr>
              <a:t>Zedland</a:t>
            </a:r>
            <a:r>
              <a:rPr lang="en-US" dirty="0">
                <a:solidFill>
                  <a:schemeClr val="bg1">
                    <a:lumMod val="50000"/>
                  </a:schemeClr>
                </a:solidFill>
              </a:rPr>
              <a:t>, opinion polls were conducted to find out the level of support for the President in the forthcoming election.  Four newspaper publishers did separate nationwide polls.  The results for the four newspaper polls are shown below:</a:t>
            </a:r>
          </a:p>
          <a:p>
            <a:r>
              <a:rPr lang="en-GB" dirty="0">
                <a:solidFill>
                  <a:schemeClr val="bg1">
                    <a:lumMod val="50000"/>
                  </a:schemeClr>
                </a:solidFill>
              </a:rPr>
              <a:t>Newspaper 1: 36.5% (poll conducted on January 6, with a sample of 500 randomly selected citizens with voting rights)</a:t>
            </a:r>
          </a:p>
          <a:p>
            <a:r>
              <a:rPr lang="en-GB" dirty="0">
                <a:solidFill>
                  <a:schemeClr val="bg1">
                    <a:lumMod val="50000"/>
                  </a:schemeClr>
                </a:solidFill>
              </a:rPr>
              <a:t>Newspaper 2: 41.0% (poll conducted on January 20, with a sample of 500 randomly selected citizens with voting rights)</a:t>
            </a:r>
          </a:p>
          <a:p>
            <a:r>
              <a:rPr lang="en-GB" dirty="0">
                <a:solidFill>
                  <a:schemeClr val="bg1">
                    <a:lumMod val="50000"/>
                  </a:schemeClr>
                </a:solidFill>
              </a:rPr>
              <a:t>Newspaper 3: 39.0% (poll conducted on January 20, with a sample of 1000 randomly selected citizens with voting rights)</a:t>
            </a:r>
          </a:p>
          <a:p>
            <a:r>
              <a:rPr lang="en-GB" dirty="0">
                <a:solidFill>
                  <a:schemeClr val="bg1">
                    <a:lumMod val="50000"/>
                  </a:schemeClr>
                </a:solidFill>
              </a:rPr>
              <a:t>Newspaper 4: 44.5% (poll conducted on January 20, with 1000 readers phoning in to vote).</a:t>
            </a:r>
          </a:p>
          <a:p>
            <a:r>
              <a:rPr lang="en-GB" dirty="0"/>
              <a:t>Which newspaper’s result is likely to be the best for predicting the level of support for the President if the election is held on January 25?</a:t>
            </a:r>
            <a:endParaRPr lang="en-GB" dirty="0"/>
          </a:p>
        </p:txBody>
      </p:sp>
    </p:spTree>
    <p:extLst>
      <p:ext uri="{BB962C8B-B14F-4D97-AF65-F5344CB8AC3E}">
        <p14:creationId xmlns:p14="http://schemas.microsoft.com/office/powerpoint/2010/main" val="2861883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24</a:t>
            </a:r>
            <a:r>
              <a:rPr lang="en-GB" sz="4000" dirty="0" smtClean="0">
                <a:solidFill>
                  <a:schemeClr val="tx1">
                    <a:lumMod val="95000"/>
                    <a:lumOff val="5000"/>
                  </a:schemeClr>
                </a:solidFill>
              </a:rPr>
              <a:t>: </a:t>
            </a:r>
            <a:r>
              <a:rPr lang="en-GB" sz="4000" dirty="0">
                <a:solidFill>
                  <a:schemeClr val="tx1">
                    <a:lumMod val="95000"/>
                    <a:lumOff val="5000"/>
                  </a:schemeClr>
                </a:solidFill>
              </a:rPr>
              <a:t>Support for the President</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3"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1" name="TextBox 10"/>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24.1</a:t>
            </a:r>
          </a:p>
          <a:p>
            <a:r>
              <a:rPr lang="en-US" dirty="0">
                <a:solidFill>
                  <a:schemeClr val="bg1">
                    <a:lumMod val="50000"/>
                  </a:schemeClr>
                </a:solidFill>
              </a:rPr>
              <a:t>In </a:t>
            </a:r>
            <a:r>
              <a:rPr lang="en-US" dirty="0" err="1">
                <a:solidFill>
                  <a:schemeClr val="bg1">
                    <a:lumMod val="50000"/>
                  </a:schemeClr>
                </a:solidFill>
              </a:rPr>
              <a:t>Zedland</a:t>
            </a:r>
            <a:r>
              <a:rPr lang="en-US" dirty="0">
                <a:solidFill>
                  <a:schemeClr val="bg1">
                    <a:lumMod val="50000"/>
                  </a:schemeClr>
                </a:solidFill>
              </a:rPr>
              <a:t>, opinion polls were conducted to find out the level of support for the President in the forthcoming election.  </a:t>
            </a:r>
            <a:r>
              <a:rPr lang="en-US" dirty="0"/>
              <a:t>Four newspaper publishers did separate nationwide polls.  The results for the four newspaper polls are shown below:</a:t>
            </a:r>
          </a:p>
          <a:p>
            <a:r>
              <a:rPr lang="en-GB" dirty="0"/>
              <a:t>Newspaper 1: 36.5% (poll conducted on January 6, with a sample of 500 randomly selected citizens with voting rights)</a:t>
            </a:r>
          </a:p>
          <a:p>
            <a:r>
              <a:rPr lang="en-GB" dirty="0"/>
              <a:t>Newspaper 2: 41.0% (poll conducted on January 20, with a sample of 500 randomly selected citizens with voting rights)</a:t>
            </a:r>
          </a:p>
          <a:p>
            <a:r>
              <a:rPr lang="en-GB" dirty="0"/>
              <a:t>Newspaper 3: 39.0% (poll conducted on January 20, with a sample of 1000 randomly selected citizens with voting rights)</a:t>
            </a:r>
          </a:p>
          <a:p>
            <a:r>
              <a:rPr lang="en-GB" dirty="0"/>
              <a:t>Newspaper 4: 44.5% (poll conducted on January 20, with 1000 readers phoning in to vote).</a:t>
            </a:r>
          </a:p>
          <a:p>
            <a:r>
              <a:rPr lang="en-GB" dirty="0">
                <a:solidFill>
                  <a:schemeClr val="bg1">
                    <a:lumMod val="50000"/>
                  </a:schemeClr>
                </a:solidFill>
              </a:rPr>
              <a:t>Which newspaper’s result is likely to be the best for predicting the level of support for the President if the </a:t>
            </a:r>
            <a:r>
              <a:rPr lang="en-GB" dirty="0"/>
              <a:t>election is held on January 25</a:t>
            </a:r>
            <a:r>
              <a:rPr lang="en-GB" dirty="0">
                <a:solidFill>
                  <a:schemeClr val="bg1">
                    <a:lumMod val="50000"/>
                  </a:schemeClr>
                </a:solidFill>
              </a:rPr>
              <a:t>?</a:t>
            </a:r>
            <a:endParaRPr lang="en-GB" dirty="0">
              <a:solidFill>
                <a:schemeClr val="bg1">
                  <a:lumMod val="50000"/>
                </a:schemeClr>
              </a:solidFill>
            </a:endParaRPr>
          </a:p>
        </p:txBody>
      </p:sp>
    </p:spTree>
    <p:extLst>
      <p:ext uri="{BB962C8B-B14F-4D97-AF65-F5344CB8AC3E}">
        <p14:creationId xmlns:p14="http://schemas.microsoft.com/office/powerpoint/2010/main" val="98700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24</a:t>
            </a:r>
            <a:r>
              <a:rPr lang="en-GB" sz="4000" dirty="0" smtClean="0">
                <a:solidFill>
                  <a:schemeClr val="tx1">
                    <a:lumMod val="95000"/>
                    <a:lumOff val="5000"/>
                  </a:schemeClr>
                </a:solidFill>
              </a:rPr>
              <a:t>: </a:t>
            </a:r>
            <a:r>
              <a:rPr lang="en-GB" sz="4000" dirty="0">
                <a:solidFill>
                  <a:schemeClr val="tx1">
                    <a:lumMod val="95000"/>
                    <a:lumOff val="5000"/>
                  </a:schemeClr>
                </a:solidFill>
              </a:rPr>
              <a:t>Support for the President</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1" name="TextBox 10"/>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24.1</a:t>
            </a:r>
          </a:p>
          <a:p>
            <a:r>
              <a:rPr lang="en-US" dirty="0">
                <a:solidFill>
                  <a:schemeClr val="bg1">
                    <a:lumMod val="50000"/>
                  </a:schemeClr>
                </a:solidFill>
              </a:rPr>
              <a:t>In </a:t>
            </a:r>
            <a:r>
              <a:rPr lang="en-US" dirty="0" err="1">
                <a:solidFill>
                  <a:schemeClr val="bg1">
                    <a:lumMod val="50000"/>
                  </a:schemeClr>
                </a:solidFill>
              </a:rPr>
              <a:t>Zedland</a:t>
            </a:r>
            <a:r>
              <a:rPr lang="en-US" dirty="0">
                <a:solidFill>
                  <a:schemeClr val="bg1">
                    <a:lumMod val="50000"/>
                  </a:schemeClr>
                </a:solidFill>
              </a:rPr>
              <a:t>, </a:t>
            </a:r>
            <a:r>
              <a:rPr lang="en-US" dirty="0"/>
              <a:t>opinion polls </a:t>
            </a:r>
            <a:r>
              <a:rPr lang="en-US" dirty="0">
                <a:solidFill>
                  <a:schemeClr val="bg1">
                    <a:lumMod val="50000"/>
                  </a:schemeClr>
                </a:solidFill>
              </a:rPr>
              <a:t>were conducted to find out the level of support for the President in the forthcoming election.  Four newspaper publishers did separate </a:t>
            </a:r>
            <a:r>
              <a:rPr lang="en-US" dirty="0"/>
              <a:t>nationwide </a:t>
            </a:r>
            <a:r>
              <a:rPr lang="en-US" dirty="0">
                <a:solidFill>
                  <a:schemeClr val="bg1">
                    <a:lumMod val="50000"/>
                  </a:schemeClr>
                </a:solidFill>
              </a:rPr>
              <a:t>polls.  The results for the four newspaper polls are shown below:</a:t>
            </a:r>
          </a:p>
          <a:p>
            <a:r>
              <a:rPr lang="en-GB" dirty="0">
                <a:solidFill>
                  <a:schemeClr val="bg1">
                    <a:lumMod val="50000"/>
                  </a:schemeClr>
                </a:solidFill>
              </a:rPr>
              <a:t>Newspaper 1: 36.5% (poll conducted on January 6, with a </a:t>
            </a:r>
            <a:r>
              <a:rPr lang="en-GB" dirty="0"/>
              <a:t>sample </a:t>
            </a:r>
            <a:r>
              <a:rPr lang="en-GB" dirty="0">
                <a:solidFill>
                  <a:schemeClr val="bg1">
                    <a:lumMod val="50000"/>
                  </a:schemeClr>
                </a:solidFill>
              </a:rPr>
              <a:t>of 500 </a:t>
            </a:r>
            <a:r>
              <a:rPr lang="en-GB" dirty="0"/>
              <a:t>randomly selected </a:t>
            </a:r>
            <a:r>
              <a:rPr lang="en-GB" dirty="0">
                <a:solidFill>
                  <a:schemeClr val="bg1">
                    <a:lumMod val="50000"/>
                  </a:schemeClr>
                </a:solidFill>
              </a:rPr>
              <a:t>citizens with voting rights)</a:t>
            </a:r>
          </a:p>
          <a:p>
            <a:r>
              <a:rPr lang="en-GB" dirty="0">
                <a:solidFill>
                  <a:schemeClr val="bg1">
                    <a:lumMod val="50000"/>
                  </a:schemeClr>
                </a:solidFill>
              </a:rPr>
              <a:t>Newspaper 2: 41.0% (poll conducted on January 20, with a sample of 500 randomly selected citizens with voting rights)</a:t>
            </a:r>
          </a:p>
          <a:p>
            <a:r>
              <a:rPr lang="en-GB" dirty="0">
                <a:solidFill>
                  <a:schemeClr val="bg1">
                    <a:lumMod val="50000"/>
                  </a:schemeClr>
                </a:solidFill>
              </a:rPr>
              <a:t>Newspaper 3: 39.0% (poll conducted on January 20, with a sample of 1000 randomly selected citizens with voting rights)</a:t>
            </a:r>
          </a:p>
          <a:p>
            <a:r>
              <a:rPr lang="en-GB" dirty="0">
                <a:solidFill>
                  <a:schemeClr val="bg1">
                    <a:lumMod val="50000"/>
                  </a:schemeClr>
                </a:solidFill>
              </a:rPr>
              <a:t>Newspaper 4: 44.5% (poll conducted on January 20, with 1000 readers </a:t>
            </a:r>
            <a:r>
              <a:rPr lang="en-GB" dirty="0"/>
              <a:t>phoning in to vote</a:t>
            </a:r>
            <a:r>
              <a:rPr lang="en-GB" dirty="0">
                <a:solidFill>
                  <a:schemeClr val="bg1">
                    <a:lumMod val="50000"/>
                  </a:schemeClr>
                </a:solidFill>
              </a:rPr>
              <a:t>).</a:t>
            </a:r>
          </a:p>
          <a:p>
            <a:r>
              <a:rPr lang="en-GB" dirty="0">
                <a:solidFill>
                  <a:schemeClr val="bg1">
                    <a:lumMod val="50000"/>
                  </a:schemeClr>
                </a:solidFill>
              </a:rPr>
              <a:t>Which newspaper’s result is likely to be the best for predicting the level of support for the President if the election is held on January 25?</a:t>
            </a:r>
            <a:endParaRPr lang="en-GB" dirty="0">
              <a:solidFill>
                <a:schemeClr val="bg1">
                  <a:lumMod val="50000"/>
                </a:schemeClr>
              </a:solidFill>
            </a:endParaRPr>
          </a:p>
        </p:txBody>
      </p:sp>
    </p:spTree>
    <p:extLst>
      <p:ext uri="{BB962C8B-B14F-4D97-AF65-F5344CB8AC3E}">
        <p14:creationId xmlns:p14="http://schemas.microsoft.com/office/powerpoint/2010/main" val="3667825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24</a:t>
            </a:r>
            <a:r>
              <a:rPr lang="en-GB" sz="4000" dirty="0" smtClean="0">
                <a:solidFill>
                  <a:schemeClr val="tx1">
                    <a:lumMod val="95000"/>
                    <a:lumOff val="5000"/>
                  </a:schemeClr>
                </a:solidFill>
              </a:rPr>
              <a:t>: </a:t>
            </a:r>
            <a:r>
              <a:rPr lang="en-GB" sz="4000" dirty="0">
                <a:solidFill>
                  <a:schemeClr val="tx1">
                    <a:lumMod val="95000"/>
                    <a:lumOff val="5000"/>
                  </a:schemeClr>
                </a:solidFill>
              </a:rPr>
              <a:t>Support for the President</a:t>
            </a:r>
            <a:endParaRPr lang="en-US" sz="4000" dirty="0">
              <a:solidFill>
                <a:schemeClr val="tx1">
                  <a:lumMod val="95000"/>
                  <a:lumOff val="5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4"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10" name="Rounded Rectangle 9">
            <a:hlinkClick r:id="rId5"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
        <p:nvSpPr>
          <p:cNvPr id="11" name="TextBox 10"/>
          <p:cNvSpPr txBox="1"/>
          <p:nvPr/>
        </p:nvSpPr>
        <p:spPr>
          <a:xfrm>
            <a:off x="142844" y="114298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t>QUESTION 24.1</a:t>
            </a:r>
          </a:p>
          <a:p>
            <a:r>
              <a:rPr lang="en-US" dirty="0"/>
              <a:t>In </a:t>
            </a:r>
            <a:r>
              <a:rPr lang="en-US" dirty="0" err="1"/>
              <a:t>Zedland</a:t>
            </a:r>
            <a:r>
              <a:rPr lang="en-US" dirty="0"/>
              <a:t>, opinion polls were conducted to find out the level of support for the President in the forthcoming election.  Four newspaper publishers did separate nationwide polls.  The results for the four newspaper polls are shown below:</a:t>
            </a:r>
          </a:p>
          <a:p>
            <a:r>
              <a:rPr lang="en-GB" dirty="0"/>
              <a:t>Newspaper 1: 36.5% (poll conducted on January 6, with a sample of 500 randomly selected citizens with voting rights)</a:t>
            </a:r>
          </a:p>
          <a:p>
            <a:r>
              <a:rPr lang="en-GB" dirty="0"/>
              <a:t>Newspaper 2: 41.0% (poll conducted on January 20, with a sample of 500 randomly selected citizens with voting rights)</a:t>
            </a:r>
          </a:p>
          <a:p>
            <a:r>
              <a:rPr lang="en-GB" dirty="0"/>
              <a:t>Newspaper 3: 39.0% (poll conducted on January 20, with a sample of 1000 randomly selected citizens with voting rights)</a:t>
            </a:r>
          </a:p>
          <a:p>
            <a:r>
              <a:rPr lang="en-GB" dirty="0"/>
              <a:t>Newspaper 4: 44.5% (poll conducted on January 20, with 1000 readers phoning in to vote).</a:t>
            </a:r>
          </a:p>
          <a:p>
            <a:r>
              <a:rPr lang="en-GB" dirty="0"/>
              <a:t>Which newspaper’s result is likely to be the best for predicting the level of support for the President if the election is held on January 25?</a:t>
            </a:r>
            <a:endParaRPr lang="en-GB" dirty="0"/>
          </a:p>
        </p:txBody>
      </p:sp>
    </p:spTree>
    <p:extLst>
      <p:ext uri="{BB962C8B-B14F-4D97-AF65-F5344CB8AC3E}">
        <p14:creationId xmlns:p14="http://schemas.microsoft.com/office/powerpoint/2010/main" val="42376132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let">
  <a:themeElements>
    <a:clrScheme name="Brooklet">
      <a:dk1>
        <a:sysClr val="windowText" lastClr="000000"/>
      </a:dk1>
      <a:lt1>
        <a:sysClr val="window" lastClr="FFFFFF"/>
      </a:lt1>
      <a:dk2>
        <a:srgbClr val="4062E3"/>
      </a:dk2>
      <a:lt2>
        <a:srgbClr val="C7E4F8"/>
      </a:lt2>
      <a:accent1>
        <a:srgbClr val="79498D"/>
      </a:accent1>
      <a:accent2>
        <a:srgbClr val="AE236A"/>
      </a:accent2>
      <a:accent3>
        <a:srgbClr val="F88941"/>
      </a:accent3>
      <a:accent4>
        <a:srgbClr val="DEC441"/>
      </a:accent4>
      <a:accent5>
        <a:srgbClr val="9FA500"/>
      </a:accent5>
      <a:accent6>
        <a:srgbClr val="707070"/>
      </a:accent6>
      <a:hlink>
        <a:srgbClr val="0000E1"/>
      </a:hlink>
      <a:folHlink>
        <a:srgbClr val="800080"/>
      </a:folHlink>
    </a:clrScheme>
    <a:fontScheme name="Brooklet">
      <a:majorFont>
        <a:latin typeface="Constantia"/>
        <a:ea typeface=""/>
        <a:cs typeface=""/>
        <a:font script="Jpan" typeface="HG明朝E"/>
        <a:font script="Hang" typeface="궁서"/>
        <a:font script="Hans" typeface="华文中宋"/>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明朝"/>
        <a:font script="Hang" typeface="맑은 고딕"/>
        <a:font script="Hans" typeface="华文楷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rooklet">
      <a:fillStyleLst>
        <a:solidFill>
          <a:schemeClr val="phClr">
            <a:tint val="100000"/>
          </a:scheme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6175" cap="flat" cmpd="sng" algn="ctr">
          <a:solidFill>
            <a:schemeClr val="phClr">
              <a:alpha val="100000"/>
            </a:schemeClr>
          </a:solidFill>
          <a:prstDash val="solid"/>
        </a:ln>
        <a:ln w="16350" cap="flat" cmpd="sng" algn="ctr">
          <a:solidFill>
            <a:schemeClr val="phClr">
              <a:alpha val="100000"/>
            </a:schemeClr>
          </a:solidFill>
          <a:prstDash val="solid"/>
        </a:ln>
        <a:ln w="29525" cap="flat" cmpd="sng" algn="ctr">
          <a:solidFill>
            <a:schemeClr val="phClr">
              <a:alpha val="100000"/>
            </a:schemeClr>
          </a:solidFill>
          <a:prstDash val="solid"/>
        </a:ln>
      </a:lnStyleLst>
      <a:effectStyleLst>
        <a:effectStyle>
          <a:effectLst>
            <a:outerShdw blurRad="63000" dist="25400" dir="16000000" rotWithShape="0">
              <a:srgbClr val="000000">
                <a:alpha val="10000"/>
              </a:srgbClr>
            </a:outerShdw>
          </a:effectLst>
          <a:scene3d>
            <a:camera prst="orthographicFront"/>
            <a:lightRig rig="soft" dir="t">
              <a:rot lat="0" lon="0" rev="0"/>
            </a:lightRig>
          </a:scene3d>
        </a:effectStyle>
        <a:effectStyle>
          <a:effectLst>
            <a:outerShdw blurRad="63000" dist="25400" dir="16000000" rotWithShape="0">
              <a:srgbClr val="000000">
                <a:alpha val="10000"/>
              </a:srgbClr>
            </a:outerShdw>
          </a:effectLst>
          <a:scene3d>
            <a:camera prst="perspectiveFront" fov="7200000"/>
            <a:lightRig rig="glow" dir="t">
              <a:rot lat="0" lon="0" rev="21000000"/>
            </a:lightRig>
          </a:scene3d>
          <a:sp3d>
            <a:bevelT w="304800" h="44450"/>
            <a:bevelB w="304800" h="44450"/>
            <a:contourClr>
              <a:schemeClr val="phClr">
                <a:shade val="60000"/>
                <a:satMod val="110000"/>
              </a:schemeClr>
            </a:contourClr>
          </a:sp3d>
        </a:effectStyle>
        <a:effectStyle>
          <a:effectLst>
            <a:outerShdw blurRad="63000" dist="25400" dir="16000000" rotWithShape="0">
              <a:srgbClr val="000000">
                <a:alpha val="10000"/>
              </a:srgbClr>
            </a:outerShdw>
          </a:effectLst>
          <a:scene3d>
            <a:camera prst="perspectiveFront" fov="0"/>
            <a:lightRig rig="glow" dir="t">
              <a:rot lat="0" lon="0" rev="21000000"/>
            </a:lightRig>
          </a:scene3d>
          <a:sp3d>
            <a:bevelT w="342900" h="38100" prst="softRound"/>
            <a:bevelB w="342900" h="38100" prst="softRound"/>
            <a:contourClr>
              <a:schemeClr val="phClr">
                <a:shade val="60000"/>
                <a:satMod val="110000"/>
              </a:schemeClr>
            </a:contourClr>
          </a:sp3d>
        </a:effectStyle>
      </a:effectStyleLst>
      <a:bgFillStyleLst>
        <a:solidFill>
          <a:schemeClr val="phClr"/>
        </a:solidFill>
        <a:gradFill>
          <a:gsLst>
            <a:gs pos="0">
              <a:schemeClr val="phClr">
                <a:tint val="75000"/>
              </a:schemeClr>
            </a:gs>
            <a:gs pos="65000">
              <a:schemeClr val="phClr">
                <a:shade val="75000"/>
              </a:schemeClr>
            </a:gs>
            <a:gs pos="100000">
              <a:schemeClr val="phClr">
                <a:shade val="75000"/>
              </a:schemeClr>
            </a:gs>
          </a:gsLst>
          <a:lin ang="16200000" scaled="1"/>
        </a:gradFill>
        <a:blipFill rotWithShape="0">
          <a:blip xmlns:r="http://schemas.openxmlformats.org/officeDocument/2006/relationships" r:embed="rId1">
            <a:duotone>
              <a:schemeClr val="phClr">
                <a:shade val="50000"/>
              </a:schemeClr>
              <a:schemeClr val="phClr">
                <a:tint val="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Brooklet</Template>
  <TotalTime>2398</TotalTime>
  <Words>1012</Words>
  <Application>Microsoft Office PowerPoint</Application>
  <PresentationFormat>On-screen Show (4:3)</PresentationFormat>
  <Paragraphs>64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Brooklet</vt:lpstr>
      <vt:lpstr>Mathematics Unit 24: Support for the President</vt:lpstr>
      <vt:lpstr>Mathematics Unit 24: Support for the President</vt:lpstr>
      <vt:lpstr>Mathematics Unit 24: Support for the President</vt:lpstr>
      <vt:lpstr>Mathematics Unit 24: Support for the President</vt:lpstr>
      <vt:lpstr>Mathematics Unit 24: Support for the President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Greenslade M</cp:lastModifiedBy>
  <cp:revision>69</cp:revision>
  <dcterms:created xsi:type="dcterms:W3CDTF">2010-03-16T17:53:16Z</dcterms:created>
  <dcterms:modified xsi:type="dcterms:W3CDTF">2015-02-28T16:54:18Z</dcterms:modified>
</cp:coreProperties>
</file>