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7"/>
  </p:handout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3/21/2015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3/21/2015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3/21/2015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3/21/2015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3/21/2015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3/21/2015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3/21/2015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14.xml"/><Relationship Id="rId4" Type="http://schemas.openxmlformats.org/officeDocument/2006/relationships/slide" Target="slide15.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1.xml"/><Relationship Id="rId6" Type="http://schemas.openxmlformats.org/officeDocument/2006/relationships/slide" Target="slide11.xml"/><Relationship Id="rId5" Type="http://schemas.openxmlformats.org/officeDocument/2006/relationships/slide" Target="slide14.xml"/><Relationship Id="rId4" Type="http://schemas.openxmlformats.org/officeDocument/2006/relationships/slide" Target="slide15.xml"/></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1.xml"/><Relationship Id="rId6" Type="http://schemas.openxmlformats.org/officeDocument/2006/relationships/slide" Target="slide11.xml"/><Relationship Id="rId5" Type="http://schemas.openxmlformats.org/officeDocument/2006/relationships/slide" Target="slide14.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slide" Target="slide13.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1.xml"/><Relationship Id="rId6" Type="http://schemas.openxmlformats.org/officeDocument/2006/relationships/slide" Target="slide11.xml"/><Relationship Id="rId5" Type="http://schemas.openxmlformats.org/officeDocument/2006/relationships/slide" Target="slide14.xml"/><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slide" Target="slide13.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1.xml"/><Relationship Id="rId6" Type="http://schemas.openxmlformats.org/officeDocument/2006/relationships/slide" Target="slide11.xml"/><Relationship Id="rId5" Type="http://schemas.openxmlformats.org/officeDocument/2006/relationships/slide" Target="slide14.xml"/><Relationship Id="rId4" Type="http://schemas.openxmlformats.org/officeDocument/2006/relationships/slide" Target="slide15.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slide" Target="slide9.xml"/><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smtClean="0"/>
              <a:t>QUESTION 33.1</a:t>
            </a:r>
            <a:endParaRPr lang="en-US" b="1" dirty="0" smtClean="0"/>
          </a:p>
          <a:p>
            <a:r>
              <a:rPr lang="en-US" dirty="0" smtClean="0"/>
              <a:t>A woman in hospital receives an injection of penicillin.  Her body gradually breaks the penicillin down so that one hour after the injection only 60% of the penicillin wil</a:t>
            </a:r>
            <a:r>
              <a:rPr lang="en-US" dirty="0" smtClean="0"/>
              <a:t>l remain active.</a:t>
            </a:r>
          </a:p>
          <a:p>
            <a:endParaRPr lang="en-GB" dirty="0" smtClean="0"/>
          </a:p>
          <a:p>
            <a:r>
              <a:rPr lang="en-GB" dirty="0" smtClean="0"/>
              <a:t>This pattern continues: at the end of each hour only 60% of the penicillin that was present at the end of the previous hour remains active.</a:t>
            </a:r>
          </a:p>
          <a:p>
            <a:endParaRPr lang="en-GB" dirty="0" smtClean="0"/>
          </a:p>
          <a:p>
            <a:r>
              <a:rPr lang="en-GB" dirty="0" smtClean="0"/>
              <a:t>Suppose the woman is given a dose of 300 milligrams of penicillin at 8 o’clock in the morning.</a:t>
            </a:r>
          </a:p>
          <a:p>
            <a:endParaRPr lang="en-GB" dirty="0" smtClean="0"/>
          </a:p>
          <a:p>
            <a:r>
              <a:rPr lang="en-GB" dirty="0" smtClean="0"/>
              <a:t>Complete this table showing the amount of penicillin that will remain active in the woman’s blood at intervals of one hour from 0800 until 1100 hours.</a:t>
            </a:r>
          </a:p>
          <a:p>
            <a:endParaRPr lang="en-GB" dirty="0" smtClean="0"/>
          </a:p>
          <a:p>
            <a:endParaRPr lang="en-GB" dirty="0"/>
          </a:p>
          <a:p>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895" y="5733256"/>
            <a:ext cx="5436096" cy="426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t>QUESTION 33.2</a:t>
            </a:r>
          </a:p>
          <a:p>
            <a:r>
              <a:rPr lang="en-GB" dirty="0"/>
              <a:t>Peter has to take 80 mg of a drug to control his blood pressure.  The following graph shows the initial amount of the drug, and the amount that remains active in Peter’s blood after one, two, three and four days.</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How much of the drug remains active at the end of the first day?</a:t>
            </a:r>
          </a:p>
          <a:p>
            <a:pPr marL="342900" indent="-342900">
              <a:buFont typeface="+mj-lt"/>
              <a:buAutoNum type="alphaUcPeriod"/>
            </a:pPr>
            <a:r>
              <a:rPr lang="en-GB" dirty="0"/>
              <a:t>6 mg.</a:t>
            </a:r>
          </a:p>
          <a:p>
            <a:pPr marL="342900" indent="-342900">
              <a:buFont typeface="+mj-lt"/>
              <a:buAutoNum type="alphaUcPeriod"/>
            </a:pPr>
            <a:r>
              <a:rPr lang="en-GB" dirty="0"/>
              <a:t>12 mg.</a:t>
            </a:r>
          </a:p>
          <a:p>
            <a:pPr marL="342900" indent="-342900">
              <a:buFont typeface="+mj-lt"/>
              <a:buAutoNum type="alphaUcPeriod"/>
            </a:pPr>
            <a:r>
              <a:rPr lang="en-GB" dirty="0"/>
              <a:t>26 mg.</a:t>
            </a:r>
          </a:p>
          <a:p>
            <a:pPr marL="342900" indent="-342900">
              <a:buFont typeface="+mj-lt"/>
              <a:buAutoNum type="alphaUcPeriod"/>
            </a:pPr>
            <a:r>
              <a:rPr lang="en-GB" dirty="0"/>
              <a:t>32 mg.</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43608" y="2668606"/>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45375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r>
              <a:rPr lang="en-US" b="1" dirty="0" smtClean="0"/>
              <a:t>QUESTION 33.3</a:t>
            </a:r>
            <a:endParaRPr lang="en-US" b="1" dirty="0"/>
          </a:p>
          <a:p>
            <a:r>
              <a:rPr lang="en-GB" dirty="0" smtClean="0"/>
              <a:t>From the graph for the previous question it can be seen that each day, about the same proportion of the previous day’s drug remains active in Peter’s blood.</a:t>
            </a:r>
          </a:p>
          <a:p>
            <a:r>
              <a:rPr lang="en-GB" dirty="0" smtClean="0"/>
              <a:t>At the end of each day which of the following is the approximate percentage of the previous day’s drug that remains active?</a:t>
            </a:r>
          </a:p>
          <a:p>
            <a:pPr marL="342900" indent="-342900">
              <a:buFont typeface="+mj-lt"/>
              <a:buAutoNum type="alphaUcPeriod"/>
            </a:pPr>
            <a:r>
              <a:rPr lang="en-GB" dirty="0" smtClean="0"/>
              <a:t>20%.</a:t>
            </a:r>
          </a:p>
          <a:p>
            <a:pPr marL="342900" indent="-342900">
              <a:buFont typeface="+mj-lt"/>
              <a:buAutoNum type="alphaUcPeriod"/>
            </a:pPr>
            <a:r>
              <a:rPr lang="en-GB" dirty="0" smtClean="0"/>
              <a:t>30%.</a:t>
            </a:r>
          </a:p>
          <a:p>
            <a:pPr marL="342900" indent="-342900">
              <a:buFont typeface="+mj-lt"/>
              <a:buAutoNum type="alphaUcPeriod"/>
            </a:pPr>
            <a:r>
              <a:rPr lang="en-GB" dirty="0" smtClean="0"/>
              <a:t>40%.</a:t>
            </a:r>
          </a:p>
          <a:p>
            <a:pPr marL="342900" indent="-342900">
              <a:buFont typeface="+mj-lt"/>
              <a:buAutoNum type="alphaUcPeriod"/>
            </a:pPr>
            <a:r>
              <a:rPr lang="en-GB" dirty="0" smtClean="0"/>
              <a:t>80%.</a:t>
            </a:r>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9"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03648" y="1192442"/>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91909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33.3</a:t>
            </a:r>
          </a:p>
          <a:p>
            <a:r>
              <a:rPr lang="en-GB" dirty="0">
                <a:solidFill>
                  <a:schemeClr val="bg1">
                    <a:lumMod val="50000"/>
                  </a:schemeClr>
                </a:solidFill>
              </a:rPr>
              <a:t>From the graph for the previous question it can be </a:t>
            </a:r>
            <a:r>
              <a:rPr lang="en-GB" dirty="0" smtClean="0">
                <a:solidFill>
                  <a:schemeClr val="bg1">
                    <a:lumMod val="50000"/>
                  </a:schemeClr>
                </a:solidFill>
              </a:rPr>
              <a:t>seen </a:t>
            </a:r>
            <a:r>
              <a:rPr lang="en-GB" dirty="0">
                <a:solidFill>
                  <a:schemeClr val="bg1">
                    <a:lumMod val="50000"/>
                  </a:schemeClr>
                </a:solidFill>
              </a:rPr>
              <a:t>that each day, about the same proportion of the previous day’s drug remains active in Peter’s blood.</a:t>
            </a:r>
          </a:p>
          <a:p>
            <a:r>
              <a:rPr lang="en-GB" dirty="0"/>
              <a:t>At the end of each day which of the following is the approximate percentage of the previous day’s drug that remains active?</a:t>
            </a:r>
          </a:p>
          <a:p>
            <a:pPr marL="342900" indent="-342900">
              <a:buFont typeface="+mj-lt"/>
              <a:buAutoNum type="alphaUcPeriod"/>
            </a:pPr>
            <a:r>
              <a:rPr lang="en-GB" dirty="0"/>
              <a:t>20%.</a:t>
            </a:r>
          </a:p>
          <a:p>
            <a:pPr marL="342900" indent="-342900">
              <a:buFont typeface="+mj-lt"/>
              <a:buAutoNum type="alphaUcPeriod"/>
            </a:pPr>
            <a:r>
              <a:rPr lang="en-GB" dirty="0"/>
              <a:t>30%.</a:t>
            </a:r>
          </a:p>
          <a:p>
            <a:pPr marL="342900" indent="-342900">
              <a:buFont typeface="+mj-lt"/>
              <a:buAutoNum type="alphaUcPeriod"/>
            </a:pPr>
            <a:r>
              <a:rPr lang="en-GB" dirty="0"/>
              <a:t>40%.</a:t>
            </a:r>
          </a:p>
          <a:p>
            <a:pPr marL="342900" indent="-342900">
              <a:buFont typeface="+mj-lt"/>
              <a:buAutoNum type="alphaUcPeriod"/>
            </a:pPr>
            <a:r>
              <a:rPr lang="en-GB" dirty="0"/>
              <a:t>80%.</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03648" y="1192442"/>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81266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33.3</a:t>
            </a:r>
          </a:p>
          <a:p>
            <a:r>
              <a:rPr lang="en-GB" dirty="0">
                <a:solidFill>
                  <a:schemeClr val="bg1">
                    <a:lumMod val="50000"/>
                  </a:schemeClr>
                </a:solidFill>
              </a:rPr>
              <a:t>From the </a:t>
            </a:r>
            <a:r>
              <a:rPr lang="en-GB" dirty="0"/>
              <a:t>graph</a:t>
            </a:r>
            <a:r>
              <a:rPr lang="en-GB" dirty="0">
                <a:solidFill>
                  <a:schemeClr val="bg1">
                    <a:lumMod val="50000"/>
                  </a:schemeClr>
                </a:solidFill>
              </a:rPr>
              <a:t> for the previous question it can be </a:t>
            </a:r>
            <a:r>
              <a:rPr lang="en-GB" dirty="0" smtClean="0">
                <a:solidFill>
                  <a:schemeClr val="bg1">
                    <a:lumMod val="50000"/>
                  </a:schemeClr>
                </a:solidFill>
              </a:rPr>
              <a:t>seen </a:t>
            </a:r>
            <a:r>
              <a:rPr lang="en-GB" dirty="0">
                <a:solidFill>
                  <a:schemeClr val="bg1">
                    <a:lumMod val="50000"/>
                  </a:schemeClr>
                </a:solidFill>
              </a:rPr>
              <a:t>that </a:t>
            </a:r>
            <a:r>
              <a:rPr lang="en-GB" dirty="0"/>
              <a:t>each day, about the same proportion of the previous day’s drug remains active in Peter’s blood.</a:t>
            </a:r>
          </a:p>
          <a:p>
            <a:r>
              <a:rPr lang="en-GB" dirty="0">
                <a:solidFill>
                  <a:schemeClr val="bg1">
                    <a:lumMod val="50000"/>
                  </a:schemeClr>
                </a:solidFill>
              </a:rPr>
              <a:t>At the end of each day which of the following is the approximate percentage of the previous day’s drug that remains active?</a:t>
            </a:r>
          </a:p>
          <a:p>
            <a:pPr marL="342900" indent="-342900">
              <a:buFont typeface="+mj-lt"/>
              <a:buAutoNum type="alphaUcPeriod"/>
            </a:pPr>
            <a:r>
              <a:rPr lang="en-GB" dirty="0">
                <a:solidFill>
                  <a:schemeClr val="bg1">
                    <a:lumMod val="50000"/>
                  </a:schemeClr>
                </a:solidFill>
              </a:rPr>
              <a:t>20%.</a:t>
            </a:r>
          </a:p>
          <a:p>
            <a:pPr marL="342900" indent="-342900">
              <a:buFont typeface="+mj-lt"/>
              <a:buAutoNum type="alphaUcPeriod"/>
            </a:pPr>
            <a:r>
              <a:rPr lang="en-GB" dirty="0">
                <a:solidFill>
                  <a:schemeClr val="bg1">
                    <a:lumMod val="50000"/>
                  </a:schemeClr>
                </a:solidFill>
              </a:rPr>
              <a:t>30%.</a:t>
            </a:r>
          </a:p>
          <a:p>
            <a:pPr marL="342900" indent="-342900">
              <a:buFont typeface="+mj-lt"/>
              <a:buAutoNum type="alphaUcPeriod"/>
            </a:pPr>
            <a:r>
              <a:rPr lang="en-GB" dirty="0">
                <a:solidFill>
                  <a:schemeClr val="bg1">
                    <a:lumMod val="50000"/>
                  </a:schemeClr>
                </a:solidFill>
              </a:rPr>
              <a:t>40%.</a:t>
            </a:r>
          </a:p>
          <a:p>
            <a:pPr marL="342900" indent="-342900">
              <a:buFont typeface="+mj-lt"/>
              <a:buAutoNum type="alphaUcPeriod"/>
            </a:pPr>
            <a:r>
              <a:rPr lang="en-GB" dirty="0">
                <a:solidFill>
                  <a:schemeClr val="bg1">
                    <a:lumMod val="50000"/>
                  </a:schemeClr>
                </a:solidFill>
              </a:rPr>
              <a:t>80%.</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03648" y="1192442"/>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7078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33.3</a:t>
            </a:r>
          </a:p>
          <a:p>
            <a:r>
              <a:rPr lang="en-GB" dirty="0">
                <a:solidFill>
                  <a:schemeClr val="bg1">
                    <a:lumMod val="50000"/>
                  </a:schemeClr>
                </a:solidFill>
              </a:rPr>
              <a:t>From the </a:t>
            </a:r>
            <a:r>
              <a:rPr lang="en-GB" dirty="0"/>
              <a:t>graph </a:t>
            </a:r>
            <a:r>
              <a:rPr lang="en-GB" dirty="0">
                <a:solidFill>
                  <a:schemeClr val="bg1">
                    <a:lumMod val="50000"/>
                  </a:schemeClr>
                </a:solidFill>
              </a:rPr>
              <a:t>for the previous question it can be </a:t>
            </a:r>
            <a:r>
              <a:rPr lang="en-GB" dirty="0" smtClean="0">
                <a:solidFill>
                  <a:schemeClr val="bg1">
                    <a:lumMod val="50000"/>
                  </a:schemeClr>
                </a:solidFill>
              </a:rPr>
              <a:t>seen </a:t>
            </a:r>
            <a:r>
              <a:rPr lang="en-GB" dirty="0">
                <a:solidFill>
                  <a:schemeClr val="bg1">
                    <a:lumMod val="50000"/>
                  </a:schemeClr>
                </a:solidFill>
              </a:rPr>
              <a:t>that each day, about the same proportion of the previous day’s drug remains active in Peter’s blood.</a:t>
            </a:r>
          </a:p>
          <a:p>
            <a:r>
              <a:rPr lang="en-GB" dirty="0">
                <a:solidFill>
                  <a:schemeClr val="bg1">
                    <a:lumMod val="50000"/>
                  </a:schemeClr>
                </a:solidFill>
              </a:rPr>
              <a:t>At the end of each day which of the following is the approximate </a:t>
            </a:r>
            <a:r>
              <a:rPr lang="en-GB" dirty="0"/>
              <a:t>percentage</a:t>
            </a:r>
            <a:r>
              <a:rPr lang="en-GB" dirty="0">
                <a:solidFill>
                  <a:schemeClr val="bg1">
                    <a:lumMod val="50000"/>
                  </a:schemeClr>
                </a:solidFill>
              </a:rPr>
              <a:t> of the previous day’s drug that remains active?</a:t>
            </a:r>
          </a:p>
          <a:p>
            <a:pPr marL="342900" indent="-342900">
              <a:buFont typeface="+mj-lt"/>
              <a:buAutoNum type="alphaUcPeriod"/>
            </a:pPr>
            <a:r>
              <a:rPr lang="en-GB" dirty="0">
                <a:solidFill>
                  <a:schemeClr val="bg1">
                    <a:lumMod val="50000"/>
                  </a:schemeClr>
                </a:solidFill>
              </a:rPr>
              <a:t>20%.</a:t>
            </a:r>
          </a:p>
          <a:p>
            <a:pPr marL="342900" indent="-342900">
              <a:buFont typeface="+mj-lt"/>
              <a:buAutoNum type="alphaUcPeriod"/>
            </a:pPr>
            <a:r>
              <a:rPr lang="en-GB" dirty="0">
                <a:solidFill>
                  <a:schemeClr val="bg1">
                    <a:lumMod val="50000"/>
                  </a:schemeClr>
                </a:solidFill>
              </a:rPr>
              <a:t>30%.</a:t>
            </a:r>
          </a:p>
          <a:p>
            <a:pPr marL="342900" indent="-342900">
              <a:buFont typeface="+mj-lt"/>
              <a:buAutoNum type="alphaUcPeriod"/>
            </a:pPr>
            <a:r>
              <a:rPr lang="en-GB" dirty="0">
                <a:solidFill>
                  <a:schemeClr val="bg1">
                    <a:lumMod val="50000"/>
                  </a:schemeClr>
                </a:solidFill>
              </a:rPr>
              <a:t>40%.</a:t>
            </a:r>
          </a:p>
          <a:p>
            <a:pPr marL="342900" indent="-342900">
              <a:buFont typeface="+mj-lt"/>
              <a:buAutoNum type="alphaUcPeriod"/>
            </a:pPr>
            <a:r>
              <a:rPr lang="en-GB" dirty="0">
                <a:solidFill>
                  <a:schemeClr val="bg1">
                    <a:lumMod val="50000"/>
                  </a:schemeClr>
                </a:solidFill>
              </a:rPr>
              <a:t>80%.</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03648" y="1192442"/>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07988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QUESTION 33.3</a:t>
            </a:r>
          </a:p>
          <a:p>
            <a:r>
              <a:rPr lang="en-GB" dirty="0"/>
              <a:t>From the graph for the previous question it can be </a:t>
            </a:r>
            <a:r>
              <a:rPr lang="en-GB" dirty="0" smtClean="0"/>
              <a:t>seen </a:t>
            </a:r>
            <a:r>
              <a:rPr lang="en-GB" dirty="0"/>
              <a:t>that each day, about the same proportion of the previous day’s drug remains active in Peter’s blood.</a:t>
            </a:r>
          </a:p>
          <a:p>
            <a:r>
              <a:rPr lang="en-GB" dirty="0"/>
              <a:t>At the end of each day which of the following is the approximate percentage of the previous day’s drug that remains active?</a:t>
            </a:r>
          </a:p>
          <a:p>
            <a:pPr marL="342900" indent="-342900">
              <a:buFont typeface="+mj-lt"/>
              <a:buAutoNum type="alphaUcPeriod"/>
            </a:pPr>
            <a:r>
              <a:rPr lang="en-GB" dirty="0"/>
              <a:t>20%.</a:t>
            </a:r>
          </a:p>
          <a:p>
            <a:pPr marL="342900" indent="-342900">
              <a:buFont typeface="+mj-lt"/>
              <a:buAutoNum type="alphaUcPeriod"/>
            </a:pPr>
            <a:r>
              <a:rPr lang="en-GB" dirty="0"/>
              <a:t>30%.</a:t>
            </a:r>
          </a:p>
          <a:p>
            <a:pPr marL="342900" indent="-342900">
              <a:buFont typeface="+mj-lt"/>
              <a:buAutoNum type="alphaUcPeriod"/>
            </a:pPr>
            <a:r>
              <a:rPr lang="en-GB" dirty="0"/>
              <a:t>40%.</a:t>
            </a:r>
          </a:p>
          <a:p>
            <a:pPr marL="342900" indent="-342900">
              <a:buFont typeface="+mj-lt"/>
              <a:buAutoNum type="alphaUcPeriod"/>
            </a:pPr>
            <a:r>
              <a:rPr lang="en-GB" dirty="0"/>
              <a:t>80%.</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03648" y="1192442"/>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266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33.1</a:t>
            </a:r>
          </a:p>
          <a:p>
            <a:r>
              <a:rPr lang="en-US" dirty="0">
                <a:solidFill>
                  <a:schemeClr val="bg1">
                    <a:lumMod val="50000"/>
                  </a:schemeClr>
                </a:solidFill>
              </a:rPr>
              <a:t>A woman in hospital receives an injection of penicillin.  Her body gradually breaks the penicillin down so that one hour after the injection only 60% of the penicillin will remain active.</a:t>
            </a:r>
          </a:p>
          <a:p>
            <a:endParaRPr lang="en-GB" dirty="0">
              <a:solidFill>
                <a:schemeClr val="bg1">
                  <a:lumMod val="50000"/>
                </a:schemeClr>
              </a:solidFill>
            </a:endParaRPr>
          </a:p>
          <a:p>
            <a:r>
              <a:rPr lang="en-GB" dirty="0">
                <a:solidFill>
                  <a:schemeClr val="bg1">
                    <a:lumMod val="50000"/>
                  </a:schemeClr>
                </a:solidFill>
              </a:rPr>
              <a:t>This pattern continues: at the end of each hour only 60% of the penicillin that was present at the end of the previous hour remains active.</a:t>
            </a:r>
          </a:p>
          <a:p>
            <a:endParaRPr lang="en-GB" dirty="0">
              <a:solidFill>
                <a:schemeClr val="bg1">
                  <a:lumMod val="50000"/>
                </a:schemeClr>
              </a:solidFill>
            </a:endParaRPr>
          </a:p>
          <a:p>
            <a:r>
              <a:rPr lang="en-GB" dirty="0">
                <a:solidFill>
                  <a:schemeClr val="bg1">
                    <a:lumMod val="50000"/>
                  </a:schemeClr>
                </a:solidFill>
              </a:rPr>
              <a:t>Suppose the woman is given a dose of 300 milligrams of penicillin at 8 o’clock in the morning.</a:t>
            </a:r>
          </a:p>
          <a:p>
            <a:endParaRPr lang="en-GB" dirty="0"/>
          </a:p>
          <a:p>
            <a:r>
              <a:rPr lang="en-GB" dirty="0"/>
              <a:t>Complete this table showing the amount of penicillin that will remain active in the woman’s blood at intervals of one hour from 0800 until 1100 hours.</a:t>
            </a:r>
          </a:p>
          <a:p>
            <a:endParaRPr lang="en-GB" dirty="0"/>
          </a:p>
          <a:p>
            <a:endParaRPr lang="en-GB"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895" y="5733256"/>
            <a:ext cx="5436096" cy="426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5648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33.1</a:t>
            </a:r>
          </a:p>
          <a:p>
            <a:r>
              <a:rPr lang="en-US" dirty="0">
                <a:solidFill>
                  <a:schemeClr val="bg1">
                    <a:lumMod val="50000"/>
                  </a:schemeClr>
                </a:solidFill>
              </a:rPr>
              <a:t>A woman in hospital receives an injection of penicillin.  Her body gradually breaks the penicillin down so that one hour after the injection only 60% of the penicillin will remain active.</a:t>
            </a:r>
          </a:p>
          <a:p>
            <a:endParaRPr lang="en-GB" dirty="0">
              <a:solidFill>
                <a:schemeClr val="bg1">
                  <a:lumMod val="50000"/>
                </a:schemeClr>
              </a:solidFill>
            </a:endParaRPr>
          </a:p>
          <a:p>
            <a:r>
              <a:rPr lang="en-GB" dirty="0">
                <a:solidFill>
                  <a:schemeClr val="bg1">
                    <a:lumMod val="50000"/>
                  </a:schemeClr>
                </a:solidFill>
              </a:rPr>
              <a:t>This pattern continues: </a:t>
            </a:r>
            <a:r>
              <a:rPr lang="en-GB" dirty="0"/>
              <a:t>at the end of each hour only 60% of the penicillin that was present at the end of the previous hour remains active.</a:t>
            </a:r>
          </a:p>
          <a:p>
            <a:endParaRPr lang="en-GB" dirty="0"/>
          </a:p>
          <a:p>
            <a:r>
              <a:rPr lang="en-GB" dirty="0">
                <a:solidFill>
                  <a:schemeClr val="bg1">
                    <a:lumMod val="50000"/>
                  </a:schemeClr>
                </a:solidFill>
              </a:rPr>
              <a:t>Suppose </a:t>
            </a:r>
            <a:r>
              <a:rPr lang="en-GB" dirty="0"/>
              <a:t>the woman is given a dose of 300 milligrams of penicillin at 8 o’clock in the morning.</a:t>
            </a:r>
          </a:p>
          <a:p>
            <a:endParaRPr lang="en-GB" dirty="0"/>
          </a:p>
          <a:p>
            <a:r>
              <a:rPr lang="en-GB" dirty="0">
                <a:solidFill>
                  <a:schemeClr val="bg1">
                    <a:lumMod val="50000"/>
                  </a:schemeClr>
                </a:solidFill>
              </a:rPr>
              <a:t>Complete this table showing the amount of penicillin that will remain active in the woman’s blood at intervals of one hour from 0800 until 1100 hours.</a:t>
            </a:r>
          </a:p>
          <a:p>
            <a:endParaRPr lang="en-GB" dirty="0"/>
          </a:p>
          <a:p>
            <a:endParaRPr lang="en-GB"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895" y="5733256"/>
            <a:ext cx="5436096" cy="426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6196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33.1</a:t>
            </a:r>
          </a:p>
          <a:p>
            <a:r>
              <a:rPr lang="en-US" dirty="0">
                <a:solidFill>
                  <a:schemeClr val="bg1">
                    <a:lumMod val="50000"/>
                  </a:schemeClr>
                </a:solidFill>
              </a:rPr>
              <a:t>A woman in hospital receives an injection of penicillin.  Her body gradually breaks the penicillin down so that one hour after the injection only </a:t>
            </a:r>
            <a:r>
              <a:rPr lang="en-US" dirty="0"/>
              <a:t>60% </a:t>
            </a:r>
            <a:r>
              <a:rPr lang="en-US" dirty="0">
                <a:solidFill>
                  <a:schemeClr val="bg1">
                    <a:lumMod val="50000"/>
                  </a:schemeClr>
                </a:solidFill>
              </a:rPr>
              <a:t>of the penicillin will remain active.</a:t>
            </a:r>
          </a:p>
          <a:p>
            <a:endParaRPr lang="en-GB" dirty="0">
              <a:solidFill>
                <a:schemeClr val="bg1">
                  <a:lumMod val="50000"/>
                </a:schemeClr>
              </a:solidFill>
            </a:endParaRPr>
          </a:p>
          <a:p>
            <a:r>
              <a:rPr lang="en-GB" dirty="0">
                <a:solidFill>
                  <a:schemeClr val="bg1">
                    <a:lumMod val="50000"/>
                  </a:schemeClr>
                </a:solidFill>
              </a:rPr>
              <a:t>This </a:t>
            </a:r>
            <a:r>
              <a:rPr lang="en-GB" dirty="0"/>
              <a:t>pattern </a:t>
            </a:r>
            <a:r>
              <a:rPr lang="en-GB" dirty="0">
                <a:solidFill>
                  <a:schemeClr val="bg1">
                    <a:lumMod val="50000"/>
                  </a:schemeClr>
                </a:solidFill>
              </a:rPr>
              <a:t>continues: at the end of each hour only 60% of the penicillin that was present at the end of the previous hour remains active.</a:t>
            </a:r>
          </a:p>
          <a:p>
            <a:endParaRPr lang="en-GB" dirty="0">
              <a:solidFill>
                <a:schemeClr val="bg1">
                  <a:lumMod val="50000"/>
                </a:schemeClr>
              </a:solidFill>
            </a:endParaRPr>
          </a:p>
          <a:p>
            <a:r>
              <a:rPr lang="en-GB" dirty="0">
                <a:solidFill>
                  <a:schemeClr val="bg1">
                    <a:lumMod val="50000"/>
                  </a:schemeClr>
                </a:solidFill>
              </a:rPr>
              <a:t>Suppose the woman is given a dose of 300 milligrams of penicillin at 8 o’clock in the morning.</a:t>
            </a:r>
          </a:p>
          <a:p>
            <a:endParaRPr lang="en-GB" dirty="0">
              <a:solidFill>
                <a:schemeClr val="bg1">
                  <a:lumMod val="50000"/>
                </a:schemeClr>
              </a:solidFill>
            </a:endParaRPr>
          </a:p>
          <a:p>
            <a:r>
              <a:rPr lang="en-GB" dirty="0">
                <a:solidFill>
                  <a:schemeClr val="bg1">
                    <a:lumMod val="50000"/>
                  </a:schemeClr>
                </a:solidFill>
              </a:rPr>
              <a:t>Complete this table showing the amount of penicillin that will remain active in the woman’s blood at intervals of one hour from 0800 until 1100 hours.</a:t>
            </a:r>
          </a:p>
          <a:p>
            <a:endParaRPr lang="en-GB" dirty="0"/>
          </a:p>
          <a:p>
            <a:endParaRPr lang="en-GB"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10" name="Rounded Rectangle 9">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895" y="5733256"/>
            <a:ext cx="5436096" cy="426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94254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355312"/>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t>QUESTION 33.1</a:t>
            </a:r>
          </a:p>
          <a:p>
            <a:r>
              <a:rPr lang="en-US" dirty="0"/>
              <a:t>A woman in hospital receives an injection of penicillin.  Her body gradually breaks the penicillin down so that one hour after the injection only 60% of the penicillin will remain active.</a:t>
            </a:r>
          </a:p>
          <a:p>
            <a:endParaRPr lang="en-GB" dirty="0"/>
          </a:p>
          <a:p>
            <a:r>
              <a:rPr lang="en-GB" dirty="0"/>
              <a:t>This pattern continues: at the end of each hour only 60% of the penicillin that was present at the end of the previous hour remains active.</a:t>
            </a:r>
          </a:p>
          <a:p>
            <a:endParaRPr lang="en-GB" dirty="0"/>
          </a:p>
          <a:p>
            <a:r>
              <a:rPr lang="en-GB" dirty="0"/>
              <a:t>Suppose the woman is given a dose of 300 milligrams of penicillin at 8 o’clock in the morning.</a:t>
            </a:r>
          </a:p>
          <a:p>
            <a:endParaRPr lang="en-GB" dirty="0"/>
          </a:p>
          <a:p>
            <a:r>
              <a:rPr lang="en-GB" dirty="0"/>
              <a:t>Complete this table showing the amount of penicillin that will remain active in the woman’s blood at intervals of one hour from 0800 until 1100 hours.</a:t>
            </a:r>
          </a:p>
          <a:p>
            <a:endParaRPr lang="en-GB" dirty="0"/>
          </a:p>
          <a:p>
            <a:endParaRPr lang="en-GB" dirty="0"/>
          </a:p>
          <a:p>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895" y="5733256"/>
            <a:ext cx="5436096" cy="426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9091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smtClean="0"/>
              <a:t>QUESTION </a:t>
            </a:r>
            <a:r>
              <a:rPr lang="en-US" b="1" dirty="0" smtClean="0"/>
              <a:t>33.2</a:t>
            </a:r>
            <a:endParaRPr lang="en-US" b="1" dirty="0" smtClean="0"/>
          </a:p>
          <a:p>
            <a:r>
              <a:rPr lang="en-GB" dirty="0" smtClean="0"/>
              <a:t>Peter has to take 80 mg of a drug to control his blood pressure.  The following graph shows the initial amount of the drug, and the amount that remains active in Peter’s blood after one, two, three and four days.</a:t>
            </a:r>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r>
              <a:rPr lang="en-GB" dirty="0" smtClean="0"/>
              <a:t>How much of the drug remains active at the end of the first day?</a:t>
            </a:r>
          </a:p>
          <a:p>
            <a:pPr marL="342900" indent="-342900">
              <a:buFont typeface="+mj-lt"/>
              <a:buAutoNum type="alphaUcPeriod"/>
            </a:pPr>
            <a:r>
              <a:rPr lang="en-GB" dirty="0" smtClean="0"/>
              <a:t>6 mg.</a:t>
            </a:r>
          </a:p>
          <a:p>
            <a:pPr marL="342900" indent="-342900">
              <a:buFont typeface="+mj-lt"/>
              <a:buAutoNum type="alphaUcPeriod"/>
            </a:pPr>
            <a:r>
              <a:rPr lang="en-GB" dirty="0" smtClean="0"/>
              <a:t>12 mg.</a:t>
            </a:r>
          </a:p>
          <a:p>
            <a:pPr marL="342900" indent="-342900">
              <a:buFont typeface="+mj-lt"/>
              <a:buAutoNum type="alphaUcPeriod"/>
            </a:pPr>
            <a:r>
              <a:rPr lang="en-GB" dirty="0" smtClean="0"/>
              <a:t>26 mg.</a:t>
            </a:r>
          </a:p>
          <a:p>
            <a:pPr marL="342900" indent="-342900">
              <a:buFont typeface="+mj-lt"/>
              <a:buAutoNum type="alphaUcPeriod"/>
            </a:pPr>
            <a:r>
              <a:rPr lang="en-GB" dirty="0" smtClean="0"/>
              <a:t>32 mg.</a:t>
            </a:r>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205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3608" y="2668606"/>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4533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33.2</a:t>
            </a:r>
          </a:p>
          <a:p>
            <a:r>
              <a:rPr lang="en-GB" dirty="0">
                <a:solidFill>
                  <a:schemeClr val="bg1">
                    <a:lumMod val="50000"/>
                  </a:schemeClr>
                </a:solidFill>
              </a:rPr>
              <a:t>Peter has to take 80 mg of a drug to control his blood pressure.  The following graph shows the initial amount of the drug, and the amount that remains active in Peter’s blood after one, two, three and four days.</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How much of the drug remains active at the end of the first day?</a:t>
            </a:r>
          </a:p>
          <a:p>
            <a:pPr marL="342900" indent="-342900">
              <a:buFont typeface="+mj-lt"/>
              <a:buAutoNum type="alphaUcPeriod"/>
            </a:pPr>
            <a:r>
              <a:rPr lang="en-GB" dirty="0">
                <a:solidFill>
                  <a:schemeClr val="bg1">
                    <a:lumMod val="50000"/>
                  </a:schemeClr>
                </a:solidFill>
              </a:rPr>
              <a:t>6 mg.</a:t>
            </a:r>
          </a:p>
          <a:p>
            <a:pPr marL="342900" indent="-342900">
              <a:buFont typeface="+mj-lt"/>
              <a:buAutoNum type="alphaUcPeriod"/>
            </a:pPr>
            <a:r>
              <a:rPr lang="en-GB" dirty="0">
                <a:solidFill>
                  <a:schemeClr val="bg1">
                    <a:lumMod val="50000"/>
                  </a:schemeClr>
                </a:solidFill>
              </a:rPr>
              <a:t>12 mg.</a:t>
            </a:r>
          </a:p>
          <a:p>
            <a:pPr marL="342900" indent="-342900">
              <a:buFont typeface="+mj-lt"/>
              <a:buAutoNum type="alphaUcPeriod"/>
            </a:pPr>
            <a:r>
              <a:rPr lang="en-GB" dirty="0">
                <a:solidFill>
                  <a:schemeClr val="bg1">
                    <a:lumMod val="50000"/>
                  </a:schemeClr>
                </a:solidFill>
              </a:rPr>
              <a:t>26 mg.</a:t>
            </a:r>
          </a:p>
          <a:p>
            <a:pPr marL="342900" indent="-342900">
              <a:buFont typeface="+mj-lt"/>
              <a:buAutoNum type="alphaUcPeriod"/>
            </a:pPr>
            <a:r>
              <a:rPr lang="en-GB" dirty="0">
                <a:solidFill>
                  <a:schemeClr val="bg1">
                    <a:lumMod val="50000"/>
                  </a:schemeClr>
                </a:solidFill>
              </a:rPr>
              <a:t>32 mg.</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43608" y="2668606"/>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2265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33.2</a:t>
            </a:r>
          </a:p>
          <a:p>
            <a:r>
              <a:rPr lang="en-GB" dirty="0">
                <a:solidFill>
                  <a:schemeClr val="bg1">
                    <a:lumMod val="50000"/>
                  </a:schemeClr>
                </a:solidFill>
              </a:rPr>
              <a:t>Peter has to take 80 mg of a drug to control his blood pressure.  </a:t>
            </a:r>
            <a:r>
              <a:rPr lang="en-GB" dirty="0"/>
              <a:t>The following graph shows the initial amount of the drug, and the amount that remains active in Peter’s blood after one, two, three and four days.</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solidFill>
                  <a:schemeClr val="bg1">
                    <a:lumMod val="50000"/>
                  </a:schemeClr>
                </a:solidFill>
              </a:rPr>
              <a:t>How much of the drug remains active at the end of the first day?</a:t>
            </a:r>
          </a:p>
          <a:p>
            <a:pPr marL="342900" indent="-342900">
              <a:buFont typeface="+mj-lt"/>
              <a:buAutoNum type="alphaUcPeriod"/>
            </a:pPr>
            <a:r>
              <a:rPr lang="en-GB" dirty="0">
                <a:solidFill>
                  <a:schemeClr val="bg1">
                    <a:lumMod val="50000"/>
                  </a:schemeClr>
                </a:solidFill>
              </a:rPr>
              <a:t>6 mg.</a:t>
            </a:r>
          </a:p>
          <a:p>
            <a:pPr marL="342900" indent="-342900">
              <a:buFont typeface="+mj-lt"/>
              <a:buAutoNum type="alphaUcPeriod"/>
            </a:pPr>
            <a:r>
              <a:rPr lang="en-GB" dirty="0">
                <a:solidFill>
                  <a:schemeClr val="bg1">
                    <a:lumMod val="50000"/>
                  </a:schemeClr>
                </a:solidFill>
              </a:rPr>
              <a:t>12 mg.</a:t>
            </a:r>
          </a:p>
          <a:p>
            <a:pPr marL="342900" indent="-342900">
              <a:buFont typeface="+mj-lt"/>
              <a:buAutoNum type="alphaUcPeriod"/>
            </a:pPr>
            <a:r>
              <a:rPr lang="en-GB" dirty="0">
                <a:solidFill>
                  <a:schemeClr val="bg1">
                    <a:lumMod val="50000"/>
                  </a:schemeClr>
                </a:solidFill>
              </a:rPr>
              <a:t>26 mg.</a:t>
            </a:r>
          </a:p>
          <a:p>
            <a:pPr marL="342900" indent="-342900">
              <a:buFont typeface="+mj-lt"/>
              <a:buAutoNum type="alphaUcPeriod"/>
            </a:pPr>
            <a:r>
              <a:rPr lang="en-GB" dirty="0">
                <a:solidFill>
                  <a:schemeClr val="bg1">
                    <a:lumMod val="50000"/>
                  </a:schemeClr>
                </a:solidFill>
              </a:rPr>
              <a:t>32 mg.</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43608" y="2668606"/>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58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33</a:t>
            </a:r>
            <a:r>
              <a:rPr lang="en-GB" sz="4000" dirty="0">
                <a:solidFill>
                  <a:schemeClr val="tx1">
                    <a:lumMod val="95000"/>
                    <a:lumOff val="5000"/>
                  </a:schemeClr>
                </a:solidFill>
              </a:rPr>
              <a:t>: Drug Concentrations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33.2</a:t>
            </a:r>
          </a:p>
          <a:p>
            <a:r>
              <a:rPr lang="en-GB" dirty="0">
                <a:solidFill>
                  <a:schemeClr val="bg1">
                    <a:lumMod val="50000"/>
                  </a:schemeClr>
                </a:solidFill>
              </a:rPr>
              <a:t>Peter has to take 80 mg of a drug to control his blood pressure.  The following </a:t>
            </a:r>
            <a:r>
              <a:rPr lang="en-GB" dirty="0"/>
              <a:t>graph </a:t>
            </a:r>
            <a:r>
              <a:rPr lang="en-GB" dirty="0">
                <a:solidFill>
                  <a:schemeClr val="bg1">
                    <a:lumMod val="50000"/>
                  </a:schemeClr>
                </a:solidFill>
              </a:rPr>
              <a:t>shows the initial amount of the drug, and the amount that remains active in Peter’s blood after one, two, three and four days.</a:t>
            </a: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endParaRPr lang="en-GB" dirty="0">
              <a:solidFill>
                <a:schemeClr val="bg1">
                  <a:lumMod val="50000"/>
                </a:schemeClr>
              </a:solidFill>
            </a:endParaRPr>
          </a:p>
          <a:p>
            <a:r>
              <a:rPr lang="en-GB" dirty="0">
                <a:solidFill>
                  <a:schemeClr val="bg1">
                    <a:lumMod val="50000"/>
                  </a:schemeClr>
                </a:solidFill>
              </a:rPr>
              <a:t>How much of the drug remains active at the end of the first day?</a:t>
            </a:r>
          </a:p>
          <a:p>
            <a:pPr marL="342900" indent="-342900">
              <a:buFont typeface="+mj-lt"/>
              <a:buAutoNum type="alphaUcPeriod"/>
            </a:pPr>
            <a:r>
              <a:rPr lang="en-GB" dirty="0">
                <a:solidFill>
                  <a:schemeClr val="bg1">
                    <a:lumMod val="50000"/>
                  </a:schemeClr>
                </a:solidFill>
              </a:rPr>
              <a:t>6 mg.</a:t>
            </a:r>
          </a:p>
          <a:p>
            <a:pPr marL="342900" indent="-342900">
              <a:buFont typeface="+mj-lt"/>
              <a:buAutoNum type="alphaUcPeriod"/>
            </a:pPr>
            <a:r>
              <a:rPr lang="en-GB" dirty="0">
                <a:solidFill>
                  <a:schemeClr val="bg1">
                    <a:lumMod val="50000"/>
                  </a:schemeClr>
                </a:solidFill>
              </a:rPr>
              <a:t>12 mg.</a:t>
            </a:r>
          </a:p>
          <a:p>
            <a:pPr marL="342900" indent="-342900">
              <a:buFont typeface="+mj-lt"/>
              <a:buAutoNum type="alphaUcPeriod"/>
            </a:pPr>
            <a:r>
              <a:rPr lang="en-GB" dirty="0">
                <a:solidFill>
                  <a:schemeClr val="bg1">
                    <a:lumMod val="50000"/>
                  </a:schemeClr>
                </a:solidFill>
              </a:rPr>
              <a:t>26 mg.</a:t>
            </a:r>
          </a:p>
          <a:p>
            <a:pPr marL="342900" indent="-342900">
              <a:buFont typeface="+mj-lt"/>
              <a:buAutoNum type="alphaUcPeriod"/>
            </a:pPr>
            <a:r>
              <a:rPr lang="en-GB" dirty="0">
                <a:solidFill>
                  <a:schemeClr val="bg1">
                    <a:lumMod val="50000"/>
                  </a:schemeClr>
                </a:solidFill>
              </a:rPr>
              <a:t>32 mg.</a:t>
            </a: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43608" y="2668606"/>
            <a:ext cx="2811582" cy="23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97669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2467</TotalTime>
  <Words>1816</Words>
  <Application>Microsoft Office PowerPoint</Application>
  <PresentationFormat>On-screen Show (4:3)</PresentationFormat>
  <Paragraphs>287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Brooklet</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lpstr>Mathematics Unit 33: Drug Concentrations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73</cp:revision>
  <dcterms:created xsi:type="dcterms:W3CDTF">2010-03-16T17:53:16Z</dcterms:created>
  <dcterms:modified xsi:type="dcterms:W3CDTF">2015-03-21T14:49:51Z</dcterms:modified>
</cp:coreProperties>
</file>